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7" r:id="rId2"/>
    <p:sldMasterId id="2147483674" r:id="rId3"/>
    <p:sldMasterId id="2147483681" r:id="rId4"/>
    <p:sldMasterId id="2147483688" r:id="rId5"/>
    <p:sldMasterId id="2147483698" r:id="rId6"/>
  </p:sldMasterIdLst>
  <p:notesMasterIdLst>
    <p:notesMasterId r:id="rId43"/>
  </p:notesMasterIdLst>
  <p:handoutMasterIdLst>
    <p:handoutMasterId r:id="rId44"/>
  </p:handoutMasterIdLst>
  <p:sldIdLst>
    <p:sldId id="256" r:id="rId7"/>
    <p:sldId id="450" r:id="rId8"/>
    <p:sldId id="448" r:id="rId9"/>
    <p:sldId id="316" r:id="rId10"/>
    <p:sldId id="412" r:id="rId11"/>
    <p:sldId id="348" r:id="rId12"/>
    <p:sldId id="413" r:id="rId13"/>
    <p:sldId id="437" r:id="rId14"/>
    <p:sldId id="438" r:id="rId15"/>
    <p:sldId id="451" r:id="rId16"/>
    <p:sldId id="345" r:id="rId17"/>
    <p:sldId id="439" r:id="rId18"/>
    <p:sldId id="445" r:id="rId19"/>
    <p:sldId id="371" r:id="rId20"/>
    <p:sldId id="447" r:id="rId21"/>
    <p:sldId id="292" r:id="rId22"/>
    <p:sldId id="449" r:id="rId23"/>
    <p:sldId id="335" r:id="rId24"/>
    <p:sldId id="356" r:id="rId25"/>
    <p:sldId id="357" r:id="rId26"/>
    <p:sldId id="359" r:id="rId27"/>
    <p:sldId id="452" r:id="rId28"/>
    <p:sldId id="327" r:id="rId29"/>
    <p:sldId id="374" r:id="rId30"/>
    <p:sldId id="389" r:id="rId31"/>
    <p:sldId id="453" r:id="rId32"/>
    <p:sldId id="342" r:id="rId33"/>
    <p:sldId id="343" r:id="rId34"/>
    <p:sldId id="378" r:id="rId35"/>
    <p:sldId id="362" r:id="rId36"/>
    <p:sldId id="379" r:id="rId37"/>
    <p:sldId id="318" r:id="rId38"/>
    <p:sldId id="284" r:id="rId39"/>
    <p:sldId id="373" r:id="rId40"/>
    <p:sldId id="376" r:id="rId41"/>
    <p:sldId id="377" r:id="rId42"/>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521415D9-36F7-43E2-AB2F-B90AF26B5E84}">
      <p14:sectionLst xmlns:p14="http://schemas.microsoft.com/office/powerpoint/2010/main">
        <p14:section name="Introduction" id="{E3920127-8829-4620-8AFE-9DD7C7670DA1}">
          <p14:sldIdLst>
            <p14:sldId id="256"/>
            <p14:sldId id="450"/>
            <p14:sldId id="448"/>
            <p14:sldId id="316"/>
            <p14:sldId id="412"/>
            <p14:sldId id="348"/>
            <p14:sldId id="413"/>
            <p14:sldId id="437"/>
            <p14:sldId id="438"/>
            <p14:sldId id="451"/>
            <p14:sldId id="345"/>
            <p14:sldId id="439"/>
            <p14:sldId id="445"/>
            <p14:sldId id="371"/>
            <p14:sldId id="447"/>
            <p14:sldId id="292"/>
            <p14:sldId id="449"/>
            <p14:sldId id="335"/>
            <p14:sldId id="356"/>
            <p14:sldId id="357"/>
            <p14:sldId id="359"/>
            <p14:sldId id="452"/>
            <p14:sldId id="327"/>
            <p14:sldId id="374"/>
            <p14:sldId id="389"/>
            <p14:sldId id="453"/>
            <p14:sldId id="342"/>
            <p14:sldId id="343"/>
            <p14:sldId id="378"/>
          </p14:sldIdLst>
        </p14:section>
        <p14:section name="Conclusion" id="{68B270C3-015B-4562-8210-72B81B6B7C61}">
          <p14:sldIdLst>
            <p14:sldId id="362"/>
            <p14:sldId id="379"/>
            <p14:sldId id="318"/>
          </p14:sldIdLst>
        </p14:section>
        <p14:section name="Backup slides" id="{D4E8A937-5F82-4A5B-92FE-4FD0198D9A3C}">
          <p14:sldIdLst>
            <p14:sldId id="284"/>
            <p14:sldId id="373"/>
            <p14:sldId id="376"/>
            <p14:sldId id="377"/>
          </p14:sldIdLst>
        </p14:section>
      </p14:sectionLst>
    </p:ext>
    <p:ext uri="{EFAFB233-063F-42B5-8137-9DF3F51BA10A}">
      <p15:sldGuideLst xmlns:p15="http://schemas.microsoft.com/office/powerpoint/2012/main">
        <p15:guide id="1" orient="horz" pos="2160">
          <p15:clr>
            <a:srgbClr val="A4A3A4"/>
          </p15:clr>
        </p15:guide>
        <p15:guide id="2" pos="28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79595"/>
    <a:srgbClr val="32ADE3"/>
    <a:srgbClr val="404040"/>
    <a:srgbClr val="636EFA"/>
    <a:srgbClr val="EF553B"/>
    <a:srgbClr val="FECB52"/>
    <a:srgbClr val="D1EBFF"/>
    <a:srgbClr val="999999"/>
    <a:srgbClr val="DD1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05574-E482-DEDE-E4DF-6C7B19CEA66D}">
  <a:tblStyle styleId="{0C305574-E482-DEDE-E4DF-6C7B19CEA66D}" styleName="Style moyen 2 - Accentuation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1851A153-4141-1A45-827B-ABAF577206CD}" styleName="Style moyen 2 - Accentuation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1F8D8321-0CA5-123F-4EED-23E7EB2C4090}" styleName="Style léger 3 - Accentuation 3">
    <a:wholeTbl>
      <a:tcTxStyle>
        <a:fontRef idx="minor">
          <a:srgbClr val="000000"/>
        </a:fontRef>
        <a:schemeClr val="tx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50800">
              <a:solidFill>
                <a:schemeClr val="accent3"/>
              </a:solidFill>
            </a:ln>
          </a:top>
        </a:tcBdr>
        <a:fill>
          <a:noFill/>
        </a:fill>
      </a:tcStyle>
    </a:lastRow>
    <a:seCell>
      <a:tcStyle>
        <a:tcBdr/>
      </a:tcStyle>
    </a:seCell>
    <a:swCell>
      <a:tcStyle>
        <a:tcBdr/>
      </a:tcStyle>
    </a:swCell>
    <a:firstRow>
      <a:tcStyle>
        <a:tcBdr>
          <a:bottom>
            <a:ln w="25400">
              <a:solidFill>
                <a:schemeClr val="accent3"/>
              </a:solidFill>
            </a:ln>
          </a:bottom>
        </a:tcBdr>
        <a:fill>
          <a:noFill/>
        </a:fill>
      </a:tcStyle>
    </a:firstRow>
    <a:neCell>
      <a:tcStyle>
        <a:tcBdr/>
      </a:tcStyle>
    </a:neCell>
    <a:nwCell>
      <a:tcStyle>
        <a:tcBdr/>
      </a:tcStyle>
    </a:nwCel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2" autoAdjust="0"/>
    <p:restoredTop sz="81752" autoAdjust="0"/>
  </p:normalViewPr>
  <p:slideViewPr>
    <p:cSldViewPr>
      <p:cViewPr varScale="1">
        <p:scale>
          <a:sx n="89" d="100"/>
          <a:sy n="89" d="100"/>
        </p:scale>
        <p:origin x="1350" y="96"/>
      </p:cViewPr>
      <p:guideLst>
        <p:guide orient="horz" pos="2160"/>
        <p:guide pos="2887"/>
      </p:guideLst>
    </p:cSldViewPr>
  </p:slideViewPr>
  <p:notesTextViewPr>
    <p:cViewPr>
      <p:scale>
        <a:sx n="3" d="2"/>
        <a:sy n="3" d="2"/>
      </p:scale>
      <p:origin x="0" y="0"/>
    </p:cViewPr>
  </p:notesTextViewPr>
  <p:notesViewPr>
    <p:cSldViewPr>
      <p:cViewPr varScale="1">
        <p:scale>
          <a:sx n="63" d="100"/>
          <a:sy n="63" d="100"/>
        </p:scale>
        <p:origin x="427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Feuil1!$B$1</c:f>
              <c:strCache>
                <c:ptCount val="1"/>
                <c:pt idx="0">
                  <c:v>Matières premières</c:v>
                </c:pt>
              </c:strCache>
            </c:strRef>
          </c:tx>
          <c:spPr>
            <a:solidFill>
              <a:schemeClr val="accent1"/>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Feuil1!$B$2:$B$6</c:f>
              <c:numCache>
                <c:formatCode>General</c:formatCode>
                <c:ptCount val="5"/>
                <c:pt idx="0">
                  <c:v>5</c:v>
                </c:pt>
                <c:pt idx="1">
                  <c:v>20</c:v>
                </c:pt>
                <c:pt idx="2">
                  <c:v>4</c:v>
                </c:pt>
                <c:pt idx="3">
                  <c:v>2</c:v>
                </c:pt>
                <c:pt idx="4">
                  <c:v>15</c:v>
                </c:pt>
              </c:numCache>
            </c:numRef>
          </c:val>
          <c:extLst>
            <c:ext xmlns:c16="http://schemas.microsoft.com/office/drawing/2014/chart" uri="{C3380CC4-5D6E-409C-BE32-E72D297353CC}">
              <c16:uniqueId val="{00000000-B317-4C56-887D-4D2A2ED509E1}"/>
            </c:ext>
          </c:extLst>
        </c:ser>
        <c:ser>
          <c:idx val="1"/>
          <c:order val="1"/>
          <c:tx>
            <c:strRef>
              <c:f>Feuil1!$C$1</c:f>
              <c:strCache>
                <c:ptCount val="1"/>
                <c:pt idx="0">
                  <c:v>Approvisionnement</c:v>
                </c:pt>
              </c:strCache>
            </c:strRef>
          </c:tx>
          <c:spPr>
            <a:solidFill>
              <a:schemeClr val="accent2"/>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Feuil1!$C$2:$C$6</c:f>
              <c:numCache>
                <c:formatCode>General</c:formatCode>
                <c:ptCount val="5"/>
                <c:pt idx="0">
                  <c:v>1</c:v>
                </c:pt>
                <c:pt idx="1">
                  <c:v>1</c:v>
                </c:pt>
                <c:pt idx="2">
                  <c:v>1</c:v>
                </c:pt>
                <c:pt idx="3">
                  <c:v>0</c:v>
                </c:pt>
                <c:pt idx="4">
                  <c:v>2</c:v>
                </c:pt>
              </c:numCache>
            </c:numRef>
          </c:val>
          <c:extLst>
            <c:ext xmlns:c16="http://schemas.microsoft.com/office/drawing/2014/chart" uri="{C3380CC4-5D6E-409C-BE32-E72D297353CC}">
              <c16:uniqueId val="{00000001-B317-4C56-887D-4D2A2ED509E1}"/>
            </c:ext>
          </c:extLst>
        </c:ser>
        <c:ser>
          <c:idx val="2"/>
          <c:order val="2"/>
          <c:tx>
            <c:strRef>
              <c:f>Feuil1!$D$1</c:f>
              <c:strCache>
                <c:ptCount val="1"/>
                <c:pt idx="0">
                  <c:v>Fabrication</c:v>
                </c:pt>
              </c:strCache>
            </c:strRef>
          </c:tx>
          <c:spPr>
            <a:solidFill>
              <a:schemeClr val="accent3"/>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Feuil1!$D$2:$D$6</c:f>
              <c:numCache>
                <c:formatCode>General</c:formatCode>
                <c:ptCount val="5"/>
                <c:pt idx="0">
                  <c:v>40</c:v>
                </c:pt>
                <c:pt idx="1">
                  <c:v>20</c:v>
                </c:pt>
                <c:pt idx="2">
                  <c:v>50</c:v>
                </c:pt>
                <c:pt idx="3">
                  <c:v>8</c:v>
                </c:pt>
                <c:pt idx="4">
                  <c:v>17</c:v>
                </c:pt>
              </c:numCache>
            </c:numRef>
          </c:val>
          <c:extLst>
            <c:ext xmlns:c16="http://schemas.microsoft.com/office/drawing/2014/chart" uri="{C3380CC4-5D6E-409C-BE32-E72D297353CC}">
              <c16:uniqueId val="{00000002-B317-4C56-887D-4D2A2ED509E1}"/>
            </c:ext>
          </c:extLst>
        </c:ser>
        <c:ser>
          <c:idx val="3"/>
          <c:order val="3"/>
          <c:tx>
            <c:strRef>
              <c:f>Feuil1!$E$1</c:f>
              <c:strCache>
                <c:ptCount val="1"/>
                <c:pt idx="0">
                  <c:v>Distribution</c:v>
                </c:pt>
              </c:strCache>
            </c:strRef>
          </c:tx>
          <c:spPr>
            <a:solidFill>
              <a:schemeClr val="accent4"/>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Feuil1!$E$2:$E$6</c:f>
              <c:numCache>
                <c:formatCode>General</c:formatCode>
                <c:ptCount val="5"/>
                <c:pt idx="0">
                  <c:v>2</c:v>
                </c:pt>
                <c:pt idx="1">
                  <c:v>2</c:v>
                </c:pt>
                <c:pt idx="2">
                  <c:v>2</c:v>
                </c:pt>
                <c:pt idx="3">
                  <c:v>2</c:v>
                </c:pt>
                <c:pt idx="4">
                  <c:v>1</c:v>
                </c:pt>
              </c:numCache>
            </c:numRef>
          </c:val>
          <c:extLst>
            <c:ext xmlns:c16="http://schemas.microsoft.com/office/drawing/2014/chart" uri="{C3380CC4-5D6E-409C-BE32-E72D297353CC}">
              <c16:uniqueId val="{00000003-B317-4C56-887D-4D2A2ED509E1}"/>
            </c:ext>
          </c:extLst>
        </c:ser>
        <c:ser>
          <c:idx val="4"/>
          <c:order val="4"/>
          <c:tx>
            <c:strRef>
              <c:f>Feuil1!$F$1</c:f>
              <c:strCache>
                <c:ptCount val="1"/>
                <c:pt idx="0">
                  <c:v>Utilisation</c:v>
                </c:pt>
              </c:strCache>
            </c:strRef>
          </c:tx>
          <c:spPr>
            <a:solidFill>
              <a:schemeClr val="accent5"/>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Feuil1!$F$2:$F$6</c:f>
              <c:numCache>
                <c:formatCode>General</c:formatCode>
                <c:ptCount val="5"/>
                <c:pt idx="0">
                  <c:v>4</c:v>
                </c:pt>
                <c:pt idx="1">
                  <c:v>0</c:v>
                </c:pt>
                <c:pt idx="2">
                  <c:v>2</c:v>
                </c:pt>
                <c:pt idx="3">
                  <c:v>0</c:v>
                </c:pt>
                <c:pt idx="4">
                  <c:v>15</c:v>
                </c:pt>
              </c:numCache>
            </c:numRef>
          </c:val>
          <c:extLst>
            <c:ext xmlns:c16="http://schemas.microsoft.com/office/drawing/2014/chart" uri="{C3380CC4-5D6E-409C-BE32-E72D297353CC}">
              <c16:uniqueId val="{00000004-B317-4C56-887D-4D2A2ED509E1}"/>
            </c:ext>
          </c:extLst>
        </c:ser>
        <c:ser>
          <c:idx val="5"/>
          <c:order val="5"/>
          <c:tx>
            <c:strRef>
              <c:f>Feuil1!$G$1</c:f>
              <c:strCache>
                <c:ptCount val="1"/>
                <c:pt idx="0">
                  <c:v>Fin de vie</c:v>
                </c:pt>
              </c:strCache>
            </c:strRef>
          </c:tx>
          <c:spPr>
            <a:solidFill>
              <a:schemeClr val="accent6"/>
            </a:solidFill>
            <a:ln>
              <a:noFill/>
            </a:ln>
            <a:effectLst/>
          </c:spPr>
          <c:invertIfNegative val="0"/>
          <c:cat>
            <c:strRef>
              <c:f>Feuil1!$A$2:$A$6</c:f>
              <c:strCache>
                <c:ptCount val="5"/>
                <c:pt idx="0">
                  <c:v>Changement climatique  (kg CO2 eq.)</c:v>
                </c:pt>
                <c:pt idx="1">
                  <c:v>Epuisement des ressources (kg Sb eq.)</c:v>
                </c:pt>
                <c:pt idx="2">
                  <c:v>Acidification  (kg SO2 eq.)</c:v>
                </c:pt>
                <c:pt idx="3">
                  <c:v>Eutrophisation  (kg PO4 eq.)</c:v>
                </c:pt>
                <c:pt idx="4">
                  <c:v>Energie primaire (MJ)</c:v>
                </c:pt>
              </c:strCache>
            </c:strRef>
          </c:cat>
          <c:val>
            <c:numRef>
              <c:f>Feuil1!$G$2:$G$6</c:f>
              <c:numCache>
                <c:formatCode>General</c:formatCode>
                <c:ptCount val="5"/>
                <c:pt idx="0">
                  <c:v>1</c:v>
                </c:pt>
                <c:pt idx="1">
                  <c:v>0</c:v>
                </c:pt>
                <c:pt idx="2">
                  <c:v>0</c:v>
                </c:pt>
                <c:pt idx="3">
                  <c:v>1</c:v>
                </c:pt>
                <c:pt idx="4">
                  <c:v>2</c:v>
                </c:pt>
              </c:numCache>
            </c:numRef>
          </c:val>
          <c:extLst>
            <c:ext xmlns:c16="http://schemas.microsoft.com/office/drawing/2014/chart" uri="{C3380CC4-5D6E-409C-BE32-E72D297353CC}">
              <c16:uniqueId val="{00000005-B317-4C56-887D-4D2A2ED509E1}"/>
            </c:ext>
          </c:extLst>
        </c:ser>
        <c:dLbls>
          <c:showLegendKey val="0"/>
          <c:showVal val="0"/>
          <c:showCatName val="0"/>
          <c:showSerName val="0"/>
          <c:showPercent val="0"/>
          <c:showBubbleSize val="0"/>
        </c:dLbls>
        <c:gapWidth val="150"/>
        <c:overlap val="100"/>
        <c:axId val="1428084560"/>
        <c:axId val="1428086224"/>
      </c:barChart>
      <c:catAx>
        <c:axId val="142808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8086224"/>
        <c:crosses val="autoZero"/>
        <c:auto val="1"/>
        <c:lblAlgn val="ctr"/>
        <c:lblOffset val="100"/>
        <c:noMultiLvlLbl val="0"/>
      </c:catAx>
      <c:valAx>
        <c:axId val="142808622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dirty="0" err="1"/>
                  <a:t>Résultats</a:t>
                </a:r>
                <a:r>
                  <a:rPr lang="en-US" sz="1200" dirty="0"/>
                  <a:t> </a:t>
                </a:r>
                <a:r>
                  <a:rPr lang="en-US" sz="1200" dirty="0" err="1"/>
                  <a:t>normalisés</a:t>
                </a:r>
                <a:endParaRPr lang="en-US" sz="1200" dirty="0"/>
              </a:p>
            </c:rich>
          </c:tx>
          <c:layout>
            <c:manualLayout>
              <c:xMode val="edge"/>
              <c:yMode val="edge"/>
              <c:x val="1.0021021574424907E-2"/>
              <c:y val="0.1862537043117135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crossAx val="142808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Mass breakdown</c:v>
                </c:pt>
              </c:strCache>
            </c:strRef>
          </c:tx>
          <c:dPt>
            <c:idx val="0"/>
            <c:bubble3D val="0"/>
            <c:spPr>
              <a:solidFill>
                <a:srgbClr val="4F81B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53-4B35-A6B4-A309BE8CBC41}"/>
              </c:ext>
            </c:extLst>
          </c:dPt>
          <c:dPt>
            <c:idx val="1"/>
            <c:bubble3D val="0"/>
            <c:spPr>
              <a:solidFill>
                <a:srgbClr val="C0504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53-4B35-A6B4-A309BE8CBC41}"/>
              </c:ext>
            </c:extLst>
          </c:dPt>
          <c:dPt>
            <c:idx val="2"/>
            <c:bubble3D val="0"/>
            <c:spPr>
              <a:solidFill>
                <a:srgbClr val="9BBB59"/>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53-4B35-A6B4-A309BE8CBC41}"/>
              </c:ext>
            </c:extLst>
          </c:dPt>
          <c:dPt>
            <c:idx val="3"/>
            <c:bubble3D val="0"/>
            <c:spPr>
              <a:solidFill>
                <a:srgbClr val="8064A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53-4B35-A6B4-A309BE8CBC4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Feuil1!$A$2:$A$5</c:f>
              <c:strCache>
                <c:ptCount val="4"/>
                <c:pt idx="0">
                  <c:v>Structures</c:v>
                </c:pt>
                <c:pt idx="1">
                  <c:v>battery</c:v>
                </c:pt>
                <c:pt idx="2">
                  <c:v>propulsion</c:v>
                </c:pt>
                <c:pt idx="3">
                  <c:v>Payload</c:v>
                </c:pt>
              </c:strCache>
            </c:strRef>
          </c:cat>
          <c:val>
            <c:numRef>
              <c:f>Feuil1!$B$2:$B$5</c:f>
              <c:numCache>
                <c:formatCode>General</c:formatCode>
                <c:ptCount val="4"/>
                <c:pt idx="0">
                  <c:v>0.35</c:v>
                </c:pt>
                <c:pt idx="1">
                  <c:v>1.69</c:v>
                </c:pt>
                <c:pt idx="2">
                  <c:v>0.58999999999999986</c:v>
                </c:pt>
                <c:pt idx="3">
                  <c:v>3</c:v>
                </c:pt>
              </c:numCache>
            </c:numRef>
          </c:val>
          <c:extLst>
            <c:ext xmlns:c16="http://schemas.microsoft.com/office/drawing/2014/chart" uri="{C3380CC4-5D6E-409C-BE32-E72D297353CC}">
              <c16:uniqueId val="{00000008-A953-4B35-A6B4-A309BE8CBC41}"/>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showDLblsOverMax val="0"/>
  </c:chart>
  <c:spPr>
    <a:noFill/>
    <a:ln w="9525" cap="flat" cmpd="sng" algn="ctr">
      <a:no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Score</c:v>
                </c:pt>
              </c:strCache>
            </c:strRef>
          </c:tx>
          <c:spPr>
            <a:solidFill>
              <a:srgbClr val="404040"/>
            </a:solidFill>
          </c:spPr>
          <c:dPt>
            <c:idx val="0"/>
            <c:bubble3D val="0"/>
            <c:spPr>
              <a:solidFill>
                <a:srgbClr val="404040"/>
              </a:solidFill>
              <a:ln w="19050">
                <a:solidFill>
                  <a:schemeClr val="lt1"/>
                </a:solidFill>
              </a:ln>
              <a:effectLst/>
            </c:spPr>
            <c:extLst>
              <c:ext xmlns:c16="http://schemas.microsoft.com/office/drawing/2014/chart" uri="{C3380CC4-5D6E-409C-BE32-E72D297353CC}">
                <c16:uniqueId val="{00000001-28E2-4823-B863-54986F1A5FFF}"/>
              </c:ext>
            </c:extLst>
          </c:dPt>
          <c:dPt>
            <c:idx val="1"/>
            <c:bubble3D val="0"/>
            <c:spPr>
              <a:pattFill prst="pct90">
                <a:fgClr>
                  <a:srgbClr val="404040"/>
                </a:fgClr>
                <a:bgClr>
                  <a:schemeClr val="bg1"/>
                </a:bgClr>
              </a:pattFill>
              <a:ln w="19050">
                <a:solidFill>
                  <a:schemeClr val="lt1"/>
                </a:solidFill>
              </a:ln>
              <a:effectLst/>
            </c:spPr>
            <c:extLst>
              <c:ext xmlns:c16="http://schemas.microsoft.com/office/drawing/2014/chart" uri="{C3380CC4-5D6E-409C-BE32-E72D297353CC}">
                <c16:uniqueId val="{00000001-13CD-4123-B832-3DAC8301D7EC}"/>
              </c:ext>
            </c:extLst>
          </c:dPt>
          <c:cat>
            <c:strRef>
              <c:f>Feuil1!$A$2:$A$3</c:f>
              <c:strCache>
                <c:ptCount val="2"/>
                <c:pt idx="0">
                  <c:v>Production</c:v>
                </c:pt>
                <c:pt idx="1">
                  <c:v>Operation</c:v>
                </c:pt>
              </c:strCache>
            </c:strRef>
          </c:cat>
          <c:val>
            <c:numRef>
              <c:f>Feuil1!$B$2:$B$3</c:f>
              <c:numCache>
                <c:formatCode>General</c:formatCode>
                <c:ptCount val="2"/>
                <c:pt idx="0">
                  <c:v>65</c:v>
                </c:pt>
                <c:pt idx="1">
                  <c:v>35</c:v>
                </c:pt>
              </c:numCache>
            </c:numRef>
          </c:val>
          <c:extLst>
            <c:ext xmlns:c16="http://schemas.microsoft.com/office/drawing/2014/chart" uri="{C3380CC4-5D6E-409C-BE32-E72D297353CC}">
              <c16:uniqueId val="{00000000-13CD-4123-B832-3DAC8301D7E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Score</c:v>
                </c:pt>
              </c:strCache>
            </c:strRef>
          </c:tx>
          <c:spPr>
            <a:solidFill>
              <a:srgbClr val="404040"/>
            </a:solidFill>
          </c:spPr>
          <c:dPt>
            <c:idx val="0"/>
            <c:bubble3D val="0"/>
            <c:spPr>
              <a:solidFill>
                <a:srgbClr val="EF553B"/>
              </a:solidFill>
              <a:ln w="19050">
                <a:solidFill>
                  <a:schemeClr val="lt1"/>
                </a:solidFill>
              </a:ln>
              <a:effectLst/>
            </c:spPr>
            <c:extLst>
              <c:ext xmlns:c16="http://schemas.microsoft.com/office/drawing/2014/chart" uri="{C3380CC4-5D6E-409C-BE32-E72D297353CC}">
                <c16:uniqueId val="{00000001-15CE-486C-AC16-92C844AF6C6C}"/>
              </c:ext>
            </c:extLst>
          </c:dPt>
          <c:dPt>
            <c:idx val="1"/>
            <c:bubble3D val="0"/>
            <c:spPr>
              <a:pattFill prst="pct90">
                <a:fgClr>
                  <a:srgbClr val="EF553B"/>
                </a:fgClr>
                <a:bgClr>
                  <a:schemeClr val="bg1"/>
                </a:bgClr>
              </a:pattFill>
              <a:ln w="19050">
                <a:solidFill>
                  <a:schemeClr val="lt1"/>
                </a:solidFill>
              </a:ln>
              <a:effectLst/>
            </c:spPr>
            <c:extLst>
              <c:ext xmlns:c16="http://schemas.microsoft.com/office/drawing/2014/chart" uri="{C3380CC4-5D6E-409C-BE32-E72D297353CC}">
                <c16:uniqueId val="{00000003-15CE-486C-AC16-92C844AF6C6C}"/>
              </c:ext>
            </c:extLst>
          </c:dPt>
          <c:cat>
            <c:strRef>
              <c:f>Feuil1!$A$2:$A$3</c:f>
              <c:strCache>
                <c:ptCount val="2"/>
                <c:pt idx="0">
                  <c:v>Production</c:v>
                </c:pt>
                <c:pt idx="1">
                  <c:v>Operation</c:v>
                </c:pt>
              </c:strCache>
            </c:strRef>
          </c:cat>
          <c:val>
            <c:numRef>
              <c:f>Feuil1!$B$2:$B$3</c:f>
              <c:numCache>
                <c:formatCode>General</c:formatCode>
                <c:ptCount val="2"/>
                <c:pt idx="0">
                  <c:v>41</c:v>
                </c:pt>
                <c:pt idx="1">
                  <c:v>59</c:v>
                </c:pt>
              </c:numCache>
            </c:numRef>
          </c:val>
          <c:extLst>
            <c:ext xmlns:c16="http://schemas.microsoft.com/office/drawing/2014/chart" uri="{C3380CC4-5D6E-409C-BE32-E72D297353CC}">
              <c16:uniqueId val="{00000004-15CE-486C-AC16-92C844AF6C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Score</c:v>
                </c:pt>
              </c:strCache>
            </c:strRef>
          </c:tx>
          <c:spPr>
            <a:solidFill>
              <a:srgbClr val="636EFA"/>
            </a:solidFill>
          </c:spPr>
          <c:dPt>
            <c:idx val="0"/>
            <c:bubble3D val="0"/>
            <c:spPr>
              <a:solidFill>
                <a:srgbClr val="636EFA"/>
              </a:solidFill>
              <a:ln w="19050">
                <a:solidFill>
                  <a:schemeClr val="lt1"/>
                </a:solidFill>
              </a:ln>
              <a:effectLst/>
            </c:spPr>
            <c:extLst>
              <c:ext xmlns:c16="http://schemas.microsoft.com/office/drawing/2014/chart" uri="{C3380CC4-5D6E-409C-BE32-E72D297353CC}">
                <c16:uniqueId val="{00000001-B79E-457B-9576-6775EAAD8CB4}"/>
              </c:ext>
            </c:extLst>
          </c:dPt>
          <c:dPt>
            <c:idx val="1"/>
            <c:bubble3D val="0"/>
            <c:spPr>
              <a:pattFill prst="pct90">
                <a:fgClr>
                  <a:srgbClr val="636EFA"/>
                </a:fgClr>
                <a:bgClr>
                  <a:schemeClr val="bg1"/>
                </a:bgClr>
              </a:pattFill>
              <a:ln w="19050">
                <a:solidFill>
                  <a:schemeClr val="lt1"/>
                </a:solidFill>
              </a:ln>
              <a:effectLst/>
            </c:spPr>
            <c:extLst>
              <c:ext xmlns:c16="http://schemas.microsoft.com/office/drawing/2014/chart" uri="{C3380CC4-5D6E-409C-BE32-E72D297353CC}">
                <c16:uniqueId val="{00000003-B79E-457B-9576-6775EAAD8CB4}"/>
              </c:ext>
            </c:extLst>
          </c:dPt>
          <c:cat>
            <c:strRef>
              <c:f>Feuil1!$A$2:$A$3</c:f>
              <c:strCache>
                <c:ptCount val="2"/>
                <c:pt idx="0">
                  <c:v>Production</c:v>
                </c:pt>
                <c:pt idx="1">
                  <c:v>Operation</c:v>
                </c:pt>
              </c:strCache>
            </c:strRef>
          </c:cat>
          <c:val>
            <c:numRef>
              <c:f>Feuil1!$B$2:$B$3</c:f>
              <c:numCache>
                <c:formatCode>General</c:formatCode>
                <c:ptCount val="2"/>
                <c:pt idx="0">
                  <c:v>83</c:v>
                </c:pt>
                <c:pt idx="1">
                  <c:v>17</c:v>
                </c:pt>
              </c:numCache>
            </c:numRef>
          </c:val>
          <c:extLst>
            <c:ext xmlns:c16="http://schemas.microsoft.com/office/drawing/2014/chart" uri="{C3380CC4-5D6E-409C-BE32-E72D297353CC}">
              <c16:uniqueId val="{00000004-B79E-457B-9576-6775EAAD8CB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2DA4560-C926-46CA-1D0B-93A7F8AAE8A8}"/>
              </a:ext>
            </a:extLst>
          </p:cNvPr>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US"/>
          </a:p>
        </p:txBody>
      </p:sp>
      <p:sp>
        <p:nvSpPr>
          <p:cNvPr id="3" name="Espace réservé de la date 2">
            <a:extLst>
              <a:ext uri="{FF2B5EF4-FFF2-40B4-BE49-F238E27FC236}">
                <a16:creationId xmlns:a16="http://schemas.microsoft.com/office/drawing/2014/main" id="{91E78F77-BF1A-EAC4-3564-CCE4450E6B49}"/>
              </a:ext>
            </a:extLst>
          </p:cNvPr>
          <p:cNvSpPr>
            <a:spLocks noGrp="1"/>
          </p:cNvSpPr>
          <p:nvPr>
            <p:ph type="dt" sz="quarter" idx="1"/>
          </p:nvPr>
        </p:nvSpPr>
        <p:spPr>
          <a:xfrm>
            <a:off x="3884613" y="0"/>
            <a:ext cx="2971800" cy="611188"/>
          </a:xfrm>
          <a:prstGeom prst="rect">
            <a:avLst/>
          </a:prstGeom>
        </p:spPr>
        <p:txBody>
          <a:bodyPr vert="horz" lIns="91440" tIns="45720" rIns="91440" bIns="45720" rtlCol="0"/>
          <a:lstStyle>
            <a:lvl1pPr algn="r">
              <a:defRPr sz="1200"/>
            </a:lvl1pPr>
          </a:lstStyle>
          <a:p>
            <a:fld id="{0B3B5263-424F-43A1-851D-99C7F353AE81}" type="datetimeFigureOut">
              <a:rPr lang="en-US" smtClean="0"/>
              <a:t>11/28/2023</a:t>
            </a:fld>
            <a:endParaRPr lang="en-US"/>
          </a:p>
        </p:txBody>
      </p:sp>
      <p:sp>
        <p:nvSpPr>
          <p:cNvPr id="4" name="Espace réservé du pied de page 3">
            <a:extLst>
              <a:ext uri="{FF2B5EF4-FFF2-40B4-BE49-F238E27FC236}">
                <a16:creationId xmlns:a16="http://schemas.microsoft.com/office/drawing/2014/main" id="{72C0852F-D2C7-E093-D4D0-0EA9409EDFDE}"/>
              </a:ext>
            </a:extLst>
          </p:cNvPr>
          <p:cNvSpPr>
            <a:spLocks noGrp="1"/>
          </p:cNvSpPr>
          <p:nvPr>
            <p:ph type="ftr" sz="quarter" idx="2"/>
          </p:nvPr>
        </p:nvSpPr>
        <p:spPr>
          <a:xfrm>
            <a:off x="0" y="11580813"/>
            <a:ext cx="2971800" cy="6111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a:extLst>
              <a:ext uri="{FF2B5EF4-FFF2-40B4-BE49-F238E27FC236}">
                <a16:creationId xmlns:a16="http://schemas.microsoft.com/office/drawing/2014/main" id="{622E423E-6A8D-28A2-F34B-ADB97CF85871}"/>
              </a:ext>
            </a:extLst>
          </p:cNvPr>
          <p:cNvSpPr>
            <a:spLocks noGrp="1"/>
          </p:cNvSpPr>
          <p:nvPr>
            <p:ph type="sldNum" sz="quarter" idx="3"/>
          </p:nvPr>
        </p:nvSpPr>
        <p:spPr>
          <a:xfrm>
            <a:off x="3884613" y="11580813"/>
            <a:ext cx="2971800" cy="611187"/>
          </a:xfrm>
          <a:prstGeom prst="rect">
            <a:avLst/>
          </a:prstGeom>
        </p:spPr>
        <p:txBody>
          <a:bodyPr vert="horz" lIns="91440" tIns="45720" rIns="91440" bIns="45720" rtlCol="0" anchor="b"/>
          <a:lstStyle>
            <a:lvl1pPr algn="r">
              <a:defRPr sz="1200"/>
            </a:lvl1pPr>
          </a:lstStyle>
          <a:p>
            <a:fld id="{9CB3A467-913D-4B49-BB42-C59D9F4555C0}" type="slidenum">
              <a:rPr lang="en-US" smtClean="0"/>
              <a:t>‹N°›</a:t>
            </a:fld>
            <a:endParaRPr lang="en-US"/>
          </a:p>
        </p:txBody>
      </p:sp>
    </p:spTree>
    <p:extLst>
      <p:ext uri="{BB962C8B-B14F-4D97-AF65-F5344CB8AC3E}">
        <p14:creationId xmlns:p14="http://schemas.microsoft.com/office/powerpoint/2010/main" val="1365183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B518D800-D911-D648-B079-AD6C1A2036FD}" type="datetimeFigureOut">
              <a:rPr lang="fr-FR" smtClean="0"/>
              <a:t>28/11/2023</a:t>
            </a:fld>
            <a:endParaRPr lang="fr-FR"/>
          </a:p>
        </p:txBody>
      </p:sp>
      <p:sp>
        <p:nvSpPr>
          <p:cNvPr id="4" name="Espace réservé de l'image des diapositives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835AC577-BBDB-F247-939E-70F8457DFBEC}" type="slidenum">
              <a:rPr lang="fr-FR" smtClean="0"/>
              <a:t>‹N°›</a:t>
            </a:fld>
            <a:endParaRPr lang="fr-FR"/>
          </a:p>
        </p:txBody>
      </p:sp>
    </p:spTree>
    <p:extLst>
      <p:ext uri="{BB962C8B-B14F-4D97-AF65-F5344CB8AC3E}">
        <p14:creationId xmlns:p14="http://schemas.microsoft.com/office/powerpoint/2010/main" val="144060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1</a:t>
            </a:fld>
            <a:endParaRPr lang="fr-FR"/>
          </a:p>
        </p:txBody>
      </p:sp>
    </p:spTree>
    <p:extLst>
      <p:ext uri="{BB962C8B-B14F-4D97-AF65-F5344CB8AC3E}">
        <p14:creationId xmlns:p14="http://schemas.microsoft.com/office/powerpoint/2010/main" val="3650932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26</a:t>
            </a:fld>
            <a:endParaRPr lang="fr-FR"/>
          </a:p>
        </p:txBody>
      </p:sp>
    </p:spTree>
    <p:extLst>
      <p:ext uri="{BB962C8B-B14F-4D97-AF65-F5344CB8AC3E}">
        <p14:creationId xmlns:p14="http://schemas.microsoft.com/office/powerpoint/2010/main" val="1239305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29</a:t>
            </a:fld>
            <a:endParaRPr lang="fr-FR"/>
          </a:p>
        </p:txBody>
      </p:sp>
    </p:spTree>
    <p:extLst>
      <p:ext uri="{BB962C8B-B14F-4D97-AF65-F5344CB8AC3E}">
        <p14:creationId xmlns:p14="http://schemas.microsoft.com/office/powerpoint/2010/main" val="1644696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30</a:t>
            </a:fld>
            <a:endParaRPr lang="fr-FR"/>
          </a:p>
        </p:txBody>
      </p:sp>
    </p:spTree>
    <p:extLst>
      <p:ext uri="{BB962C8B-B14F-4D97-AF65-F5344CB8AC3E}">
        <p14:creationId xmlns:p14="http://schemas.microsoft.com/office/powerpoint/2010/main" val="82402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31</a:t>
            </a:fld>
            <a:endParaRPr lang="fr-FR"/>
          </a:p>
        </p:txBody>
      </p:sp>
    </p:spTree>
    <p:extLst>
      <p:ext uri="{BB962C8B-B14F-4D97-AF65-F5344CB8AC3E}">
        <p14:creationId xmlns:p14="http://schemas.microsoft.com/office/powerpoint/2010/main" val="385163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835AC577-BBDB-F247-939E-70F8457DFBEC}" type="slidenum">
              <a:rPr lang="fr-FR" smtClean="0"/>
              <a:t>33</a:t>
            </a:fld>
            <a:endParaRPr lang="fr-FR"/>
          </a:p>
        </p:txBody>
      </p:sp>
    </p:spTree>
    <p:extLst>
      <p:ext uri="{BB962C8B-B14F-4D97-AF65-F5344CB8AC3E}">
        <p14:creationId xmlns:p14="http://schemas.microsoft.com/office/powerpoint/2010/main" val="382468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Production = initial production + batteries renewal</a:t>
            </a:r>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34</a:t>
            </a:fld>
            <a:endParaRPr lang="fr-FR"/>
          </a:p>
        </p:txBody>
      </p:sp>
    </p:spTree>
    <p:extLst>
      <p:ext uri="{BB962C8B-B14F-4D97-AF65-F5344CB8AC3E}">
        <p14:creationId xmlns:p14="http://schemas.microsoft.com/office/powerpoint/2010/main" val="232600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35</a:t>
            </a:fld>
            <a:endParaRPr lang="fr-FR"/>
          </a:p>
        </p:txBody>
      </p:sp>
    </p:spTree>
    <p:extLst>
      <p:ext uri="{BB962C8B-B14F-4D97-AF65-F5344CB8AC3E}">
        <p14:creationId xmlns:p14="http://schemas.microsoft.com/office/powerpoint/2010/main" val="392248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36</a:t>
            </a:fld>
            <a:endParaRPr lang="fr-FR"/>
          </a:p>
        </p:txBody>
      </p:sp>
    </p:spTree>
    <p:extLst>
      <p:ext uri="{BB962C8B-B14F-4D97-AF65-F5344CB8AC3E}">
        <p14:creationId xmlns:p14="http://schemas.microsoft.com/office/powerpoint/2010/main" val="319372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7E75CBA-484C-4DBC-9554-99124B8A642E}" type="slidenum">
              <a:rPr lang="fr-FR" smtClean="0"/>
              <a:t>3</a:t>
            </a:fld>
            <a:endParaRPr lang="fr-FR" dirty="0"/>
          </a:p>
        </p:txBody>
      </p:sp>
    </p:spTree>
    <p:extLst>
      <p:ext uri="{BB962C8B-B14F-4D97-AF65-F5344CB8AC3E}">
        <p14:creationId xmlns:p14="http://schemas.microsoft.com/office/powerpoint/2010/main" val="318297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7E75CBA-484C-4DBC-9554-99124B8A642E}" type="slidenum">
              <a:rPr lang="fr-FR" smtClean="0"/>
              <a:t>8</a:t>
            </a:fld>
            <a:endParaRPr lang="fr-FR" dirty="0"/>
          </a:p>
        </p:txBody>
      </p:sp>
    </p:spTree>
    <p:extLst>
      <p:ext uri="{BB962C8B-B14F-4D97-AF65-F5344CB8AC3E}">
        <p14:creationId xmlns:p14="http://schemas.microsoft.com/office/powerpoint/2010/main" val="1279283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Arbre</a:t>
            </a:r>
            <a:r>
              <a:rPr lang="en-US" dirty="0"/>
              <a:t> des </a:t>
            </a:r>
            <a:r>
              <a:rPr lang="en-US" dirty="0" err="1"/>
              <a:t>processus</a:t>
            </a:r>
            <a:r>
              <a:rPr lang="en-US" dirty="0"/>
              <a:t> </a:t>
            </a:r>
            <a:r>
              <a:rPr lang="en-US" dirty="0">
                <a:sym typeface="Wingdings" panose="05000000000000000000" pitchFamily="2" charset="2"/>
              </a:rPr>
              <a:t> </a:t>
            </a:r>
            <a:r>
              <a:rPr lang="en-US" dirty="0" err="1">
                <a:sym typeface="Wingdings" panose="05000000000000000000" pitchFamily="2" charset="2"/>
              </a:rPr>
              <a:t>formaliser</a:t>
            </a:r>
            <a:r>
              <a:rPr lang="en-US" dirty="0">
                <a:sym typeface="Wingdings" panose="05000000000000000000" pitchFamily="2" charset="2"/>
              </a:rPr>
              <a:t> le </a:t>
            </a:r>
            <a:r>
              <a:rPr lang="en-US" dirty="0" err="1">
                <a:sym typeface="Wingdings" panose="05000000000000000000" pitchFamily="2" charset="2"/>
              </a:rPr>
              <a:t>système</a:t>
            </a:r>
            <a:r>
              <a:rPr lang="en-US" dirty="0">
                <a:sym typeface="Wingdings" panose="05000000000000000000" pitchFamily="2" charset="2"/>
              </a:rPr>
              <a:t> pour </a:t>
            </a:r>
            <a:r>
              <a:rPr lang="en-US" dirty="0" err="1">
                <a:sym typeface="Wingdings" panose="05000000000000000000" pitchFamily="2" charset="2"/>
              </a:rPr>
              <a:t>conduire</a:t>
            </a:r>
            <a:r>
              <a:rPr lang="en-US" dirty="0">
                <a:sym typeface="Wingdings" panose="05000000000000000000" pitchFamily="2" charset="2"/>
              </a:rPr>
              <a:t> </a:t>
            </a:r>
            <a:r>
              <a:rPr lang="en-US" dirty="0" err="1">
                <a:sym typeface="Wingdings" panose="05000000000000000000" pitchFamily="2" charset="2"/>
              </a:rPr>
              <a:t>une</a:t>
            </a:r>
            <a:r>
              <a:rPr lang="en-US" dirty="0">
                <a:sym typeface="Wingdings" panose="05000000000000000000" pitchFamily="2" charset="2"/>
              </a:rPr>
              <a:t> ACV et identifier les </a:t>
            </a:r>
            <a:r>
              <a:rPr lang="en-US" dirty="0" err="1">
                <a:sym typeface="Wingdings" panose="05000000000000000000" pitchFamily="2" charset="2"/>
              </a:rPr>
              <a:t>données</a:t>
            </a:r>
            <a:r>
              <a:rPr lang="en-US" dirty="0">
                <a:sym typeface="Wingdings" panose="05000000000000000000" pitchFamily="2" charset="2"/>
              </a:rPr>
              <a:t> à </a:t>
            </a:r>
            <a:r>
              <a:rPr lang="en-US" dirty="0" err="1">
                <a:sym typeface="Wingdings" panose="05000000000000000000" pitchFamily="2" charset="2"/>
              </a:rPr>
              <a:t>récolter</a:t>
            </a:r>
            <a:endParaRPr lang="en-US" dirty="0"/>
          </a:p>
          <a:p>
            <a:r>
              <a:rPr lang="en-US" dirty="0"/>
              <a:t>Foreground </a:t>
            </a:r>
            <a:r>
              <a:rPr lang="en-US" dirty="0">
                <a:sym typeface="Wingdings" panose="05000000000000000000" pitchFamily="2" charset="2"/>
              </a:rPr>
              <a:t> on a la main dessus, on a </a:t>
            </a:r>
            <a:r>
              <a:rPr lang="en-US" dirty="0" err="1">
                <a:sym typeface="Wingdings" panose="05000000000000000000" pitchFamily="2" charset="2"/>
              </a:rPr>
              <a:t>ces</a:t>
            </a:r>
            <a:r>
              <a:rPr lang="en-US" dirty="0">
                <a:sym typeface="Wingdings" panose="05000000000000000000" pitchFamily="2" charset="2"/>
              </a:rPr>
              <a:t> </a:t>
            </a:r>
            <a:r>
              <a:rPr lang="en-US" dirty="0" err="1">
                <a:sym typeface="Wingdings" panose="05000000000000000000" pitchFamily="2" charset="2"/>
              </a:rPr>
              <a:t>données</a:t>
            </a:r>
            <a:endParaRPr lang="en-US" dirty="0">
              <a:sym typeface="Wingdings" panose="05000000000000000000" pitchFamily="2" charset="2"/>
            </a:endParaRPr>
          </a:p>
          <a:p>
            <a:r>
              <a:rPr lang="en-US" dirty="0">
                <a:sym typeface="Wingdings" panose="05000000000000000000" pitchFamily="2" charset="2"/>
              </a:rPr>
              <a:t>Background  On </a:t>
            </a:r>
            <a:r>
              <a:rPr lang="en-US" dirty="0" err="1">
                <a:sym typeface="Wingdings" panose="05000000000000000000" pitchFamily="2" charset="2"/>
              </a:rPr>
              <a:t>n’a</a:t>
            </a:r>
            <a:r>
              <a:rPr lang="en-US" dirty="0">
                <a:sym typeface="Wingdings" panose="05000000000000000000" pitchFamily="2" charset="2"/>
              </a:rPr>
              <a:t> pas la main dessus, on ne </a:t>
            </a:r>
            <a:r>
              <a:rPr lang="en-US" dirty="0" err="1">
                <a:sym typeface="Wingdings" panose="05000000000000000000" pitchFamily="2" charset="2"/>
              </a:rPr>
              <a:t>connait</a:t>
            </a:r>
            <a:r>
              <a:rPr lang="en-US" dirty="0">
                <a:sym typeface="Wingdings" panose="05000000000000000000" pitchFamily="2" charset="2"/>
              </a:rPr>
              <a:t> pas les </a:t>
            </a:r>
            <a:r>
              <a:rPr lang="en-US" dirty="0" err="1">
                <a:sym typeface="Wingdings" panose="05000000000000000000" pitchFamily="2" charset="2"/>
              </a:rPr>
              <a:t>données</a:t>
            </a:r>
            <a:r>
              <a:rPr lang="en-US" dirty="0">
                <a:sym typeface="Wingdings" panose="05000000000000000000" pitchFamily="2" charset="2"/>
              </a:rPr>
              <a:t> </a:t>
            </a:r>
            <a:r>
              <a:rPr lang="en-US" dirty="0" err="1">
                <a:sym typeface="Wingdings" panose="05000000000000000000" pitchFamily="2" charset="2"/>
              </a:rPr>
              <a:t>associées</a:t>
            </a:r>
            <a:r>
              <a:rPr lang="en-US" dirty="0">
                <a:sym typeface="Wingdings" panose="05000000000000000000" pitchFamily="2" charset="2"/>
              </a:rPr>
              <a:t>  on </a:t>
            </a:r>
            <a:r>
              <a:rPr lang="en-US" dirty="0" err="1">
                <a:sym typeface="Wingdings" panose="05000000000000000000" pitchFamily="2" charset="2"/>
              </a:rPr>
              <a:t>va</a:t>
            </a:r>
            <a:r>
              <a:rPr lang="en-US" dirty="0">
                <a:sym typeface="Wingdings" panose="05000000000000000000" pitchFamily="2" charset="2"/>
              </a:rPr>
              <a:t> les </a:t>
            </a:r>
            <a:r>
              <a:rPr lang="en-US" dirty="0" err="1">
                <a:sym typeface="Wingdings" panose="05000000000000000000" pitchFamily="2" charset="2"/>
              </a:rPr>
              <a:t>chercher</a:t>
            </a:r>
            <a:r>
              <a:rPr lang="en-US" dirty="0">
                <a:sym typeface="Wingdings" panose="05000000000000000000" pitchFamily="2" charset="2"/>
              </a:rPr>
              <a:t> dans </a:t>
            </a:r>
            <a:r>
              <a:rPr lang="en-US" dirty="0" err="1">
                <a:sym typeface="Wingdings" panose="05000000000000000000" pitchFamily="2" charset="2"/>
              </a:rPr>
              <a:t>bdd</a:t>
            </a:r>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11</a:t>
            </a:fld>
            <a:endParaRPr lang="fr-FR"/>
          </a:p>
        </p:txBody>
      </p:sp>
    </p:spTree>
    <p:extLst>
      <p:ext uri="{BB962C8B-B14F-4D97-AF65-F5344CB8AC3E}">
        <p14:creationId xmlns:p14="http://schemas.microsoft.com/office/powerpoint/2010/main" val="374402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D7E75CBA-484C-4DBC-9554-99124B8A642E}" type="slidenum">
              <a:rPr lang="fr-FR" smtClean="0"/>
              <a:t>13</a:t>
            </a:fld>
            <a:endParaRPr lang="fr-FR" dirty="0"/>
          </a:p>
        </p:txBody>
      </p:sp>
    </p:spTree>
    <p:extLst>
      <p:ext uri="{BB962C8B-B14F-4D97-AF65-F5344CB8AC3E}">
        <p14:creationId xmlns:p14="http://schemas.microsoft.com/office/powerpoint/2010/main" val="379795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20</a:t>
            </a:fld>
            <a:endParaRPr lang="fr-FR"/>
          </a:p>
        </p:txBody>
      </p:sp>
    </p:spTree>
    <p:extLst>
      <p:ext uri="{BB962C8B-B14F-4D97-AF65-F5344CB8AC3E}">
        <p14:creationId xmlns:p14="http://schemas.microsoft.com/office/powerpoint/2010/main" val="97990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23</a:t>
            </a:fld>
            <a:endParaRPr lang="fr-FR"/>
          </a:p>
        </p:txBody>
      </p:sp>
    </p:spTree>
    <p:extLst>
      <p:ext uri="{BB962C8B-B14F-4D97-AF65-F5344CB8AC3E}">
        <p14:creationId xmlns:p14="http://schemas.microsoft.com/office/powerpoint/2010/main" val="426282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24</a:t>
            </a:fld>
            <a:endParaRPr lang="fr-FR"/>
          </a:p>
        </p:txBody>
      </p:sp>
    </p:spTree>
    <p:extLst>
      <p:ext uri="{BB962C8B-B14F-4D97-AF65-F5344CB8AC3E}">
        <p14:creationId xmlns:p14="http://schemas.microsoft.com/office/powerpoint/2010/main" val="374969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t>25</a:t>
            </a:fld>
            <a:endParaRPr lang="fr-FR"/>
          </a:p>
        </p:txBody>
      </p:sp>
    </p:spTree>
    <p:extLst>
      <p:ext uri="{BB962C8B-B14F-4D97-AF65-F5344CB8AC3E}">
        <p14:creationId xmlns:p14="http://schemas.microsoft.com/office/powerpoint/2010/main" val="232289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6.wdp"/><Relationship Id="rId3" Type="http://schemas.openxmlformats.org/officeDocument/2006/relationships/image" Target="../media/image13.wmf"/><Relationship Id="rId7" Type="http://schemas.microsoft.com/office/2007/relationships/hdphoto" Target="../media/hdphoto3.wdp"/><Relationship Id="rId12" Type="http://schemas.openxmlformats.org/officeDocument/2006/relationships/image" Target="../media/image18.png"/><Relationship Id="rId2" Type="http://schemas.openxmlformats.org/officeDocument/2006/relationships/image" Target="../media/image12.jpeg"/><Relationship Id="rId16"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4.wdp"/><Relationship Id="rId1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6.wdp"/><Relationship Id="rId3" Type="http://schemas.openxmlformats.org/officeDocument/2006/relationships/image" Target="../media/image13.wmf"/><Relationship Id="rId7" Type="http://schemas.microsoft.com/office/2007/relationships/hdphoto" Target="../media/hdphoto3.wdp"/><Relationship Id="rId12" Type="http://schemas.openxmlformats.org/officeDocument/2006/relationships/image" Target="../media/image18.png"/><Relationship Id="rId2" Type="http://schemas.openxmlformats.org/officeDocument/2006/relationships/image" Target="../media/image12.jpeg"/><Relationship Id="rId16"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4.wdp"/><Relationship Id="rId1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6.wdp"/><Relationship Id="rId3" Type="http://schemas.openxmlformats.org/officeDocument/2006/relationships/image" Target="../media/image13.wmf"/><Relationship Id="rId7" Type="http://schemas.microsoft.com/office/2007/relationships/hdphoto" Target="../media/hdphoto3.wdp"/><Relationship Id="rId12" Type="http://schemas.openxmlformats.org/officeDocument/2006/relationships/image" Target="../media/image18.png"/><Relationship Id="rId2" Type="http://schemas.openxmlformats.org/officeDocument/2006/relationships/image" Target="../media/image12.jpeg"/><Relationship Id="rId16"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4.wdp"/><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1788" y="2420888"/>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9624392" y="5157192"/>
            <a:ext cx="1716329" cy="1041502"/>
          </a:xfrm>
          <a:prstGeom prst="rect">
            <a:avLst/>
          </a:prstGeom>
          <a:ln>
            <a:noFill/>
          </a:ln>
        </p:spPr>
      </p:pic>
      <p:sp>
        <p:nvSpPr>
          <p:cNvPr id="6" name="Rectangle 8"/>
          <p:cNvSpPr/>
          <p:nvPr userDrawn="1"/>
        </p:nvSpPr>
        <p:spPr bwMode="auto">
          <a:xfrm>
            <a:off x="-1" y="3212976"/>
            <a:ext cx="7272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3663553"/>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7">
            <a:extLst>
              <a:ext uri="{FF2B5EF4-FFF2-40B4-BE49-F238E27FC236}">
                <a16:creationId xmlns:a16="http://schemas.microsoft.com/office/drawing/2014/main" id="{2C91E7FA-BC68-F015-9472-5E01D2A543A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7968208" y="5915258"/>
            <a:ext cx="1440160" cy="312091"/>
          </a:xfrm>
          <a:prstGeom prst="rect">
            <a:avLst/>
          </a:prstGeom>
        </p:spPr>
      </p:pic>
      <p:pic>
        <p:nvPicPr>
          <p:cNvPr id="9" name="Image 8">
            <a:extLst>
              <a:ext uri="{FF2B5EF4-FFF2-40B4-BE49-F238E27FC236}">
                <a16:creationId xmlns:a16="http://schemas.microsoft.com/office/drawing/2014/main" id="{917A9FD8-8610-B7D5-88E2-61C0B09679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707995" y="5313670"/>
            <a:ext cx="700373" cy="465748"/>
          </a:xfrm>
          <a:prstGeom prst="rect">
            <a:avLst/>
          </a:prstGeom>
        </p:spPr>
      </p:pic>
      <p:pic>
        <p:nvPicPr>
          <p:cNvPr id="10" name="Image 9" descr="Une image contenant Police, logo, symbole, Graphique&#10;&#10;Description générée automatiquement">
            <a:extLst>
              <a:ext uri="{FF2B5EF4-FFF2-40B4-BE49-F238E27FC236}">
                <a16:creationId xmlns:a16="http://schemas.microsoft.com/office/drawing/2014/main" id="{D7F97580-24AB-AEFB-0025-52B9DC283816}"/>
              </a:ext>
            </a:extLst>
          </p:cNvPr>
          <p:cNvPicPr>
            <a:picLocks noChangeAspect="1"/>
          </p:cNvPicPr>
          <p:nvPr userDrawn="1"/>
        </p:nvPicPr>
        <p:blipFill>
          <a:blip r:embed="rId6"/>
          <a:stretch>
            <a:fillRect/>
          </a:stretch>
        </p:blipFill>
        <p:spPr bwMode="auto">
          <a:xfrm>
            <a:off x="7886805" y="5255327"/>
            <a:ext cx="821190" cy="7038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10" name="Titre 1"/>
          <p:cNvSpPr>
            <a:spLocks noGrp="1"/>
          </p:cNvSpPr>
          <p:nvPr>
            <p:ph type="title"/>
          </p:nvPr>
        </p:nvSpPr>
        <p:spPr bwMode="auto"/>
        <p:txBody>
          <a:bodyPr>
            <a:normAutofit/>
          </a:bodyPr>
          <a:lstStyle>
            <a:lvl1pPr>
              <a:defRPr sz="3200">
                <a:solidFill>
                  <a:schemeClr val="tx1"/>
                </a:solidFill>
                <a:latin typeface="+mj-lt"/>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atin typeface="+mj-lt"/>
                <a:ea typeface="Arial"/>
              </a:defRPr>
            </a:lvl1pPr>
            <a:lvl2pPr>
              <a:defRPr sz="3200">
                <a:latin typeface="+mj-lt"/>
                <a:ea typeface="Arial"/>
              </a:defRPr>
            </a:lvl2pPr>
            <a:lvl3pPr>
              <a:defRPr sz="2800">
                <a:latin typeface="+mj-lt"/>
                <a:ea typeface="Arial"/>
              </a:defRPr>
            </a:lvl3pPr>
            <a:lvl4pPr>
              <a:defRPr sz="2400">
                <a:latin typeface="+mj-lt"/>
                <a:ea typeface="Arial"/>
              </a:defRPr>
            </a:lvl4pPr>
            <a:lvl5pPr>
              <a:defRPr sz="2400">
                <a:latin typeface="+mj-lt"/>
                <a:ea typeface="Arial"/>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t>‹N°›</a:t>
            </a:fld>
            <a:endParaRPr lang="fr-FR"/>
          </a:p>
        </p:txBody>
      </p:sp>
      <p:grpSp>
        <p:nvGrpSpPr>
          <p:cNvPr id="19" name="Groupe 18">
            <a:extLst>
              <a:ext uri="{FF2B5EF4-FFF2-40B4-BE49-F238E27FC236}">
                <a16:creationId xmlns:a16="http://schemas.microsoft.com/office/drawing/2014/main" id="{A1AA59C7-0C17-CEB8-4BA1-C4D1DFFF666B}"/>
              </a:ext>
            </a:extLst>
          </p:cNvPr>
          <p:cNvGrpSpPr/>
          <p:nvPr userDrawn="1"/>
        </p:nvGrpSpPr>
        <p:grpSpPr>
          <a:xfrm>
            <a:off x="1256106" y="126889"/>
            <a:ext cx="898571" cy="574035"/>
            <a:chOff x="2175122" y="92285"/>
            <a:chExt cx="1521563" cy="972022"/>
          </a:xfrm>
        </p:grpSpPr>
        <p:pic>
          <p:nvPicPr>
            <p:cNvPr id="16" name="Image 15">
              <a:extLst>
                <a:ext uri="{FF2B5EF4-FFF2-40B4-BE49-F238E27FC236}">
                  <a16:creationId xmlns:a16="http://schemas.microsoft.com/office/drawing/2014/main" id="{18C357B3-952C-FC9D-4343-1156B22404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2256525" y="752216"/>
              <a:ext cx="1440160" cy="312091"/>
            </a:xfrm>
            <a:prstGeom prst="rect">
              <a:avLst/>
            </a:prstGeom>
          </p:spPr>
        </p:pic>
        <p:pic>
          <p:nvPicPr>
            <p:cNvPr id="17" name="Image 16">
              <a:extLst>
                <a:ext uri="{FF2B5EF4-FFF2-40B4-BE49-F238E27FC236}">
                  <a16:creationId xmlns:a16="http://schemas.microsoft.com/office/drawing/2014/main" id="{18E54E2C-A3EF-0B5E-5E27-9A11BDE6D5AB}"/>
                </a:ext>
              </a:extLst>
            </p:cNvPr>
            <p:cNvPicPr>
              <a:picLocks noChangeAspect="1"/>
            </p:cNvPicPr>
            <p:nvPr userDrawn="1"/>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2996312" y="150628"/>
              <a:ext cx="700373" cy="465748"/>
            </a:xfrm>
            <a:prstGeom prst="rect">
              <a:avLst/>
            </a:prstGeom>
          </p:spPr>
        </p:pic>
        <p:pic>
          <p:nvPicPr>
            <p:cNvPr id="18" name="Image 17" descr="Une image contenant Police, logo, symbole, Graphique&#10;&#10;Description générée automatiquement">
              <a:extLst>
                <a:ext uri="{FF2B5EF4-FFF2-40B4-BE49-F238E27FC236}">
                  <a16:creationId xmlns:a16="http://schemas.microsoft.com/office/drawing/2014/main" id="{A157C0C6-A9C2-7263-E584-CD294AD00EEB}"/>
                </a:ext>
              </a:extLst>
            </p:cNvPr>
            <p:cNvPicPr>
              <a:picLocks noChangeAspect="1"/>
            </p:cNvPicPr>
            <p:nvPr userDrawn="1"/>
          </p:nvPicPr>
          <p:blipFill>
            <a:blip r:embed="rId4">
              <a:biLevel thresh="75000"/>
              <a:extLst>
                <a:ext uri="{BEBA8EAE-BF5A-486C-A8C5-ECC9F3942E4B}">
                  <a14:imgProps xmlns:a14="http://schemas.microsoft.com/office/drawing/2010/main">
                    <a14:imgLayer r:embed="rId5">
                      <a14:imgEffect>
                        <a14:saturation sat="33000"/>
                      </a14:imgEffect>
                    </a14:imgLayer>
                  </a14:imgProps>
                </a:ext>
              </a:extLst>
            </a:blip>
            <a:stretch>
              <a:fillRect/>
            </a:stretch>
          </p:blipFill>
          <p:spPr bwMode="auto">
            <a:xfrm>
              <a:off x="2175122" y="92285"/>
              <a:ext cx="821190" cy="703877"/>
            </a:xfrm>
            <a:prstGeom prst="rect">
              <a:avLst/>
            </a:prstGeom>
          </p:spPr>
        </p:pic>
      </p:grpSp>
      <p:pic>
        <p:nvPicPr>
          <p:cNvPr id="20" name="Image 6">
            <a:extLst>
              <a:ext uri="{FF2B5EF4-FFF2-40B4-BE49-F238E27FC236}">
                <a16:creationId xmlns:a16="http://schemas.microsoft.com/office/drawing/2014/main" id="{6A734886-8724-313B-3595-D6E189FFC7BF}"/>
              </a:ext>
            </a:extLst>
          </p:cNvPr>
          <p:cNvPicPr/>
          <p:nvPr userDrawn="1"/>
        </p:nvPicPr>
        <p:blipFill>
          <a:blip r:embed="rId6">
            <a:duotone>
              <a:prstClr val="black"/>
              <a:schemeClr val="tx2">
                <a:tint val="45000"/>
                <a:satMod val="400000"/>
              </a:schemeClr>
            </a:duotone>
          </a:blip>
          <a:stretch/>
        </p:blipFill>
        <p:spPr bwMode="auto">
          <a:xfrm>
            <a:off x="2232120" y="116645"/>
            <a:ext cx="965015" cy="585590"/>
          </a:xfrm>
          <a:prstGeom prst="rect">
            <a:avLst/>
          </a:prstGeom>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fr-FR" smtClean="0"/>
              <a:t>28/11/2023</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dirty="0"/>
              <a:t>ISAE-SUPAERO</a:t>
            </a: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5453743" y="1535723"/>
            <a:ext cx="6503795" cy="5079390"/>
          </a:xfrm>
        </p:spPr>
        <p:txBody>
          <a:bodyPr>
            <a:normAutofit/>
          </a:bodyPr>
          <a:lstStyle>
            <a:lvl1pPr marL="0" indent="0">
              <a:buFont typeface="+mj-lt"/>
              <a:buNone/>
              <a:defRPr sz="2400" b="0">
                <a:latin typeface="Arial Narrow"/>
                <a:ea typeface="Arial Narrow"/>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endParaRP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fr-FR" smtClean="0"/>
              <a:t>28/11/2023</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t>‹N°›</a:t>
            </a:fld>
            <a:endParaRPr lang="fr-FR"/>
          </a:p>
        </p:txBody>
      </p:sp>
      <p:sp>
        <p:nvSpPr>
          <p:cNvPr id="15" name="Espace réservé du contenu 7"/>
          <p:cNvSpPr>
            <a:spLocks noGrp="1"/>
          </p:cNvSpPr>
          <p:nvPr>
            <p:ph sz="quarter" idx="13"/>
          </p:nvPr>
        </p:nvSpPr>
        <p:spPr bwMode="auto">
          <a:xfrm>
            <a:off x="161318" y="1535722"/>
            <a:ext cx="4939320" cy="1721827"/>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36197DF7-13A5-7745-B53C-4340CA7EB873}" type="datetime1">
              <a:rPr lang="fr-FR" smtClean="0"/>
              <a:t>28/11/2023</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t>‹N°›</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839788" y="2505074"/>
            <a:ext cx="5157787"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6172200" y="2505074"/>
            <a:ext cx="5183188"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e la date 6"/>
          <p:cNvSpPr>
            <a:spLocks noGrp="1"/>
          </p:cNvSpPr>
          <p:nvPr>
            <p:ph type="dt" sz="half" idx="10"/>
          </p:nvPr>
        </p:nvSpPr>
        <p:spPr bwMode="auto"/>
        <p:txBody>
          <a:bodyPr/>
          <a:lstStyle/>
          <a:p>
            <a:pPr>
              <a:defRPr/>
            </a:pPr>
            <a:fld id="{F1717C3E-BFFB-AB4A-9821-85973A084ED3}" type="datetime1">
              <a:rPr lang="fr-FR" smtClean="0"/>
              <a:t>28/11/2023</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t>‹N°›</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54E07C19-7494-AB40-88A2-03646C361831}" type="datetime1">
              <a:rPr lang="fr-FR" smtClean="0"/>
              <a:t>28/11/2023</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6A50F50-C42D-9948-8325-3F49C89E1103}" type="datetime1">
              <a:rPr lang="fr-FR" smtClean="0"/>
              <a:t>28/11/2023</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30" name="CustomShape 11">
            <a:extLst>
              <a:ext uri="{FF2B5EF4-FFF2-40B4-BE49-F238E27FC236}">
                <a16:creationId xmlns:a16="http://schemas.microsoft.com/office/drawing/2014/main" id="{DB25D5F7-4A39-A844-A105-8DDBCE5F9D50}"/>
              </a:ext>
            </a:extLst>
          </p:cNvPr>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31" name="CustomShape 11">
            <a:extLst>
              <a:ext uri="{FF2B5EF4-FFF2-40B4-BE49-F238E27FC236}">
                <a16:creationId xmlns:a16="http://schemas.microsoft.com/office/drawing/2014/main" id="{366C03BC-64E4-B44A-A87D-EA3955A659F8}"/>
              </a:ext>
            </a:extLst>
          </p:cNvPr>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32" name="CustomShape 14">
            <a:extLst>
              <a:ext uri="{FF2B5EF4-FFF2-40B4-BE49-F238E27FC236}">
                <a16:creationId xmlns:a16="http://schemas.microsoft.com/office/drawing/2014/main" id="{CD3DB942-4E40-E842-A5D3-9D96CFE6F8E4}"/>
              </a:ext>
            </a:extLst>
          </p:cNvPr>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33" name="CustomShape 15">
            <a:extLst>
              <a:ext uri="{FF2B5EF4-FFF2-40B4-BE49-F238E27FC236}">
                <a16:creationId xmlns:a16="http://schemas.microsoft.com/office/drawing/2014/main" id="{C074C221-EDF5-1A4E-9A68-41B1C4EE8217}"/>
              </a:ext>
            </a:extLst>
          </p:cNvPr>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34" name="CustomShape 16">
            <a:extLst>
              <a:ext uri="{FF2B5EF4-FFF2-40B4-BE49-F238E27FC236}">
                <a16:creationId xmlns:a16="http://schemas.microsoft.com/office/drawing/2014/main" id="{AFDDEA39-34B4-BD47-8F33-D47595E747D1}"/>
              </a:ext>
            </a:extLst>
          </p:cNvPr>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35" name="CustomShape 17">
            <a:extLst>
              <a:ext uri="{FF2B5EF4-FFF2-40B4-BE49-F238E27FC236}">
                <a16:creationId xmlns:a16="http://schemas.microsoft.com/office/drawing/2014/main" id="{4E373716-B0EE-8C4F-9E0F-247E843F1335}"/>
              </a:ext>
            </a:extLst>
          </p:cNvPr>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36" name="Espace réservé du contenu 14">
            <a:extLst>
              <a:ext uri="{FF2B5EF4-FFF2-40B4-BE49-F238E27FC236}">
                <a16:creationId xmlns:a16="http://schemas.microsoft.com/office/drawing/2014/main" id="{72686B77-6FFF-0243-ACD7-15ADA88FD7EB}"/>
              </a:ext>
            </a:extLst>
          </p:cNvPr>
          <p:cNvSpPr>
            <a:spLocks noGrp="1"/>
          </p:cNvSpPr>
          <p:nvPr>
            <p:ph sz="quarter" idx="13"/>
          </p:nvPr>
        </p:nvSpPr>
        <p:spPr bwMode="auto">
          <a:xfrm>
            <a:off x="690548" y="1201547"/>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a16="http://schemas.microsoft.com/office/drawing/2014/main" id="{CDFC7785-678B-F146-A079-D2A7B251D161}"/>
              </a:ext>
            </a:extLst>
          </p:cNvPr>
          <p:cNvSpPr>
            <a:spLocks noGrp="1"/>
          </p:cNvSpPr>
          <p:nvPr>
            <p:ph sz="quarter" idx="14"/>
          </p:nvPr>
        </p:nvSpPr>
        <p:spPr bwMode="auto">
          <a:xfrm>
            <a:off x="6429670" y="1174342"/>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a16="http://schemas.microsoft.com/office/drawing/2014/main" id="{8AD310FA-C184-924C-964C-8BBC14EBD932}"/>
              </a:ext>
            </a:extLst>
          </p:cNvPr>
          <p:cNvSpPr>
            <a:spLocks noGrp="1"/>
          </p:cNvSpPr>
          <p:nvPr>
            <p:ph sz="quarter" idx="15"/>
          </p:nvPr>
        </p:nvSpPr>
        <p:spPr bwMode="auto">
          <a:xfrm>
            <a:off x="6434010"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a16="http://schemas.microsoft.com/office/drawing/2014/main" id="{128DEFA8-24AA-1B4B-A0C9-24BD5AC63A90}"/>
              </a:ext>
            </a:extLst>
          </p:cNvPr>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503511" y="1333549"/>
            <a:ext cx="11233248" cy="4687739"/>
          </a:xfrm>
          <a:prstGeom prst="rect">
            <a:avLst/>
          </a:prstGeom>
        </p:spPr>
        <p:txBody>
          <a:bodyPr/>
          <a:lstStyle>
            <a:lvl1pPr>
              <a:lnSpc>
                <a:spcPct val="150000"/>
              </a:lnSpc>
              <a:defRPr sz="1600" b="1">
                <a:solidFill>
                  <a:schemeClr val="tx1"/>
                </a:solidFill>
                <a:latin typeface="Arial" pitchFamily="34" charset="0"/>
                <a:cs typeface="Arial" pitchFamily="34" charset="0"/>
              </a:defRPr>
            </a:lvl1pPr>
            <a:lvl2pPr marL="457200" indent="0">
              <a:lnSpc>
                <a:spcPct val="150000"/>
              </a:lnSpc>
              <a:buNone/>
              <a:defRPr sz="1400" baseline="0">
                <a:solidFill>
                  <a:srgbClr val="004D6F"/>
                </a:solidFill>
                <a:latin typeface="Arial" pitchFamily="34" charset="0"/>
                <a:cs typeface="Arial" pitchFamily="34" charset="0"/>
              </a:defRPr>
            </a:lvl2pPr>
            <a:lvl3pPr marL="914400" indent="0">
              <a:lnSpc>
                <a:spcPct val="150000"/>
              </a:lnSpc>
              <a:spcBef>
                <a:spcPts val="2400"/>
              </a:spcBef>
              <a:buNone/>
              <a:defRPr sz="180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3215680" y="6599415"/>
            <a:ext cx="3238584" cy="239498"/>
          </a:xfrm>
          <a:prstGeom prst="rect">
            <a:avLst/>
          </a:prstGeom>
        </p:spPr>
        <p:txBody>
          <a:bodyPr anchor="ctr"/>
          <a:lstStyle>
            <a:lvl1pPr algn="l">
              <a:defRPr sz="1050" b="0" baseline="0">
                <a:solidFill>
                  <a:srgbClr val="B2B2B2"/>
                </a:solidFill>
                <a:latin typeface="Arial" pitchFamily="34" charset="0"/>
                <a:cs typeface="Arial" pitchFamily="34" charset="0"/>
              </a:defRPr>
            </a:lvl1pPr>
          </a:lstStyle>
          <a:p>
            <a:r>
              <a:rPr lang="fr-FR" dirty="0"/>
              <a:t>TITRE DE PARTIE</a:t>
            </a:r>
          </a:p>
        </p:txBody>
      </p:sp>
      <p:sp>
        <p:nvSpPr>
          <p:cNvPr id="17" name="Espace réservé du texte 12"/>
          <p:cNvSpPr>
            <a:spLocks noGrp="1"/>
          </p:cNvSpPr>
          <p:nvPr>
            <p:ph type="body" sz="quarter" idx="13" hasCustomPrompt="1"/>
          </p:nvPr>
        </p:nvSpPr>
        <p:spPr>
          <a:xfrm>
            <a:off x="2447595" y="121927"/>
            <a:ext cx="6144683" cy="423109"/>
          </a:xfrm>
          <a:prstGeom prst="rect">
            <a:avLst/>
          </a:prstGeom>
        </p:spPr>
        <p:txBody>
          <a:bodyPr anchor="ctr"/>
          <a:lstStyle>
            <a:lvl1pPr marL="0" indent="0" algn="l">
              <a:buFontTx/>
              <a:buNone/>
              <a:defRPr sz="16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36855" y="221950"/>
            <a:ext cx="1821211"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userDrawn="1"/>
        </p:nvSpPr>
        <p:spPr>
          <a:xfrm rot="16200000">
            <a:off x="9528126" y="-1293575"/>
            <a:ext cx="1342487" cy="391176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7" name="Triangle isocèle 7"/>
          <p:cNvSpPr/>
          <p:nvPr userDrawn="1"/>
        </p:nvSpPr>
        <p:spPr>
          <a:xfrm rot="16200000">
            <a:off x="11310439" y="-337474"/>
            <a:ext cx="542117" cy="1222899"/>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8" name="Triangle isocèle 7"/>
          <p:cNvSpPr/>
          <p:nvPr userDrawn="1"/>
        </p:nvSpPr>
        <p:spPr>
          <a:xfrm rot="16200000">
            <a:off x="11424988" y="-104300"/>
            <a:ext cx="623545" cy="912367"/>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pic>
        <p:nvPicPr>
          <p:cNvPr id="9" name="Picture 4" descr="S:\serv_com\01_CHARTE-INSA-Rennes\2014\08_Modèles-PPT\Triangle-bas.eps"/>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b="42646"/>
          <a:stretch/>
        </p:blipFill>
        <p:spPr bwMode="auto">
          <a:xfrm>
            <a:off x="1775519" y="6614552"/>
            <a:ext cx="1344151" cy="243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K:\Com ICA\Chartes graphiques\Powerpoint-ICA\Powerpoint-ICA\Elements\IMT_MinesAlbi_Logo.png"/>
          <p:cNvPicPr>
            <a:picLocks noChangeAspect="1" noChangeArrowheads="1"/>
          </p:cNvPicPr>
          <p:nvPr userDrawn="1"/>
        </p:nvPicPr>
        <p:blipFill rotWithShape="1">
          <a:blip r:embed="rId4" cstate="email">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100405" y="6558912"/>
            <a:ext cx="85486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K:\Com ICA\Chartes graphiques\Powerpoint-ICA\Powerpoint-ICA\Elements\logo-INSA.png"/>
          <p:cNvPicPr>
            <a:picLocks noChangeAspect="1" noChangeArrowheads="1"/>
          </p:cNvPicPr>
          <p:nvPr userDrawn="1"/>
        </p:nvPicPr>
        <p:blipFill>
          <a:blip r:embed="rId6" cstate="email">
            <a:biLevel thresh="7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61306" y="6558912"/>
            <a:ext cx="7099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Com ICA\Chartes graphiques\Powerpoint-ICA\Powerpoint-ICA\Elements\supaero.png"/>
          <p:cNvPicPr>
            <a:picLocks noChangeAspect="1" noChangeArrowheads="1"/>
          </p:cNvPicPr>
          <p:nvPr userDrawn="1"/>
        </p:nvPicPr>
        <p:blipFill>
          <a:blip r:embed="rId8" cstate="email">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877273" y="6558912"/>
            <a:ext cx="632967" cy="28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K:\Com ICA\Chartes graphiques\Powerpoint-ICA\Powerpoint-ICA\Elements\logo-UTPS.png"/>
          <p:cNvPicPr>
            <a:picLocks noChangeAspect="1" noChangeArrowheads="1"/>
          </p:cNvPicPr>
          <p:nvPr userDrawn="1"/>
        </p:nvPicPr>
        <p:blipFill>
          <a:blip r:embed="rId10" cstate="email">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616280" y="6558912"/>
            <a:ext cx="1152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K:\Com ICA\Chartes graphiques\Powerpoint-ICA\Powerpoint-ICA\Elements\logo-cnrs-blanc.png"/>
          <p:cNvPicPr>
            <a:picLocks noChangeAspect="1" noChangeArrowheads="1"/>
          </p:cNvPicPr>
          <p:nvPr userDrawn="1"/>
        </p:nvPicPr>
        <p:blipFill>
          <a:blip r:embed="rId12" cstate="email">
            <a:biLevel thresh="7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874322" y="6558912"/>
            <a:ext cx="391836" cy="28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K:\Com ICA\Chartes graphiques\Powerpoint-ICA\Powerpoint-ICA\Elements\logo-uf.png"/>
          <p:cNvPicPr>
            <a:picLocks noChangeAspect="1" noChangeArrowheads="1"/>
          </p:cNvPicPr>
          <p:nvPr userDrawn="1"/>
        </p:nvPicPr>
        <p:blipFill>
          <a:blip r:embed="rId14" cstate="email">
            <a:biLevel thresh="75000"/>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72202" y="6558912"/>
            <a:ext cx="729113"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E:\Com ICA\Chartes graphiques\LOGO ICA\2018 LOGO ICA RETENU\Valise-Logo-ICA\Valise-Logo-ICA\LOGO sans baseline\Logo-ICA-simple.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32890" y="6049476"/>
            <a:ext cx="1712399" cy="899009"/>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1"/>
          <p:cNvSpPr txBox="1">
            <a:spLocks/>
          </p:cNvSpPr>
          <p:nvPr userDrawn="1"/>
        </p:nvSpPr>
        <p:spPr>
          <a:xfrm>
            <a:off x="9341829" y="154227"/>
            <a:ext cx="3256435" cy="239498"/>
          </a:xfrm>
          <a:prstGeom prst="rect">
            <a:avLst/>
          </a:prstGeom>
        </p:spPr>
        <p:txBody>
          <a:bodyPr anchor="ctr"/>
          <a:lstStyle>
            <a:lvl1pPr algn="l" defTabSz="914400" rtl="0" eaLnBrk="1" latinLnBrk="0" hangingPunct="1">
              <a:spcBef>
                <a:spcPct val="0"/>
              </a:spcBef>
              <a:buNone/>
              <a:defRPr sz="1050" b="0" kern="1200" baseline="0">
                <a:solidFill>
                  <a:srgbClr val="B2B2B2"/>
                </a:solidFill>
                <a:latin typeface="Arial" pitchFamily="34" charset="0"/>
                <a:ea typeface="+mj-ea"/>
                <a:cs typeface="Arial" pitchFamily="34" charset="0"/>
              </a:defRPr>
            </a:lvl1pPr>
          </a:lstStyle>
          <a:p>
            <a:r>
              <a:rPr lang="fr-FR" sz="1050" dirty="0">
                <a:solidFill>
                  <a:schemeClr val="tx1">
                    <a:lumMod val="50000"/>
                  </a:schemeClr>
                </a:solidFill>
              </a:rPr>
              <a:t>Marc BUDINGER, Félix POLLET</a:t>
            </a:r>
          </a:p>
          <a:p>
            <a:r>
              <a:rPr lang="fr-FR" sz="1050" dirty="0">
                <a:solidFill>
                  <a:schemeClr val="tx1">
                    <a:lumMod val="50000"/>
                  </a:schemeClr>
                </a:solidFill>
              </a:rPr>
              <a:t>6 décembre 2022</a:t>
            </a:r>
          </a:p>
        </p:txBody>
      </p:sp>
    </p:spTree>
    <p:extLst>
      <p:ext uri="{BB962C8B-B14F-4D97-AF65-F5344CB8AC3E}">
        <p14:creationId xmlns:p14="http://schemas.microsoft.com/office/powerpoint/2010/main" val="44838352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503511" y="1333549"/>
            <a:ext cx="11233248" cy="4687739"/>
          </a:xfrm>
          <a:prstGeom prst="rect">
            <a:avLst/>
          </a:prstGeom>
        </p:spPr>
        <p:txBody>
          <a:bodyPr/>
          <a:lstStyle>
            <a:lvl1pPr>
              <a:lnSpc>
                <a:spcPct val="150000"/>
              </a:lnSpc>
              <a:defRPr sz="1600" b="1">
                <a:solidFill>
                  <a:schemeClr val="tx1"/>
                </a:solidFill>
                <a:latin typeface="Arial" pitchFamily="34" charset="0"/>
                <a:cs typeface="Arial" pitchFamily="34" charset="0"/>
              </a:defRPr>
            </a:lvl1pPr>
            <a:lvl2pPr marL="457200" indent="0">
              <a:lnSpc>
                <a:spcPct val="150000"/>
              </a:lnSpc>
              <a:buNone/>
              <a:defRPr sz="1400" baseline="0">
                <a:solidFill>
                  <a:srgbClr val="004D6F"/>
                </a:solidFill>
                <a:latin typeface="Arial" pitchFamily="34" charset="0"/>
                <a:cs typeface="Arial" pitchFamily="34" charset="0"/>
              </a:defRPr>
            </a:lvl2pPr>
            <a:lvl3pPr marL="914400" indent="0">
              <a:lnSpc>
                <a:spcPct val="150000"/>
              </a:lnSpc>
              <a:spcBef>
                <a:spcPts val="2400"/>
              </a:spcBef>
              <a:buNone/>
              <a:defRPr sz="180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3215680" y="6599415"/>
            <a:ext cx="3238584" cy="239498"/>
          </a:xfrm>
          <a:prstGeom prst="rect">
            <a:avLst/>
          </a:prstGeom>
        </p:spPr>
        <p:txBody>
          <a:bodyPr anchor="ctr"/>
          <a:lstStyle>
            <a:lvl1pPr algn="l">
              <a:defRPr sz="1050" b="0" baseline="0">
                <a:solidFill>
                  <a:srgbClr val="B2B2B2"/>
                </a:solidFill>
                <a:latin typeface="Arial" pitchFamily="34" charset="0"/>
                <a:cs typeface="Arial" pitchFamily="34" charset="0"/>
              </a:defRPr>
            </a:lvl1pPr>
          </a:lstStyle>
          <a:p>
            <a:r>
              <a:rPr lang="fr-FR" dirty="0"/>
              <a:t>TITRE DE PARTIE</a:t>
            </a:r>
          </a:p>
        </p:txBody>
      </p:sp>
      <p:sp>
        <p:nvSpPr>
          <p:cNvPr id="17" name="Espace réservé du texte 12"/>
          <p:cNvSpPr>
            <a:spLocks noGrp="1"/>
          </p:cNvSpPr>
          <p:nvPr>
            <p:ph type="body" sz="quarter" idx="13" hasCustomPrompt="1"/>
          </p:nvPr>
        </p:nvSpPr>
        <p:spPr>
          <a:xfrm>
            <a:off x="2447595" y="121927"/>
            <a:ext cx="6144683" cy="423109"/>
          </a:xfrm>
          <a:prstGeom prst="rect">
            <a:avLst/>
          </a:prstGeom>
        </p:spPr>
        <p:txBody>
          <a:bodyPr anchor="ctr"/>
          <a:lstStyle>
            <a:lvl1pPr marL="0" indent="0" algn="l">
              <a:buFontTx/>
              <a:buNone/>
              <a:defRPr sz="16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36855" y="221950"/>
            <a:ext cx="1821211"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userDrawn="1"/>
        </p:nvSpPr>
        <p:spPr>
          <a:xfrm rot="16200000">
            <a:off x="9528126" y="-1293575"/>
            <a:ext cx="1342487" cy="391176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7" name="Triangle isocèle 7"/>
          <p:cNvSpPr/>
          <p:nvPr userDrawn="1"/>
        </p:nvSpPr>
        <p:spPr>
          <a:xfrm rot="16200000">
            <a:off x="11310439" y="-337474"/>
            <a:ext cx="542117" cy="1222899"/>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8" name="Triangle isocèle 7"/>
          <p:cNvSpPr/>
          <p:nvPr userDrawn="1"/>
        </p:nvSpPr>
        <p:spPr>
          <a:xfrm rot="16200000">
            <a:off x="11424988" y="-104300"/>
            <a:ext cx="623545" cy="912367"/>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pic>
        <p:nvPicPr>
          <p:cNvPr id="9" name="Picture 4" descr="S:\serv_com\01_CHARTE-INSA-Rennes\2014\08_Modèles-PPT\Triangle-bas.eps"/>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b="42646"/>
          <a:stretch/>
        </p:blipFill>
        <p:spPr bwMode="auto">
          <a:xfrm>
            <a:off x="1775519" y="6614552"/>
            <a:ext cx="1344151" cy="243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K:\Com ICA\Chartes graphiques\Powerpoint-ICA\Powerpoint-ICA\Elements\IMT_MinesAlbi_Logo.png"/>
          <p:cNvPicPr>
            <a:picLocks noChangeAspect="1" noChangeArrowheads="1"/>
          </p:cNvPicPr>
          <p:nvPr userDrawn="1"/>
        </p:nvPicPr>
        <p:blipFill rotWithShape="1">
          <a:blip r:embed="rId4" cstate="email">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100405" y="6558912"/>
            <a:ext cx="85486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K:\Com ICA\Chartes graphiques\Powerpoint-ICA\Powerpoint-ICA\Elements\logo-INSA.png"/>
          <p:cNvPicPr>
            <a:picLocks noChangeAspect="1" noChangeArrowheads="1"/>
          </p:cNvPicPr>
          <p:nvPr userDrawn="1"/>
        </p:nvPicPr>
        <p:blipFill>
          <a:blip r:embed="rId6" cstate="email">
            <a:biLevel thresh="7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61306" y="6558912"/>
            <a:ext cx="7099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Com ICA\Chartes graphiques\Powerpoint-ICA\Powerpoint-ICA\Elements\supaero.png"/>
          <p:cNvPicPr>
            <a:picLocks noChangeAspect="1" noChangeArrowheads="1"/>
          </p:cNvPicPr>
          <p:nvPr userDrawn="1"/>
        </p:nvPicPr>
        <p:blipFill>
          <a:blip r:embed="rId8" cstate="email">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877273" y="6558912"/>
            <a:ext cx="632967" cy="28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K:\Com ICA\Chartes graphiques\Powerpoint-ICA\Powerpoint-ICA\Elements\logo-UTPS.png"/>
          <p:cNvPicPr>
            <a:picLocks noChangeAspect="1" noChangeArrowheads="1"/>
          </p:cNvPicPr>
          <p:nvPr userDrawn="1"/>
        </p:nvPicPr>
        <p:blipFill>
          <a:blip r:embed="rId10" cstate="email">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616280" y="6558912"/>
            <a:ext cx="1152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K:\Com ICA\Chartes graphiques\Powerpoint-ICA\Powerpoint-ICA\Elements\logo-cnrs-blanc.png"/>
          <p:cNvPicPr>
            <a:picLocks noChangeAspect="1" noChangeArrowheads="1"/>
          </p:cNvPicPr>
          <p:nvPr userDrawn="1"/>
        </p:nvPicPr>
        <p:blipFill>
          <a:blip r:embed="rId12" cstate="email">
            <a:biLevel thresh="7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874322" y="6558912"/>
            <a:ext cx="391836" cy="28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K:\Com ICA\Chartes graphiques\Powerpoint-ICA\Powerpoint-ICA\Elements\logo-uf.png"/>
          <p:cNvPicPr>
            <a:picLocks noChangeAspect="1" noChangeArrowheads="1"/>
          </p:cNvPicPr>
          <p:nvPr userDrawn="1"/>
        </p:nvPicPr>
        <p:blipFill>
          <a:blip r:embed="rId14" cstate="email">
            <a:biLevel thresh="75000"/>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72202" y="6558912"/>
            <a:ext cx="729113"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E:\Com ICA\Chartes graphiques\LOGO ICA\2018 LOGO ICA RETENU\Valise-Logo-ICA\Valise-Logo-ICA\LOGO sans baseline\Logo-ICA-simple.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32890" y="6049476"/>
            <a:ext cx="1712399" cy="899009"/>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1"/>
          <p:cNvSpPr txBox="1">
            <a:spLocks/>
          </p:cNvSpPr>
          <p:nvPr userDrawn="1"/>
        </p:nvSpPr>
        <p:spPr>
          <a:xfrm>
            <a:off x="9341829" y="154227"/>
            <a:ext cx="3256435" cy="239498"/>
          </a:xfrm>
          <a:prstGeom prst="rect">
            <a:avLst/>
          </a:prstGeom>
        </p:spPr>
        <p:txBody>
          <a:bodyPr anchor="ctr"/>
          <a:lstStyle>
            <a:lvl1pPr algn="l" defTabSz="914400" rtl="0" eaLnBrk="1" latinLnBrk="0" hangingPunct="1">
              <a:spcBef>
                <a:spcPct val="0"/>
              </a:spcBef>
              <a:buNone/>
              <a:defRPr sz="1050" b="0" kern="1200" baseline="0">
                <a:solidFill>
                  <a:srgbClr val="B2B2B2"/>
                </a:solidFill>
                <a:latin typeface="Arial" pitchFamily="34" charset="0"/>
                <a:ea typeface="+mj-ea"/>
                <a:cs typeface="Arial" pitchFamily="34" charset="0"/>
              </a:defRPr>
            </a:lvl1pPr>
          </a:lstStyle>
          <a:p>
            <a:r>
              <a:rPr lang="fr-FR" sz="1050" dirty="0">
                <a:solidFill>
                  <a:schemeClr val="tx1">
                    <a:lumMod val="50000"/>
                  </a:schemeClr>
                </a:solidFill>
              </a:rPr>
              <a:t>Marc BUDINGER, Félix POLLET</a:t>
            </a:r>
          </a:p>
          <a:p>
            <a:r>
              <a:rPr lang="fr-FR" sz="1050" dirty="0">
                <a:solidFill>
                  <a:schemeClr val="tx1">
                    <a:lumMod val="50000"/>
                  </a:schemeClr>
                </a:solidFill>
              </a:rPr>
              <a:t>6 décembre 2022</a:t>
            </a:r>
          </a:p>
        </p:txBody>
      </p:sp>
    </p:spTree>
    <p:extLst>
      <p:ext uri="{BB962C8B-B14F-4D97-AF65-F5344CB8AC3E}">
        <p14:creationId xmlns:p14="http://schemas.microsoft.com/office/powerpoint/2010/main" val="271503962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re et contenu">
    <p:spTree>
      <p:nvGrpSpPr>
        <p:cNvPr id="1" name=""/>
        <p:cNvGrpSpPr/>
        <p:nvPr/>
      </p:nvGrpSpPr>
      <p:grpSpPr>
        <a:xfrm>
          <a:off x="0" y="0"/>
          <a:ext cx="0" cy="0"/>
          <a:chOff x="0" y="0"/>
          <a:chExt cx="0" cy="0"/>
        </a:xfrm>
      </p:grpSpPr>
      <p:sp>
        <p:nvSpPr>
          <p:cNvPr id="15" name="Espace réservé du contenu 2"/>
          <p:cNvSpPr>
            <a:spLocks noGrp="1"/>
          </p:cNvSpPr>
          <p:nvPr>
            <p:ph idx="1" hasCustomPrompt="1"/>
          </p:nvPr>
        </p:nvSpPr>
        <p:spPr>
          <a:xfrm>
            <a:off x="503511" y="1333549"/>
            <a:ext cx="11233248" cy="4687739"/>
          </a:xfrm>
          <a:prstGeom prst="rect">
            <a:avLst/>
          </a:prstGeom>
        </p:spPr>
        <p:txBody>
          <a:bodyPr/>
          <a:lstStyle>
            <a:lvl1pPr>
              <a:lnSpc>
                <a:spcPct val="150000"/>
              </a:lnSpc>
              <a:defRPr sz="1600" b="1">
                <a:solidFill>
                  <a:schemeClr val="tx1"/>
                </a:solidFill>
                <a:latin typeface="Arial" pitchFamily="34" charset="0"/>
                <a:cs typeface="Arial" pitchFamily="34" charset="0"/>
              </a:defRPr>
            </a:lvl1pPr>
            <a:lvl2pPr marL="457200" indent="0">
              <a:lnSpc>
                <a:spcPct val="150000"/>
              </a:lnSpc>
              <a:buNone/>
              <a:defRPr sz="1400" baseline="0">
                <a:solidFill>
                  <a:srgbClr val="004D6F"/>
                </a:solidFill>
                <a:latin typeface="Arial" pitchFamily="34" charset="0"/>
                <a:cs typeface="Arial" pitchFamily="34" charset="0"/>
              </a:defRPr>
            </a:lvl2pPr>
            <a:lvl3pPr marL="914400" indent="0">
              <a:lnSpc>
                <a:spcPct val="150000"/>
              </a:lnSpc>
              <a:spcBef>
                <a:spcPts val="2400"/>
              </a:spcBef>
              <a:buNone/>
              <a:defRPr sz="1800">
                <a:solidFill>
                  <a:srgbClr val="587F8E"/>
                </a:solidFill>
                <a:latin typeface="Arial" pitchFamily="34" charset="0"/>
                <a:cs typeface="Arial" pitchFamily="34" charset="0"/>
              </a:defRPr>
            </a:lvl3pPr>
          </a:lstStyle>
          <a:p>
            <a:pPr lvl="0"/>
            <a:r>
              <a:rPr lang="fr-FR" dirty="0"/>
              <a:t>Item 1</a:t>
            </a:r>
          </a:p>
          <a:p>
            <a:pPr lvl="1"/>
            <a:r>
              <a:rPr lang="fr-FR" dirty="0"/>
              <a:t>Sous - item 1.1</a:t>
            </a:r>
          </a:p>
          <a:p>
            <a:pPr lvl="1"/>
            <a:endParaRPr lang="fr-FR" dirty="0"/>
          </a:p>
        </p:txBody>
      </p:sp>
      <p:sp>
        <p:nvSpPr>
          <p:cNvPr id="16" name="Titre 11"/>
          <p:cNvSpPr>
            <a:spLocks noGrp="1"/>
          </p:cNvSpPr>
          <p:nvPr>
            <p:ph type="title" hasCustomPrompt="1"/>
          </p:nvPr>
        </p:nvSpPr>
        <p:spPr>
          <a:xfrm>
            <a:off x="3215680" y="6599415"/>
            <a:ext cx="3238584" cy="239498"/>
          </a:xfrm>
          <a:prstGeom prst="rect">
            <a:avLst/>
          </a:prstGeom>
        </p:spPr>
        <p:txBody>
          <a:bodyPr anchor="ctr"/>
          <a:lstStyle>
            <a:lvl1pPr algn="l">
              <a:defRPr sz="1050" b="0" baseline="0">
                <a:solidFill>
                  <a:srgbClr val="B2B2B2"/>
                </a:solidFill>
                <a:latin typeface="Arial" pitchFamily="34" charset="0"/>
                <a:cs typeface="Arial" pitchFamily="34" charset="0"/>
              </a:defRPr>
            </a:lvl1pPr>
          </a:lstStyle>
          <a:p>
            <a:r>
              <a:rPr lang="fr-FR" dirty="0"/>
              <a:t>TITRE DE PARTIE</a:t>
            </a:r>
          </a:p>
        </p:txBody>
      </p:sp>
      <p:sp>
        <p:nvSpPr>
          <p:cNvPr id="17" name="Espace réservé du texte 12"/>
          <p:cNvSpPr>
            <a:spLocks noGrp="1"/>
          </p:cNvSpPr>
          <p:nvPr>
            <p:ph type="body" sz="quarter" idx="13" hasCustomPrompt="1"/>
          </p:nvPr>
        </p:nvSpPr>
        <p:spPr>
          <a:xfrm>
            <a:off x="2447595" y="121927"/>
            <a:ext cx="6144683" cy="423109"/>
          </a:xfrm>
          <a:prstGeom prst="rect">
            <a:avLst/>
          </a:prstGeom>
        </p:spPr>
        <p:txBody>
          <a:bodyPr anchor="ctr"/>
          <a:lstStyle>
            <a:lvl1pPr marL="0" indent="0" algn="l">
              <a:buFontTx/>
              <a:buNone/>
              <a:defRPr sz="1600" b="1" baseline="0">
                <a:solidFill>
                  <a:schemeClr val="tx1"/>
                </a:solidFill>
                <a:latin typeface="Arial" pitchFamily="34" charset="0"/>
                <a:cs typeface="Arial" pitchFamily="34" charset="0"/>
              </a:defRPr>
            </a:lvl1pPr>
          </a:lstStyle>
          <a:p>
            <a:pPr lvl="0"/>
            <a:r>
              <a:rPr lang="fr-FR" dirty="0"/>
              <a:t>Titre de page</a:t>
            </a:r>
          </a:p>
        </p:txBody>
      </p:sp>
      <p:pic>
        <p:nvPicPr>
          <p:cNvPr id="5"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36855" y="221950"/>
            <a:ext cx="1821211" cy="296059"/>
          </a:xfrm>
          <a:prstGeom prst="rect">
            <a:avLst/>
          </a:prstGeom>
          <a:noFill/>
          <a:extLst>
            <a:ext uri="{909E8E84-426E-40DD-AFC4-6F175D3DCCD1}">
              <a14:hiddenFill xmlns:a14="http://schemas.microsoft.com/office/drawing/2010/main">
                <a:solidFill>
                  <a:srgbClr val="FFFFFF"/>
                </a:solidFill>
              </a14:hiddenFill>
            </a:ext>
          </a:extLst>
        </p:spPr>
      </p:pic>
      <p:sp>
        <p:nvSpPr>
          <p:cNvPr id="6" name="Triangle isocèle 10"/>
          <p:cNvSpPr/>
          <p:nvPr userDrawn="1"/>
        </p:nvSpPr>
        <p:spPr>
          <a:xfrm rot="16200000">
            <a:off x="9528126" y="-1293575"/>
            <a:ext cx="1342487" cy="3911761"/>
          </a:xfrm>
          <a:custGeom>
            <a:avLst/>
            <a:gdLst>
              <a:gd name="connsiteX0" fmla="*/ 0 w 7304492"/>
              <a:gd name="connsiteY0" fmla="*/ 7085811 h 7085811"/>
              <a:gd name="connsiteX1" fmla="*/ 3652246 w 7304492"/>
              <a:gd name="connsiteY1" fmla="*/ 0 h 7085811"/>
              <a:gd name="connsiteX2" fmla="*/ 7304492 w 7304492"/>
              <a:gd name="connsiteY2" fmla="*/ 7085811 h 7085811"/>
              <a:gd name="connsiteX3" fmla="*/ 0 w 7304492"/>
              <a:gd name="connsiteY3" fmla="*/ 7085811 h 7085811"/>
              <a:gd name="connsiteX0" fmla="*/ 0 w 7304492"/>
              <a:gd name="connsiteY0" fmla="*/ 7085811 h 7085811"/>
              <a:gd name="connsiteX1" fmla="*/ 3652246 w 7304492"/>
              <a:gd name="connsiteY1" fmla="*/ 0 h 7085811"/>
              <a:gd name="connsiteX2" fmla="*/ 4862555 w 7304492"/>
              <a:gd name="connsiteY2" fmla="*/ 2355029 h 7085811"/>
              <a:gd name="connsiteX3" fmla="*/ 7304492 w 7304492"/>
              <a:gd name="connsiteY3" fmla="*/ 7085811 h 7085811"/>
              <a:gd name="connsiteX4" fmla="*/ 0 w 7304492"/>
              <a:gd name="connsiteY4" fmla="*/ 7085811 h 7085811"/>
              <a:gd name="connsiteX0" fmla="*/ 0 w 7304492"/>
              <a:gd name="connsiteY0" fmla="*/ 7085811 h 7092282"/>
              <a:gd name="connsiteX1" fmla="*/ 3652246 w 7304492"/>
              <a:gd name="connsiteY1" fmla="*/ 0 h 7092282"/>
              <a:gd name="connsiteX2" fmla="*/ 4862555 w 7304492"/>
              <a:gd name="connsiteY2" fmla="*/ 2355029 h 7092282"/>
              <a:gd name="connsiteX3" fmla="*/ 7304492 w 7304492"/>
              <a:gd name="connsiteY3" fmla="*/ 7085811 h 7092282"/>
              <a:gd name="connsiteX4" fmla="*/ 4840524 w 7304492"/>
              <a:gd name="connsiteY4" fmla="*/ 7092282 h 7092282"/>
              <a:gd name="connsiteX5" fmla="*/ 0 w 7304492"/>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47730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092282"/>
              <a:gd name="connsiteX1" fmla="*/ 3652246 w 4862555"/>
              <a:gd name="connsiteY1" fmla="*/ 0 h 7092282"/>
              <a:gd name="connsiteX2" fmla="*/ 4862555 w 4862555"/>
              <a:gd name="connsiteY2" fmla="*/ 2355029 h 7092282"/>
              <a:gd name="connsiteX3" fmla="*/ 4857148 w 4862555"/>
              <a:gd name="connsiteY3" fmla="*/ 4794303 h 7092282"/>
              <a:gd name="connsiteX4" fmla="*/ 4840524 w 4862555"/>
              <a:gd name="connsiteY4" fmla="*/ 7092282 h 7092282"/>
              <a:gd name="connsiteX5" fmla="*/ 0 w 4862555"/>
              <a:gd name="connsiteY5" fmla="*/ 7085811 h 7092282"/>
              <a:gd name="connsiteX0" fmla="*/ 0 w 4862555"/>
              <a:gd name="connsiteY0" fmla="*/ 7085811 h 7111136"/>
              <a:gd name="connsiteX1" fmla="*/ 3652246 w 4862555"/>
              <a:gd name="connsiteY1" fmla="*/ 0 h 7111136"/>
              <a:gd name="connsiteX2" fmla="*/ 4862555 w 4862555"/>
              <a:gd name="connsiteY2" fmla="*/ 2355029 h 7111136"/>
              <a:gd name="connsiteX3" fmla="*/ 4857148 w 4862555"/>
              <a:gd name="connsiteY3" fmla="*/ 4794303 h 7111136"/>
              <a:gd name="connsiteX4" fmla="*/ 4859360 w 4862555"/>
              <a:gd name="connsiteY4" fmla="*/ 7111136 h 7111136"/>
              <a:gd name="connsiteX5" fmla="*/ 0 w 4862555"/>
              <a:gd name="connsiteY5" fmla="*/ 7085811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4303 h 7111136"/>
              <a:gd name="connsiteX4" fmla="*/ 4873486 w 4876681"/>
              <a:gd name="connsiteY4" fmla="*/ 7111136 h 7111136"/>
              <a:gd name="connsiteX5" fmla="*/ 0 w 4876681"/>
              <a:gd name="connsiteY5" fmla="*/ 7104665 h 7111136"/>
              <a:gd name="connsiteX0" fmla="*/ 0 w 4876681"/>
              <a:gd name="connsiteY0" fmla="*/ 7104665 h 7111136"/>
              <a:gd name="connsiteX1" fmla="*/ 3666372 w 4876681"/>
              <a:gd name="connsiteY1" fmla="*/ 0 h 7111136"/>
              <a:gd name="connsiteX2" fmla="*/ 4876681 w 4876681"/>
              <a:gd name="connsiteY2" fmla="*/ 2355029 h 7111136"/>
              <a:gd name="connsiteX3" fmla="*/ 4871274 w 4876681"/>
              <a:gd name="connsiteY3" fmla="*/ 4799016 h 7111136"/>
              <a:gd name="connsiteX4" fmla="*/ 4873486 w 4876681"/>
              <a:gd name="connsiteY4" fmla="*/ 7111136 h 7111136"/>
              <a:gd name="connsiteX5" fmla="*/ 0 w 4876681"/>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86098"/>
              <a:gd name="connsiteY0" fmla="*/ 7104665 h 7111136"/>
              <a:gd name="connsiteX1" fmla="*/ 3666372 w 4886098"/>
              <a:gd name="connsiteY1" fmla="*/ 0 h 7111136"/>
              <a:gd name="connsiteX2" fmla="*/ 4886098 w 4886098"/>
              <a:gd name="connsiteY2" fmla="*/ 2369169 h 7111136"/>
              <a:gd name="connsiteX3" fmla="*/ 4871274 w 4886098"/>
              <a:gd name="connsiteY3" fmla="*/ 4799016 h 7111136"/>
              <a:gd name="connsiteX4" fmla="*/ 4873486 w 4886098"/>
              <a:gd name="connsiteY4" fmla="*/ 7111136 h 7111136"/>
              <a:gd name="connsiteX5" fmla="*/ 0 w 4886098"/>
              <a:gd name="connsiteY5" fmla="*/ 7104665 h 7111136"/>
              <a:gd name="connsiteX0" fmla="*/ 0 w 4873486"/>
              <a:gd name="connsiteY0" fmla="*/ 7104665 h 7111136"/>
              <a:gd name="connsiteX1" fmla="*/ 3666372 w 4873486"/>
              <a:gd name="connsiteY1" fmla="*/ 0 h 7111136"/>
              <a:gd name="connsiteX2" fmla="*/ 4871972 w 4873486"/>
              <a:gd name="connsiteY2" fmla="*/ 2326748 h 7111136"/>
              <a:gd name="connsiteX3" fmla="*/ 4871274 w 4873486"/>
              <a:gd name="connsiteY3" fmla="*/ 4799016 h 7111136"/>
              <a:gd name="connsiteX4" fmla="*/ 4873486 w 4873486"/>
              <a:gd name="connsiteY4" fmla="*/ 7111136 h 7111136"/>
              <a:gd name="connsiteX5" fmla="*/ 0 w 4873486"/>
              <a:gd name="connsiteY5" fmla="*/ 7104665 h 7111136"/>
              <a:gd name="connsiteX0" fmla="*/ 0 w 4875163"/>
              <a:gd name="connsiteY0" fmla="*/ 7104665 h 7111136"/>
              <a:gd name="connsiteX1" fmla="*/ 3666372 w 4875163"/>
              <a:gd name="connsiteY1" fmla="*/ 0 h 7111136"/>
              <a:gd name="connsiteX2" fmla="*/ 4871972 w 4875163"/>
              <a:gd name="connsiteY2" fmla="*/ 2326748 h 7111136"/>
              <a:gd name="connsiteX3" fmla="*/ 4871274 w 4875163"/>
              <a:gd name="connsiteY3" fmla="*/ 4799016 h 7111136"/>
              <a:gd name="connsiteX4" fmla="*/ 4873486 w 4875163"/>
              <a:gd name="connsiteY4" fmla="*/ 7111136 h 7111136"/>
              <a:gd name="connsiteX5" fmla="*/ 0 w 4875163"/>
              <a:gd name="connsiteY5" fmla="*/ 7104665 h 7111136"/>
              <a:gd name="connsiteX0" fmla="*/ 0 w 4984444"/>
              <a:gd name="connsiteY0" fmla="*/ 7104665 h 7111136"/>
              <a:gd name="connsiteX1" fmla="*/ 3666372 w 4984444"/>
              <a:gd name="connsiteY1" fmla="*/ 0 h 7111136"/>
              <a:gd name="connsiteX2" fmla="*/ 4871972 w 4984444"/>
              <a:gd name="connsiteY2" fmla="*/ 2326748 h 7111136"/>
              <a:gd name="connsiteX3" fmla="*/ 4984287 w 4984444"/>
              <a:gd name="connsiteY3" fmla="*/ 4817872 h 7111136"/>
              <a:gd name="connsiteX4" fmla="*/ 4873486 w 4984444"/>
              <a:gd name="connsiteY4" fmla="*/ 7111136 h 7111136"/>
              <a:gd name="connsiteX5" fmla="*/ 0 w 4984444"/>
              <a:gd name="connsiteY5" fmla="*/ 7104665 h 7111136"/>
              <a:gd name="connsiteX0" fmla="*/ 0 w 4875164"/>
              <a:gd name="connsiteY0" fmla="*/ 7104665 h 7111136"/>
              <a:gd name="connsiteX1" fmla="*/ 3666372 w 4875164"/>
              <a:gd name="connsiteY1" fmla="*/ 0 h 7111136"/>
              <a:gd name="connsiteX2" fmla="*/ 4871972 w 4875164"/>
              <a:gd name="connsiteY2" fmla="*/ 2326748 h 7111136"/>
              <a:gd name="connsiteX3" fmla="*/ 4871276 w 4875164"/>
              <a:gd name="connsiteY3" fmla="*/ 4836728 h 7111136"/>
              <a:gd name="connsiteX4" fmla="*/ 4873486 w 4875164"/>
              <a:gd name="connsiteY4" fmla="*/ 7111136 h 7111136"/>
              <a:gd name="connsiteX5" fmla="*/ 0 w 4875164"/>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871276 w 4873486"/>
              <a:gd name="connsiteY3" fmla="*/ 4836728 h 7111136"/>
              <a:gd name="connsiteX4" fmla="*/ 4873486 w 4873486"/>
              <a:gd name="connsiteY4" fmla="*/ 7111136 h 7111136"/>
              <a:gd name="connsiteX5" fmla="*/ 0 w 4873486"/>
              <a:gd name="connsiteY5" fmla="*/ 7104665 h 7111136"/>
              <a:gd name="connsiteX0" fmla="*/ 0 w 4873486"/>
              <a:gd name="connsiteY0" fmla="*/ 7104665 h 7111136"/>
              <a:gd name="connsiteX1" fmla="*/ 3666372 w 4873486"/>
              <a:gd name="connsiteY1" fmla="*/ 0 h 7111136"/>
              <a:gd name="connsiteX2" fmla="*/ 4710205 w 4873486"/>
              <a:gd name="connsiteY2" fmla="*/ 2021948 h 7111136"/>
              <a:gd name="connsiteX3" fmla="*/ 4719025 w 4873486"/>
              <a:gd name="connsiteY3" fmla="*/ 4693853 h 7111136"/>
              <a:gd name="connsiteX4" fmla="*/ 4873486 w 4873486"/>
              <a:gd name="connsiteY4" fmla="*/ 7111136 h 7111136"/>
              <a:gd name="connsiteX5" fmla="*/ 0 w 4873486"/>
              <a:gd name="connsiteY5" fmla="*/ 7104665 h 7111136"/>
              <a:gd name="connsiteX0" fmla="*/ 0 w 4720435"/>
              <a:gd name="connsiteY0" fmla="*/ 7104665 h 7104665"/>
              <a:gd name="connsiteX1" fmla="*/ 3666372 w 4720435"/>
              <a:gd name="connsiteY1" fmla="*/ 0 h 7104665"/>
              <a:gd name="connsiteX2" fmla="*/ 4710205 w 4720435"/>
              <a:gd name="connsiteY2" fmla="*/ 2021948 h 7104665"/>
              <a:gd name="connsiteX3" fmla="*/ 4719025 w 4720435"/>
              <a:gd name="connsiteY3" fmla="*/ 4693853 h 7104665"/>
              <a:gd name="connsiteX4" fmla="*/ 4711719 w 4720435"/>
              <a:gd name="connsiteY4" fmla="*/ 5606186 h 7104665"/>
              <a:gd name="connsiteX5" fmla="*/ 0 w 4720435"/>
              <a:gd name="connsiteY5" fmla="*/ 7104665 h 7104665"/>
              <a:gd name="connsiteX0" fmla="*/ 0 w 3940147"/>
              <a:gd name="connsiteY0" fmla="*/ 5571143 h 5606186"/>
              <a:gd name="connsiteX1" fmla="*/ 2886084 w 3940147"/>
              <a:gd name="connsiteY1" fmla="*/ 0 h 5606186"/>
              <a:gd name="connsiteX2" fmla="*/ 3929917 w 3940147"/>
              <a:gd name="connsiteY2" fmla="*/ 2021948 h 5606186"/>
              <a:gd name="connsiteX3" fmla="*/ 3938737 w 3940147"/>
              <a:gd name="connsiteY3" fmla="*/ 4693853 h 5606186"/>
              <a:gd name="connsiteX4" fmla="*/ 3931431 w 3940147"/>
              <a:gd name="connsiteY4" fmla="*/ 5606186 h 5606186"/>
              <a:gd name="connsiteX5" fmla="*/ 0 w 3940147"/>
              <a:gd name="connsiteY5" fmla="*/ 5571143 h 5606186"/>
              <a:gd name="connsiteX0" fmla="*/ 0 w 3939313"/>
              <a:gd name="connsiteY0" fmla="*/ 5571143 h 5606186"/>
              <a:gd name="connsiteX1" fmla="*/ 2886084 w 3939313"/>
              <a:gd name="connsiteY1" fmla="*/ 0 h 5606186"/>
              <a:gd name="connsiteX2" fmla="*/ 3910886 w 3939313"/>
              <a:gd name="connsiteY2" fmla="*/ 2002898 h 5606186"/>
              <a:gd name="connsiteX3" fmla="*/ 3938737 w 3939313"/>
              <a:gd name="connsiteY3" fmla="*/ 4693853 h 5606186"/>
              <a:gd name="connsiteX4" fmla="*/ 3931431 w 3939313"/>
              <a:gd name="connsiteY4" fmla="*/ 5606186 h 5606186"/>
              <a:gd name="connsiteX5" fmla="*/ 0 w 3939313"/>
              <a:gd name="connsiteY5" fmla="*/ 5571143 h 5606186"/>
              <a:gd name="connsiteX0" fmla="*/ 0 w 3931431"/>
              <a:gd name="connsiteY0" fmla="*/ 5571143 h 5606186"/>
              <a:gd name="connsiteX1" fmla="*/ 2886084 w 3931431"/>
              <a:gd name="connsiteY1" fmla="*/ 0 h 5606186"/>
              <a:gd name="connsiteX2" fmla="*/ 3910886 w 3931431"/>
              <a:gd name="connsiteY2" fmla="*/ 2002898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31431"/>
              <a:gd name="connsiteY0" fmla="*/ 5571143 h 5606186"/>
              <a:gd name="connsiteX1" fmla="*/ 2886084 w 3931431"/>
              <a:gd name="connsiteY1" fmla="*/ 0 h 5606186"/>
              <a:gd name="connsiteX2" fmla="*/ 3910886 w 3931431"/>
              <a:gd name="connsiteY2" fmla="*/ 2012295 h 5606186"/>
              <a:gd name="connsiteX3" fmla="*/ 3910192 w 3931431"/>
              <a:gd name="connsiteY3" fmla="*/ 4703381 h 5606186"/>
              <a:gd name="connsiteX4" fmla="*/ 3931431 w 3931431"/>
              <a:gd name="connsiteY4" fmla="*/ 5606186 h 5606186"/>
              <a:gd name="connsiteX5" fmla="*/ 0 w 3931431"/>
              <a:gd name="connsiteY5" fmla="*/ 5571143 h 5606186"/>
              <a:gd name="connsiteX0" fmla="*/ 0 w 3912966"/>
              <a:gd name="connsiteY0" fmla="*/ 5571143 h 5609320"/>
              <a:gd name="connsiteX1" fmla="*/ 2886084 w 3912966"/>
              <a:gd name="connsiteY1" fmla="*/ 0 h 5609320"/>
              <a:gd name="connsiteX2" fmla="*/ 3910886 w 3912966"/>
              <a:gd name="connsiteY2" fmla="*/ 2012295 h 5609320"/>
              <a:gd name="connsiteX3" fmla="*/ 3910192 w 3912966"/>
              <a:gd name="connsiteY3" fmla="*/ 4703381 h 5609320"/>
              <a:gd name="connsiteX4" fmla="*/ 3868863 w 3912966"/>
              <a:gd name="connsiteY4" fmla="*/ 5609320 h 5609320"/>
              <a:gd name="connsiteX5" fmla="*/ 0 w 3912966"/>
              <a:gd name="connsiteY5" fmla="*/ 5571143 h 5609320"/>
              <a:gd name="connsiteX0" fmla="*/ 0 w 3915790"/>
              <a:gd name="connsiteY0" fmla="*/ 5571143 h 5593663"/>
              <a:gd name="connsiteX1" fmla="*/ 2886084 w 3915790"/>
              <a:gd name="connsiteY1" fmla="*/ 0 h 5593663"/>
              <a:gd name="connsiteX2" fmla="*/ 3910886 w 3915790"/>
              <a:gd name="connsiteY2" fmla="*/ 2012295 h 5593663"/>
              <a:gd name="connsiteX3" fmla="*/ 3910192 w 3915790"/>
              <a:gd name="connsiteY3" fmla="*/ 4703381 h 5593663"/>
              <a:gd name="connsiteX4" fmla="*/ 3915790 w 3915790"/>
              <a:gd name="connsiteY4" fmla="*/ 5593663 h 5593663"/>
              <a:gd name="connsiteX5" fmla="*/ 0 w 3915790"/>
              <a:gd name="connsiteY5" fmla="*/ 5571143 h 5593663"/>
              <a:gd name="connsiteX0" fmla="*/ 0 w 3916271"/>
              <a:gd name="connsiteY0" fmla="*/ 5571143 h 5593663"/>
              <a:gd name="connsiteX1" fmla="*/ 2886084 w 3916271"/>
              <a:gd name="connsiteY1" fmla="*/ 0 h 5593663"/>
              <a:gd name="connsiteX2" fmla="*/ 3910886 w 3916271"/>
              <a:gd name="connsiteY2" fmla="*/ 2012295 h 5593663"/>
              <a:gd name="connsiteX3" fmla="*/ 3910192 w 3916271"/>
              <a:gd name="connsiteY3" fmla="*/ 4703381 h 5593663"/>
              <a:gd name="connsiteX4" fmla="*/ 3915790 w 3916271"/>
              <a:gd name="connsiteY4" fmla="*/ 5593663 h 5593663"/>
              <a:gd name="connsiteX5" fmla="*/ 0 w 3916271"/>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3683"/>
              <a:gd name="connsiteY0" fmla="*/ 5571143 h 5593663"/>
              <a:gd name="connsiteX1" fmla="*/ 2886084 w 3923683"/>
              <a:gd name="connsiteY1" fmla="*/ 0 h 5593663"/>
              <a:gd name="connsiteX2" fmla="*/ 3910886 w 3923683"/>
              <a:gd name="connsiteY2" fmla="*/ 2012295 h 5593663"/>
              <a:gd name="connsiteX3" fmla="*/ 3922709 w 3923683"/>
              <a:gd name="connsiteY3" fmla="*/ 4693990 h 5593663"/>
              <a:gd name="connsiteX4" fmla="*/ 3915790 w 3923683"/>
              <a:gd name="connsiteY4" fmla="*/ 5593663 h 5593663"/>
              <a:gd name="connsiteX5" fmla="*/ 0 w 3923683"/>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22709"/>
              <a:gd name="connsiteY0" fmla="*/ 5571143 h 5593663"/>
              <a:gd name="connsiteX1" fmla="*/ 2886084 w 3922709"/>
              <a:gd name="connsiteY1" fmla="*/ 0 h 5593663"/>
              <a:gd name="connsiteX2" fmla="*/ 3910886 w 3922709"/>
              <a:gd name="connsiteY2" fmla="*/ 2012295 h 5593663"/>
              <a:gd name="connsiteX3" fmla="*/ 3922709 w 3922709"/>
              <a:gd name="connsiteY3" fmla="*/ 4693990 h 5593663"/>
              <a:gd name="connsiteX4" fmla="*/ 3915790 w 3922709"/>
              <a:gd name="connsiteY4" fmla="*/ 5593663 h 5593663"/>
              <a:gd name="connsiteX5" fmla="*/ 0 w 3922709"/>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0886 w 3919583"/>
              <a:gd name="connsiteY2" fmla="*/ 2012295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5571143 h 5593663"/>
              <a:gd name="connsiteX1" fmla="*/ 2886084 w 3919583"/>
              <a:gd name="connsiteY1" fmla="*/ 0 h 5593663"/>
              <a:gd name="connsiteX2" fmla="*/ 3914014 w 3919583"/>
              <a:gd name="connsiteY2" fmla="*/ 2024821 h 5593663"/>
              <a:gd name="connsiteX3" fmla="*/ 3919583 w 3919583"/>
              <a:gd name="connsiteY3" fmla="*/ 4687730 h 5593663"/>
              <a:gd name="connsiteX4" fmla="*/ 3915790 w 3919583"/>
              <a:gd name="connsiteY4" fmla="*/ 5593663 h 5593663"/>
              <a:gd name="connsiteX5" fmla="*/ 0 w 3919583"/>
              <a:gd name="connsiteY5" fmla="*/ 5571143 h 5593663"/>
              <a:gd name="connsiteX0" fmla="*/ 0 w 3919583"/>
              <a:gd name="connsiteY0" fmla="*/ 4148574 h 4171094"/>
              <a:gd name="connsiteX1" fmla="*/ 2153516 w 3919583"/>
              <a:gd name="connsiteY1" fmla="*/ 0 h 4171094"/>
              <a:gd name="connsiteX2" fmla="*/ 3914014 w 3919583"/>
              <a:gd name="connsiteY2" fmla="*/ 602252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9583"/>
              <a:gd name="connsiteY0" fmla="*/ 4148574 h 4171094"/>
              <a:gd name="connsiteX1" fmla="*/ 2153516 w 3919583"/>
              <a:gd name="connsiteY1" fmla="*/ 0 h 4171094"/>
              <a:gd name="connsiteX2" fmla="*/ 2170505 w 3919583"/>
              <a:gd name="connsiteY2" fmla="*/ 1892836 h 4171094"/>
              <a:gd name="connsiteX3" fmla="*/ 3919583 w 3919583"/>
              <a:gd name="connsiteY3" fmla="*/ 3265161 h 4171094"/>
              <a:gd name="connsiteX4" fmla="*/ 3915790 w 3919583"/>
              <a:gd name="connsiteY4" fmla="*/ 4171094 h 4171094"/>
              <a:gd name="connsiteX5" fmla="*/ 0 w 3919583"/>
              <a:gd name="connsiteY5" fmla="*/ 4148574 h 4171094"/>
              <a:gd name="connsiteX0" fmla="*/ 0 w 3915793"/>
              <a:gd name="connsiteY0" fmla="*/ 4148574 h 4171094"/>
              <a:gd name="connsiteX1" fmla="*/ 2153516 w 3915793"/>
              <a:gd name="connsiteY1" fmla="*/ 0 h 4171094"/>
              <a:gd name="connsiteX2" fmla="*/ 2170505 w 3915793"/>
              <a:gd name="connsiteY2" fmla="*/ 1892836 h 4171094"/>
              <a:gd name="connsiteX3" fmla="*/ 2190725 w 3915793"/>
              <a:gd name="connsiteY3" fmla="*/ 3265165 h 4171094"/>
              <a:gd name="connsiteX4" fmla="*/ 3915790 w 3915793"/>
              <a:gd name="connsiteY4" fmla="*/ 4171094 h 4171094"/>
              <a:gd name="connsiteX5" fmla="*/ 0 w 3915793"/>
              <a:gd name="connsiteY5" fmla="*/ 4148574 h 4171094"/>
              <a:gd name="connsiteX0" fmla="*/ 0 w 3963302"/>
              <a:gd name="connsiteY0" fmla="*/ 4148574 h 4171094"/>
              <a:gd name="connsiteX1" fmla="*/ 2153516 w 3963302"/>
              <a:gd name="connsiteY1" fmla="*/ 0 h 4171094"/>
              <a:gd name="connsiteX2" fmla="*/ 2170505 w 3963302"/>
              <a:gd name="connsiteY2" fmla="*/ 1892836 h 4171094"/>
              <a:gd name="connsiteX3" fmla="*/ 3915790 w 3963302"/>
              <a:gd name="connsiteY3" fmla="*/ 4171094 h 4171094"/>
              <a:gd name="connsiteX4" fmla="*/ 0 w 3963302"/>
              <a:gd name="connsiteY4" fmla="*/ 4148574 h 4171094"/>
              <a:gd name="connsiteX0" fmla="*/ 0 w 3971475"/>
              <a:gd name="connsiteY0" fmla="*/ 4148574 h 4171094"/>
              <a:gd name="connsiteX1" fmla="*/ 2153516 w 3971475"/>
              <a:gd name="connsiteY1" fmla="*/ 0 h 4171094"/>
              <a:gd name="connsiteX2" fmla="*/ 3915790 w 3971475"/>
              <a:gd name="connsiteY2" fmla="*/ 4171094 h 4171094"/>
              <a:gd name="connsiteX3" fmla="*/ 0 w 3971475"/>
              <a:gd name="connsiteY3" fmla="*/ 4148574 h 4171094"/>
              <a:gd name="connsiteX0" fmla="*/ 0 w 2530710"/>
              <a:gd name="connsiteY0" fmla="*/ 4148574 h 4171098"/>
              <a:gd name="connsiteX1" fmla="*/ 2153516 w 2530710"/>
              <a:gd name="connsiteY1" fmla="*/ 0 h 4171098"/>
              <a:gd name="connsiteX2" fmla="*/ 2128327 w 2530710"/>
              <a:gd name="connsiteY2" fmla="*/ 4171098 h 4171098"/>
              <a:gd name="connsiteX3" fmla="*/ 0 w 2530710"/>
              <a:gd name="connsiteY3" fmla="*/ 4148574 h 4171098"/>
              <a:gd name="connsiteX0" fmla="*/ 0 w 2438750"/>
              <a:gd name="connsiteY0" fmla="*/ 4148574 h 4171098"/>
              <a:gd name="connsiteX1" fmla="*/ 2153516 w 2438750"/>
              <a:gd name="connsiteY1" fmla="*/ 0 h 4171098"/>
              <a:gd name="connsiteX2" fmla="*/ 2128327 w 2438750"/>
              <a:gd name="connsiteY2" fmla="*/ 4171098 h 4171098"/>
              <a:gd name="connsiteX3" fmla="*/ 0 w 2438750"/>
              <a:gd name="connsiteY3" fmla="*/ 4148574 h 4171098"/>
              <a:gd name="connsiteX0" fmla="*/ 0 w 2153516"/>
              <a:gd name="connsiteY0" fmla="*/ 4148574 h 4171098"/>
              <a:gd name="connsiteX1" fmla="*/ 2153516 w 2153516"/>
              <a:gd name="connsiteY1" fmla="*/ 0 h 4171098"/>
              <a:gd name="connsiteX2" fmla="*/ 2128327 w 2153516"/>
              <a:gd name="connsiteY2" fmla="*/ 4171098 h 4171098"/>
              <a:gd name="connsiteX3" fmla="*/ 0 w 2153516"/>
              <a:gd name="connsiteY3" fmla="*/ 4148574 h 4171098"/>
              <a:gd name="connsiteX0" fmla="*/ 0 w 2155023"/>
              <a:gd name="connsiteY0" fmla="*/ 4148574 h 4171098"/>
              <a:gd name="connsiteX1" fmla="*/ 2153516 w 2155023"/>
              <a:gd name="connsiteY1" fmla="*/ 0 h 4171098"/>
              <a:gd name="connsiteX2" fmla="*/ 2128327 w 2155023"/>
              <a:gd name="connsiteY2" fmla="*/ 4171098 h 4171098"/>
              <a:gd name="connsiteX3" fmla="*/ 0 w 2155023"/>
              <a:gd name="connsiteY3" fmla="*/ 4148574 h 4171098"/>
              <a:gd name="connsiteX0" fmla="*/ 0 w 2161634"/>
              <a:gd name="connsiteY0" fmla="*/ 4148574 h 4171098"/>
              <a:gd name="connsiteX1" fmla="*/ 2153516 w 2161634"/>
              <a:gd name="connsiteY1" fmla="*/ 0 h 4171098"/>
              <a:gd name="connsiteX2" fmla="*/ 2157630 w 2161634"/>
              <a:gd name="connsiteY2" fmla="*/ 4171098 h 4171098"/>
              <a:gd name="connsiteX3" fmla="*/ 0 w 2161634"/>
              <a:gd name="connsiteY3" fmla="*/ 4148574 h 4171098"/>
              <a:gd name="connsiteX0" fmla="*/ 0 w 2161634"/>
              <a:gd name="connsiteY0" fmla="*/ 4163240 h 4171098"/>
              <a:gd name="connsiteX1" fmla="*/ 2153516 w 2161634"/>
              <a:gd name="connsiteY1" fmla="*/ 0 h 4171098"/>
              <a:gd name="connsiteX2" fmla="*/ 2157630 w 2161634"/>
              <a:gd name="connsiteY2" fmla="*/ 4171098 h 4171098"/>
              <a:gd name="connsiteX3" fmla="*/ 0 w 2161634"/>
              <a:gd name="connsiteY3" fmla="*/ 4163240 h 4171098"/>
              <a:gd name="connsiteX0" fmla="*/ 0 w 2168034"/>
              <a:gd name="connsiteY0" fmla="*/ 4174397 h 4182255"/>
              <a:gd name="connsiteX1" fmla="*/ 2164660 w 2168034"/>
              <a:gd name="connsiteY1" fmla="*/ 0 h 4182255"/>
              <a:gd name="connsiteX2" fmla="*/ 2157630 w 2168034"/>
              <a:gd name="connsiteY2" fmla="*/ 4182255 h 4182255"/>
              <a:gd name="connsiteX3" fmla="*/ 0 w 2168034"/>
              <a:gd name="connsiteY3" fmla="*/ 4174397 h 4182255"/>
              <a:gd name="connsiteX0" fmla="*/ 0 w 2164660"/>
              <a:gd name="connsiteY0" fmla="*/ 4174397 h 4182255"/>
              <a:gd name="connsiteX1" fmla="*/ 2164660 w 2164660"/>
              <a:gd name="connsiteY1" fmla="*/ 0 h 4182255"/>
              <a:gd name="connsiteX2" fmla="*/ 2157630 w 2164660"/>
              <a:gd name="connsiteY2" fmla="*/ 4182255 h 4182255"/>
              <a:gd name="connsiteX3" fmla="*/ 0 w 2164660"/>
              <a:gd name="connsiteY3" fmla="*/ 4174397 h 4182255"/>
              <a:gd name="connsiteX0" fmla="*/ 0 w 2166133"/>
              <a:gd name="connsiteY0" fmla="*/ 4174397 h 4182255"/>
              <a:gd name="connsiteX1" fmla="*/ 2164660 w 2166133"/>
              <a:gd name="connsiteY1" fmla="*/ 0 h 4182255"/>
              <a:gd name="connsiteX2" fmla="*/ 2163203 w 2166133"/>
              <a:gd name="connsiteY2" fmla="*/ 4182255 h 4182255"/>
              <a:gd name="connsiteX3" fmla="*/ 0 w 2166133"/>
              <a:gd name="connsiteY3" fmla="*/ 4174397 h 4182255"/>
              <a:gd name="connsiteX0" fmla="*/ 0 w 2164660"/>
              <a:gd name="connsiteY0" fmla="*/ 4174397 h 4182255"/>
              <a:gd name="connsiteX1" fmla="*/ 2164660 w 2164660"/>
              <a:gd name="connsiteY1" fmla="*/ 0 h 4182255"/>
              <a:gd name="connsiteX2" fmla="*/ 2163203 w 2164660"/>
              <a:gd name="connsiteY2" fmla="*/ 4182255 h 4182255"/>
              <a:gd name="connsiteX3" fmla="*/ 0 w 2164660"/>
              <a:gd name="connsiteY3" fmla="*/ 4174397 h 4182255"/>
              <a:gd name="connsiteX0" fmla="*/ 0 w 2164660"/>
              <a:gd name="connsiteY0" fmla="*/ 4174397 h 4187832"/>
              <a:gd name="connsiteX1" fmla="*/ 2164660 w 2164660"/>
              <a:gd name="connsiteY1" fmla="*/ 0 h 4187832"/>
              <a:gd name="connsiteX2" fmla="*/ 2163203 w 2164660"/>
              <a:gd name="connsiteY2" fmla="*/ 4187832 h 4187832"/>
              <a:gd name="connsiteX3" fmla="*/ 0 w 2164660"/>
              <a:gd name="connsiteY3" fmla="*/ 4174397 h 4187832"/>
              <a:gd name="connsiteX0" fmla="*/ 0 w 2165734"/>
              <a:gd name="connsiteY0" fmla="*/ 4174397 h 4187832"/>
              <a:gd name="connsiteX1" fmla="*/ 2164660 w 2165734"/>
              <a:gd name="connsiteY1" fmla="*/ 0 h 4187832"/>
              <a:gd name="connsiteX2" fmla="*/ 2163203 w 2165734"/>
              <a:gd name="connsiteY2" fmla="*/ 4187832 h 4187832"/>
              <a:gd name="connsiteX3" fmla="*/ 0 w 2165734"/>
              <a:gd name="connsiteY3" fmla="*/ 4174397 h 4187832"/>
            </a:gdLst>
            <a:ahLst/>
            <a:cxnLst>
              <a:cxn ang="0">
                <a:pos x="connsiteX0" y="connsiteY0"/>
              </a:cxn>
              <a:cxn ang="0">
                <a:pos x="connsiteX1" y="connsiteY1"/>
              </a:cxn>
              <a:cxn ang="0">
                <a:pos x="connsiteX2" y="connsiteY2"/>
              </a:cxn>
              <a:cxn ang="0">
                <a:pos x="connsiteX3" y="connsiteY3"/>
              </a:cxn>
            </a:cxnLst>
            <a:rect l="l" t="t" r="r" b="b"/>
            <a:pathLst>
              <a:path w="2165734" h="4187832">
                <a:moveTo>
                  <a:pt x="0" y="4174397"/>
                </a:moveTo>
                <a:lnTo>
                  <a:pt x="2164660" y="0"/>
                </a:lnTo>
                <a:cubicBezTo>
                  <a:pt x="2167064" y="1400325"/>
                  <a:pt x="2164923" y="2810636"/>
                  <a:pt x="2163203" y="4187832"/>
                </a:cubicBezTo>
                <a:lnTo>
                  <a:pt x="0" y="4174397"/>
                </a:lnTo>
                <a:close/>
              </a:path>
            </a:pathLst>
          </a:custGeom>
          <a:gradFill flip="none" rotWithShape="1">
            <a:gsLst>
              <a:gs pos="91000">
                <a:srgbClr val="004D6F">
                  <a:alpha val="5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7" name="Triangle isocèle 7"/>
          <p:cNvSpPr/>
          <p:nvPr userDrawn="1"/>
        </p:nvSpPr>
        <p:spPr>
          <a:xfrm rot="16200000">
            <a:off x="11310439" y="-337474"/>
            <a:ext cx="542117" cy="1222899"/>
          </a:xfrm>
          <a:custGeom>
            <a:avLst/>
            <a:gdLst>
              <a:gd name="connsiteX0" fmla="*/ 0 w 4540840"/>
              <a:gd name="connsiteY0" fmla="*/ 4404897 h 4404897"/>
              <a:gd name="connsiteX1" fmla="*/ 2270420 w 4540840"/>
              <a:gd name="connsiteY1" fmla="*/ 0 h 4404897"/>
              <a:gd name="connsiteX2" fmla="*/ 4540840 w 4540840"/>
              <a:gd name="connsiteY2" fmla="*/ 4404897 h 4404897"/>
              <a:gd name="connsiteX3" fmla="*/ 0 w 4540840"/>
              <a:gd name="connsiteY3"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0 w 4540840"/>
              <a:gd name="connsiteY4" fmla="*/ 4404897 h 4404897"/>
              <a:gd name="connsiteX0" fmla="*/ 0 w 4540840"/>
              <a:gd name="connsiteY0" fmla="*/ 4404897 h 4404897"/>
              <a:gd name="connsiteX1" fmla="*/ 2270420 w 4540840"/>
              <a:gd name="connsiteY1" fmla="*/ 0 h 4404897"/>
              <a:gd name="connsiteX2" fmla="*/ 2933997 w 4540840"/>
              <a:gd name="connsiteY2" fmla="*/ 1284148 h 4404897"/>
              <a:gd name="connsiteX3" fmla="*/ 4540840 w 4540840"/>
              <a:gd name="connsiteY3" fmla="*/ 4404897 h 4404897"/>
              <a:gd name="connsiteX4" fmla="*/ 2933996 w 4540840"/>
              <a:gd name="connsiteY4" fmla="*/ 4404420 h 4404897"/>
              <a:gd name="connsiteX5" fmla="*/ 0 w 4540840"/>
              <a:gd name="connsiteY5" fmla="*/ 4404897 h 4404897"/>
              <a:gd name="connsiteX0" fmla="*/ 0 w 2933997"/>
              <a:gd name="connsiteY0" fmla="*/ 4404897 h 4404897"/>
              <a:gd name="connsiteX1" fmla="*/ 2270420 w 2933997"/>
              <a:gd name="connsiteY1" fmla="*/ 0 h 4404897"/>
              <a:gd name="connsiteX2" fmla="*/ 2933997 w 2933997"/>
              <a:gd name="connsiteY2" fmla="*/ 1284148 h 4404897"/>
              <a:gd name="connsiteX3" fmla="*/ 2933573 w 2933997"/>
              <a:gd name="connsiteY3" fmla="*/ 3532921 h 4404897"/>
              <a:gd name="connsiteX4" fmla="*/ 2933996 w 2933997"/>
              <a:gd name="connsiteY4" fmla="*/ 4404420 h 4404897"/>
              <a:gd name="connsiteX5" fmla="*/ 0 w 2933997"/>
              <a:gd name="connsiteY5" fmla="*/ 4404897 h 44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997" h="4404897">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close/>
              </a:path>
            </a:pathLst>
          </a:custGeom>
          <a:gradFill flip="none" rotWithShape="1">
            <a:gsLst>
              <a:gs pos="91000">
                <a:srgbClr val="004D6F">
                  <a:alpha val="63000"/>
                </a:srgbClr>
              </a:gs>
              <a:gs pos="1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sp>
        <p:nvSpPr>
          <p:cNvPr id="8" name="Triangle isocèle 7"/>
          <p:cNvSpPr/>
          <p:nvPr userDrawn="1"/>
        </p:nvSpPr>
        <p:spPr>
          <a:xfrm rot="16200000">
            <a:off x="11424988" y="-104300"/>
            <a:ext cx="623545" cy="912367"/>
          </a:xfrm>
          <a:prstGeom prst="triangle">
            <a:avLst/>
          </a:prstGeom>
          <a:gradFill flip="none" rotWithShape="1">
            <a:gsLst>
              <a:gs pos="81000">
                <a:srgbClr val="004D6F">
                  <a:alpha val="48000"/>
                </a:srgbClr>
              </a:gs>
              <a:gs pos="27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 </a:t>
            </a:r>
          </a:p>
        </p:txBody>
      </p:sp>
      <p:pic>
        <p:nvPicPr>
          <p:cNvPr id="9" name="Picture 4" descr="S:\serv_com\01_CHARTE-INSA-Rennes\2014\08_Modèles-PPT\Triangle-bas.eps"/>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b="42646"/>
          <a:stretch/>
        </p:blipFill>
        <p:spPr bwMode="auto">
          <a:xfrm>
            <a:off x="1775519" y="6614552"/>
            <a:ext cx="1344151" cy="243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K:\Com ICA\Chartes graphiques\Powerpoint-ICA\Powerpoint-ICA\Elements\IMT_MinesAlbi_Logo.png"/>
          <p:cNvPicPr>
            <a:picLocks noChangeAspect="1" noChangeArrowheads="1"/>
          </p:cNvPicPr>
          <p:nvPr userDrawn="1"/>
        </p:nvPicPr>
        <p:blipFill rotWithShape="1">
          <a:blip r:embed="rId4" cstate="email">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auto">
          <a:xfrm>
            <a:off x="7100405" y="6558912"/>
            <a:ext cx="85486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K:\Com ICA\Chartes graphiques\Powerpoint-ICA\Powerpoint-ICA\Elements\logo-INSA.png"/>
          <p:cNvPicPr>
            <a:picLocks noChangeAspect="1" noChangeArrowheads="1"/>
          </p:cNvPicPr>
          <p:nvPr userDrawn="1"/>
        </p:nvPicPr>
        <p:blipFill>
          <a:blip r:embed="rId6" cstate="email">
            <a:biLevel thresh="7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61306" y="6558912"/>
            <a:ext cx="70992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Com ICA\Chartes graphiques\Powerpoint-ICA\Powerpoint-ICA\Elements\supaero.png"/>
          <p:cNvPicPr>
            <a:picLocks noChangeAspect="1" noChangeArrowheads="1"/>
          </p:cNvPicPr>
          <p:nvPr userDrawn="1"/>
        </p:nvPicPr>
        <p:blipFill>
          <a:blip r:embed="rId8" cstate="email">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877273" y="6558912"/>
            <a:ext cx="632967" cy="28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K:\Com ICA\Chartes graphiques\Powerpoint-ICA\Powerpoint-ICA\Elements\logo-UTPS.png"/>
          <p:cNvPicPr>
            <a:picLocks noChangeAspect="1" noChangeArrowheads="1"/>
          </p:cNvPicPr>
          <p:nvPr userDrawn="1"/>
        </p:nvPicPr>
        <p:blipFill>
          <a:blip r:embed="rId10" cstate="email">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616280" y="6558912"/>
            <a:ext cx="1152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K:\Com ICA\Chartes graphiques\Powerpoint-ICA\Powerpoint-ICA\Elements\logo-cnrs-blanc.png"/>
          <p:cNvPicPr>
            <a:picLocks noChangeAspect="1" noChangeArrowheads="1"/>
          </p:cNvPicPr>
          <p:nvPr userDrawn="1"/>
        </p:nvPicPr>
        <p:blipFill>
          <a:blip r:embed="rId12" cstate="email">
            <a:biLevel thresh="7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874322" y="6558912"/>
            <a:ext cx="391836" cy="28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K:\Com ICA\Chartes graphiques\Powerpoint-ICA\Powerpoint-ICA\Elements\logo-uf.png"/>
          <p:cNvPicPr>
            <a:picLocks noChangeAspect="1" noChangeArrowheads="1"/>
          </p:cNvPicPr>
          <p:nvPr userDrawn="1"/>
        </p:nvPicPr>
        <p:blipFill>
          <a:blip r:embed="rId14" cstate="email">
            <a:biLevel thresh="75000"/>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72202" y="6558912"/>
            <a:ext cx="729113"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E:\Com ICA\Chartes graphiques\LOGO ICA\2018 LOGO ICA RETENU\Valise-Logo-ICA\Valise-Logo-ICA\LOGO sans baseline\Logo-ICA-simple.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32890" y="6049476"/>
            <a:ext cx="1712399" cy="899009"/>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1"/>
          <p:cNvSpPr txBox="1">
            <a:spLocks/>
          </p:cNvSpPr>
          <p:nvPr userDrawn="1"/>
        </p:nvSpPr>
        <p:spPr>
          <a:xfrm>
            <a:off x="9341829" y="154227"/>
            <a:ext cx="3256435" cy="239498"/>
          </a:xfrm>
          <a:prstGeom prst="rect">
            <a:avLst/>
          </a:prstGeom>
        </p:spPr>
        <p:txBody>
          <a:bodyPr anchor="ctr"/>
          <a:lstStyle>
            <a:lvl1pPr algn="l" defTabSz="914400" rtl="0" eaLnBrk="1" latinLnBrk="0" hangingPunct="1">
              <a:spcBef>
                <a:spcPct val="0"/>
              </a:spcBef>
              <a:buNone/>
              <a:defRPr sz="1050" b="0" kern="1200" baseline="0">
                <a:solidFill>
                  <a:srgbClr val="B2B2B2"/>
                </a:solidFill>
                <a:latin typeface="Arial" pitchFamily="34" charset="0"/>
                <a:ea typeface="+mj-ea"/>
                <a:cs typeface="Arial" pitchFamily="34" charset="0"/>
              </a:defRPr>
            </a:lvl1pPr>
          </a:lstStyle>
          <a:p>
            <a:r>
              <a:rPr lang="fr-FR" sz="1050" dirty="0">
                <a:solidFill>
                  <a:schemeClr val="tx1">
                    <a:lumMod val="50000"/>
                  </a:schemeClr>
                </a:solidFill>
              </a:rPr>
              <a:t>Marc BUDINGER, Félix POLLET</a:t>
            </a:r>
          </a:p>
          <a:p>
            <a:r>
              <a:rPr lang="fr-FR" sz="1050" dirty="0">
                <a:solidFill>
                  <a:schemeClr val="tx1">
                    <a:lumMod val="50000"/>
                  </a:schemeClr>
                </a:solidFill>
              </a:rPr>
              <a:t>6 décembre 2022</a:t>
            </a:r>
          </a:p>
        </p:txBody>
      </p:sp>
    </p:spTree>
    <p:extLst>
      <p:ext uri="{BB962C8B-B14F-4D97-AF65-F5344CB8AC3E}">
        <p14:creationId xmlns:p14="http://schemas.microsoft.com/office/powerpoint/2010/main" val="3362131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0" y="-3627784"/>
            <a:ext cx="12576175" cy="6858000"/>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1588"/>
            <a:ext cx="12192000" cy="6858000"/>
          </a:xfr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eaLnBrk="1" fontAlgn="auto" latinLnBrk="0" hangingPunct="1">
              <a:lnSpc>
                <a:spcPct val="90000"/>
              </a:lnSpc>
              <a:spcBef>
                <a:spcPts val="1000"/>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9626600" y="5185847"/>
            <a:ext cx="1716329" cy="1041502"/>
          </a:xfrm>
          <a:prstGeom prst="rect">
            <a:avLst/>
          </a:prstGeom>
          <a:ln>
            <a:noFill/>
          </a:ln>
        </p:spPr>
      </p:pic>
      <p:sp>
        <p:nvSpPr>
          <p:cNvPr id="3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9"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spTree>
    <p:extLst>
      <p:ext uri="{BB962C8B-B14F-4D97-AF65-F5344CB8AC3E}">
        <p14:creationId xmlns:p14="http://schemas.microsoft.com/office/powerpoint/2010/main" val="208552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idx="1"/>
          </p:nvPr>
        </p:nvSpPr>
        <p:spPr/>
        <p:txBody>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991830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Textplatzhalter 2"/>
          <p:cNvSpPr>
            <a:spLocks noGrp="1"/>
          </p:cNvSpPr>
          <p:nvPr>
            <p:ph type="body" idx="1" hasCustomPrompt="1"/>
          </p:nvPr>
        </p:nvSpPr>
        <p:spPr>
          <a:xfrm>
            <a:off x="609600" y="1069891"/>
            <a:ext cx="5386917"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4" name="Inhaltsplatzhalter 3"/>
          <p:cNvSpPr>
            <a:spLocks noGrp="1"/>
          </p:cNvSpPr>
          <p:nvPr>
            <p:ph sz="half" idx="2"/>
          </p:nvPr>
        </p:nvSpPr>
        <p:spPr>
          <a:xfrm>
            <a:off x="609600" y="1709654"/>
            <a:ext cx="5386917"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5" name="Textplatzhalter 4"/>
          <p:cNvSpPr>
            <a:spLocks noGrp="1"/>
          </p:cNvSpPr>
          <p:nvPr>
            <p:ph type="body" sz="quarter" idx="3" hasCustomPrompt="1"/>
          </p:nvPr>
        </p:nvSpPr>
        <p:spPr>
          <a:xfrm>
            <a:off x="6193369" y="1069891"/>
            <a:ext cx="5389033"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6" name="Inhaltsplatzhalter 5"/>
          <p:cNvSpPr>
            <a:spLocks noGrp="1"/>
          </p:cNvSpPr>
          <p:nvPr>
            <p:ph sz="quarter" idx="4"/>
          </p:nvPr>
        </p:nvSpPr>
        <p:spPr>
          <a:xfrm>
            <a:off x="6193369" y="1709654"/>
            <a:ext cx="5389033"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9" name="Foliennummernplatzhalter 8"/>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687124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_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sz="half" idx="1"/>
          </p:nvPr>
        </p:nvSpPr>
        <p:spPr>
          <a:xfrm>
            <a:off x="609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4" name="Inhaltsplatzhalter 3"/>
          <p:cNvSpPr>
            <a:spLocks noGrp="1"/>
          </p:cNvSpPr>
          <p:nvPr>
            <p:ph sz="half" idx="2"/>
          </p:nvPr>
        </p:nvSpPr>
        <p:spPr>
          <a:xfrm>
            <a:off x="6197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7" name="Foliennummernplatzhalter 6"/>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4245351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2224914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canva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1550060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el 10"/>
          <p:cNvSpPr>
            <a:spLocks noGrp="1"/>
          </p:cNvSpPr>
          <p:nvPr>
            <p:ph type="title" hasCustomPrompt="1"/>
          </p:nvPr>
        </p:nvSpPr>
        <p:spPr>
          <a:xfrm>
            <a:off x="914400" y="3633536"/>
            <a:ext cx="10380133" cy="1465848"/>
          </a:xfrm>
          <a:prstGeom prst="rect">
            <a:avLst/>
          </a:prstGeom>
        </p:spPr>
        <p:txBody>
          <a:bodyPr vert="horz" lIns="0" rIns="0" bIns="0" anchor="b" anchorCtr="0"/>
          <a:lstStyle>
            <a:lvl1pPr marL="0"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a:lstStyle>
          <a:p>
            <a:r>
              <a:rPr lang="de-DE" dirty="0"/>
              <a:t>Section Title</a:t>
            </a:r>
          </a:p>
        </p:txBody>
      </p:sp>
    </p:spTree>
    <p:extLst>
      <p:ext uri="{BB962C8B-B14F-4D97-AF65-F5344CB8AC3E}">
        <p14:creationId xmlns:p14="http://schemas.microsoft.com/office/powerpoint/2010/main" val="188588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idx="1"/>
          </p:nvPr>
        </p:nvSpPr>
        <p:spPr/>
        <p:txBody>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1888248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Textplatzhalter 2"/>
          <p:cNvSpPr>
            <a:spLocks noGrp="1"/>
          </p:cNvSpPr>
          <p:nvPr>
            <p:ph type="body" idx="1" hasCustomPrompt="1"/>
          </p:nvPr>
        </p:nvSpPr>
        <p:spPr>
          <a:xfrm>
            <a:off x="609600" y="1069891"/>
            <a:ext cx="5386917"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4" name="Inhaltsplatzhalter 3"/>
          <p:cNvSpPr>
            <a:spLocks noGrp="1"/>
          </p:cNvSpPr>
          <p:nvPr>
            <p:ph sz="half" idx="2"/>
          </p:nvPr>
        </p:nvSpPr>
        <p:spPr>
          <a:xfrm>
            <a:off x="609600" y="1709654"/>
            <a:ext cx="5386917"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5" name="Textplatzhalter 4"/>
          <p:cNvSpPr>
            <a:spLocks noGrp="1"/>
          </p:cNvSpPr>
          <p:nvPr>
            <p:ph type="body" sz="quarter" idx="3" hasCustomPrompt="1"/>
          </p:nvPr>
        </p:nvSpPr>
        <p:spPr>
          <a:xfrm>
            <a:off x="6193369" y="1069891"/>
            <a:ext cx="5389033"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6" name="Inhaltsplatzhalter 5"/>
          <p:cNvSpPr>
            <a:spLocks noGrp="1"/>
          </p:cNvSpPr>
          <p:nvPr>
            <p:ph sz="quarter" idx="4"/>
          </p:nvPr>
        </p:nvSpPr>
        <p:spPr>
          <a:xfrm>
            <a:off x="6193369" y="1709654"/>
            <a:ext cx="5389033"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9" name="Foliennummernplatzhalter 8"/>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832195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_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sz="half" idx="1"/>
          </p:nvPr>
        </p:nvSpPr>
        <p:spPr>
          <a:xfrm>
            <a:off x="609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4" name="Inhaltsplatzhalter 3"/>
          <p:cNvSpPr>
            <a:spLocks noGrp="1"/>
          </p:cNvSpPr>
          <p:nvPr>
            <p:ph sz="half" idx="2"/>
          </p:nvPr>
        </p:nvSpPr>
        <p:spPr>
          <a:xfrm>
            <a:off x="6197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7" name="Foliennummernplatzhalter 6"/>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279730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174967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6">
            <a:extLst>
              <a:ext uri="{FF2B5EF4-FFF2-40B4-BE49-F238E27FC236}">
                <a16:creationId xmlns:a16="http://schemas.microsoft.com/office/drawing/2014/main" id="{4E93B45A-22AF-B34A-AA08-8AF0D93C118F}"/>
              </a:ext>
            </a:extLst>
          </p:cNvPr>
          <p:cNvPicPr/>
          <p:nvPr userDrawn="1"/>
        </p:nvPicPr>
        <p:blipFill>
          <a:blip r:embed="rId3"/>
          <a:stretch/>
        </p:blipFill>
        <p:spPr bwMode="auto">
          <a:xfrm>
            <a:off x="9626600" y="5185847"/>
            <a:ext cx="1716329" cy="1041502"/>
          </a:xfrm>
          <a:prstGeom prst="rect">
            <a:avLst/>
          </a:prstGeom>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canva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2288387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el 10"/>
          <p:cNvSpPr>
            <a:spLocks noGrp="1"/>
          </p:cNvSpPr>
          <p:nvPr>
            <p:ph type="title" hasCustomPrompt="1"/>
          </p:nvPr>
        </p:nvSpPr>
        <p:spPr>
          <a:xfrm>
            <a:off x="914400" y="3633536"/>
            <a:ext cx="10380133" cy="1465848"/>
          </a:xfrm>
          <a:prstGeom prst="rect">
            <a:avLst/>
          </a:prstGeom>
        </p:spPr>
        <p:txBody>
          <a:bodyPr vert="horz" lIns="0" rIns="0" bIns="0" anchor="b" anchorCtr="0"/>
          <a:lstStyle>
            <a:lvl1pPr marL="0"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a:lstStyle>
          <a:p>
            <a:r>
              <a:rPr lang="de-DE" dirty="0"/>
              <a:t>Section Title</a:t>
            </a:r>
          </a:p>
        </p:txBody>
      </p:sp>
    </p:spTree>
    <p:extLst>
      <p:ext uri="{BB962C8B-B14F-4D97-AF65-F5344CB8AC3E}">
        <p14:creationId xmlns:p14="http://schemas.microsoft.com/office/powerpoint/2010/main" val="3592620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idx="1"/>
          </p:nvPr>
        </p:nvSpPr>
        <p:spPr/>
        <p:txBody>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756629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Textplatzhalter 2"/>
          <p:cNvSpPr>
            <a:spLocks noGrp="1"/>
          </p:cNvSpPr>
          <p:nvPr>
            <p:ph type="body" idx="1" hasCustomPrompt="1"/>
          </p:nvPr>
        </p:nvSpPr>
        <p:spPr>
          <a:xfrm>
            <a:off x="609600" y="1069891"/>
            <a:ext cx="5386917"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4" name="Inhaltsplatzhalter 3"/>
          <p:cNvSpPr>
            <a:spLocks noGrp="1"/>
          </p:cNvSpPr>
          <p:nvPr>
            <p:ph sz="half" idx="2"/>
          </p:nvPr>
        </p:nvSpPr>
        <p:spPr>
          <a:xfrm>
            <a:off x="609600" y="1709654"/>
            <a:ext cx="5386917"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5" name="Textplatzhalter 4"/>
          <p:cNvSpPr>
            <a:spLocks noGrp="1"/>
          </p:cNvSpPr>
          <p:nvPr>
            <p:ph type="body" sz="quarter" idx="3" hasCustomPrompt="1"/>
          </p:nvPr>
        </p:nvSpPr>
        <p:spPr>
          <a:xfrm>
            <a:off x="6193369" y="1069891"/>
            <a:ext cx="5389033"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6" name="Inhaltsplatzhalter 5"/>
          <p:cNvSpPr>
            <a:spLocks noGrp="1"/>
          </p:cNvSpPr>
          <p:nvPr>
            <p:ph sz="quarter" idx="4"/>
          </p:nvPr>
        </p:nvSpPr>
        <p:spPr>
          <a:xfrm>
            <a:off x="6193369" y="1709654"/>
            <a:ext cx="5389033"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9" name="Foliennummernplatzhalter 8"/>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2309833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_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sz="half" idx="1"/>
          </p:nvPr>
        </p:nvSpPr>
        <p:spPr>
          <a:xfrm>
            <a:off x="609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4" name="Inhaltsplatzhalter 3"/>
          <p:cNvSpPr>
            <a:spLocks noGrp="1"/>
          </p:cNvSpPr>
          <p:nvPr>
            <p:ph sz="half" idx="2"/>
          </p:nvPr>
        </p:nvSpPr>
        <p:spPr>
          <a:xfrm>
            <a:off x="6197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7" name="Foliennummernplatzhalter 6"/>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2873989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70812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canva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2819058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el 10"/>
          <p:cNvSpPr>
            <a:spLocks noGrp="1"/>
          </p:cNvSpPr>
          <p:nvPr>
            <p:ph type="title" hasCustomPrompt="1"/>
          </p:nvPr>
        </p:nvSpPr>
        <p:spPr>
          <a:xfrm>
            <a:off x="914400" y="3633536"/>
            <a:ext cx="10380133" cy="1465848"/>
          </a:xfrm>
          <a:prstGeom prst="rect">
            <a:avLst/>
          </a:prstGeom>
        </p:spPr>
        <p:txBody>
          <a:bodyPr vert="horz" lIns="0" rIns="0" bIns="0" anchor="b" anchorCtr="0"/>
          <a:lstStyle>
            <a:lvl1pPr marL="0"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a:lstStyle>
          <a:p>
            <a:r>
              <a:rPr lang="de-DE" dirty="0"/>
              <a:t>Section Title</a:t>
            </a:r>
          </a:p>
        </p:txBody>
      </p:sp>
    </p:spTree>
    <p:extLst>
      <p:ext uri="{BB962C8B-B14F-4D97-AF65-F5344CB8AC3E}">
        <p14:creationId xmlns:p14="http://schemas.microsoft.com/office/powerpoint/2010/main" val="3239937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idx="1"/>
          </p:nvPr>
        </p:nvSpPr>
        <p:spPr/>
        <p:txBody>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2368475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Textplatzhalter 2"/>
          <p:cNvSpPr>
            <a:spLocks noGrp="1"/>
          </p:cNvSpPr>
          <p:nvPr>
            <p:ph type="body" idx="1" hasCustomPrompt="1"/>
          </p:nvPr>
        </p:nvSpPr>
        <p:spPr>
          <a:xfrm>
            <a:off x="609600" y="1069891"/>
            <a:ext cx="5386917"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4" name="Inhaltsplatzhalter 3"/>
          <p:cNvSpPr>
            <a:spLocks noGrp="1"/>
          </p:cNvSpPr>
          <p:nvPr>
            <p:ph sz="half" idx="2"/>
          </p:nvPr>
        </p:nvSpPr>
        <p:spPr>
          <a:xfrm>
            <a:off x="609600" y="1709654"/>
            <a:ext cx="5386917"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5" name="Textplatzhalter 4"/>
          <p:cNvSpPr>
            <a:spLocks noGrp="1"/>
          </p:cNvSpPr>
          <p:nvPr>
            <p:ph type="body" sz="quarter" idx="3" hasCustomPrompt="1"/>
          </p:nvPr>
        </p:nvSpPr>
        <p:spPr>
          <a:xfrm>
            <a:off x="6193369" y="1069891"/>
            <a:ext cx="5389033" cy="639763"/>
          </a:xfrm>
        </p:spPr>
        <p:txBody>
          <a:bodyPr anchor="b">
            <a:normAutofit/>
          </a:bodyPr>
          <a:lstStyle>
            <a:lvl1pPr marL="0" indent="0">
              <a:buNone/>
              <a:defRPr sz="2133"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dirty="0"/>
              <a:t>Subtitle</a:t>
            </a:r>
          </a:p>
        </p:txBody>
      </p:sp>
      <p:sp>
        <p:nvSpPr>
          <p:cNvPr id="6" name="Inhaltsplatzhalter 5"/>
          <p:cNvSpPr>
            <a:spLocks noGrp="1"/>
          </p:cNvSpPr>
          <p:nvPr>
            <p:ph sz="quarter" idx="4"/>
          </p:nvPr>
        </p:nvSpPr>
        <p:spPr>
          <a:xfrm>
            <a:off x="6193369" y="1709654"/>
            <a:ext cx="5389033" cy="4416509"/>
          </a:xfrm>
        </p:spPr>
        <p:txBody>
          <a:bodyPr>
            <a:normAutofit/>
          </a:bodyPr>
          <a:lstStyle>
            <a:lvl1pPr>
              <a:defRPr sz="1867"/>
            </a:lvl1pPr>
            <a:lvl2pPr>
              <a:defRPr sz="1867"/>
            </a:lvl2pPr>
            <a:lvl3pPr>
              <a:defRPr sz="1867"/>
            </a:lvl3pPr>
            <a:lvl4pPr>
              <a:defRPr sz="1867"/>
            </a:lvl4pPr>
            <a:lvl5pPr>
              <a:defRPr sz="1867"/>
            </a:lvl5pPr>
            <a:lvl6pPr>
              <a:defRPr sz="1600"/>
            </a:lvl6pPr>
            <a:lvl7pPr>
              <a:defRPr sz="1600"/>
            </a:lvl7pPr>
            <a:lvl8pPr>
              <a:defRPr sz="1600"/>
            </a:lvl8pPr>
            <a:lvl9pPr>
              <a:defRPr sz="16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9" name="Foliennummernplatzhalter 8"/>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130874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30300" y="2146299"/>
            <a:ext cx="10648012" cy="694797"/>
          </a:xfrm>
        </p:spPr>
        <p:txBody>
          <a:bodyPr/>
          <a:lstStyle>
            <a:lvl1pPr algn="l">
              <a:defRPr lang="fr-FR" sz="3000" b="1">
                <a:solidFill>
                  <a:schemeClr val="bg1"/>
                </a:solidFill>
                <a:latin typeface="Georgia"/>
                <a:ea typeface="Georgia"/>
              </a:defRPr>
            </a:lvl1pPr>
          </a:lstStyle>
          <a:p>
            <a:pPr lvl="0" algn="l">
              <a:defRPr/>
            </a:pPr>
            <a:r>
              <a:rPr lang="fr-FR"/>
              <a:t>Cliquez et modifiez le titre</a:t>
            </a:r>
            <a:endParaRP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 name="Espace réservé du contenu 7"/>
          <p:cNvSpPr>
            <a:spLocks noGrp="1"/>
          </p:cNvSpPr>
          <p:nvPr>
            <p:ph sz="quarter" idx="13"/>
          </p:nvPr>
        </p:nvSpPr>
        <p:spPr bwMode="auto">
          <a:xfrm>
            <a:off x="1181099" y="2997200"/>
            <a:ext cx="5676900" cy="1816100"/>
          </a:xfrm>
        </p:spPr>
        <p:txBody>
          <a:bodyPr/>
          <a:lstStyle>
            <a:lvl1pPr marL="228600" indent="-228600">
              <a:buNone/>
              <a:defRPr lang="fr-FR" sz="2600" b="0" i="1">
                <a:solidFill>
                  <a:schemeClr val="bg1"/>
                </a:solidFill>
                <a:latin typeface="Georgia"/>
                <a:ea typeface="Georgia"/>
              </a:defRPr>
            </a:lvl1pPr>
          </a:lstStyle>
          <a:p>
            <a:pPr marL="0" lvl="0" indent="0">
              <a:defRPr/>
            </a:pPr>
            <a:r>
              <a:rPr lang="fr-FR"/>
              <a:t>Cliquez pour modifier les styles du texte du masque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_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3" name="Inhaltsplatzhalter 2"/>
          <p:cNvSpPr>
            <a:spLocks noGrp="1"/>
          </p:cNvSpPr>
          <p:nvPr>
            <p:ph sz="half" idx="1"/>
          </p:nvPr>
        </p:nvSpPr>
        <p:spPr>
          <a:xfrm>
            <a:off x="609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4" name="Inhaltsplatzhalter 3"/>
          <p:cNvSpPr>
            <a:spLocks noGrp="1"/>
          </p:cNvSpPr>
          <p:nvPr>
            <p:ph sz="half" idx="2"/>
          </p:nvPr>
        </p:nvSpPr>
        <p:spPr>
          <a:xfrm>
            <a:off x="6197600" y="1211179"/>
            <a:ext cx="5384800" cy="4914985"/>
          </a:xfrm>
        </p:spPr>
        <p:txBody>
          <a:bodyPr>
            <a:normAutofit/>
          </a:bodyPr>
          <a:lstStyle>
            <a:lvl1pPr>
              <a:defRPr sz="2133"/>
            </a:lvl1pPr>
            <a:lvl2pPr>
              <a:defRPr sz="2133"/>
            </a:lvl2pPr>
            <a:lvl3pPr>
              <a:defRPr sz="2133"/>
            </a:lvl3pPr>
            <a:lvl4pPr>
              <a:defRPr sz="2133"/>
            </a:lvl4pPr>
            <a:lvl5pPr>
              <a:defRPr sz="2133"/>
            </a:lvl5pPr>
            <a:lvl6pPr>
              <a:defRPr sz="1800"/>
            </a:lvl6pPr>
            <a:lvl7pPr>
              <a:defRPr sz="1800"/>
            </a:lvl7pPr>
            <a:lvl8pPr>
              <a:defRPr sz="1800"/>
            </a:lvl8pPr>
            <a:lvl9pPr>
              <a:defRPr sz="1800"/>
            </a:lvl9p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7" name="Foliennummernplatzhalter 6"/>
          <p:cNvSpPr>
            <a:spLocks noGrp="1"/>
          </p:cNvSpPr>
          <p:nvPr>
            <p:ph type="sldNum" sz="quarter" idx="12"/>
          </p:nvPr>
        </p:nvSpPr>
        <p:spPr/>
        <p:txBody>
          <a:body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1950312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667"/>
            </a:lvl1pPr>
          </a:lstStyle>
          <a:p>
            <a:r>
              <a:rPr lang="de-DE" dirty="0"/>
              <a:t>SLIDE TITLE</a:t>
            </a:r>
          </a:p>
        </p:txBody>
      </p:sp>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664281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canvas">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6ACD100-AA70-4635-9391-08174F38D1DB}"/>
              </a:ext>
            </a:extLst>
          </p:cNvPr>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spTree>
    <p:extLst>
      <p:ext uri="{BB962C8B-B14F-4D97-AF65-F5344CB8AC3E}">
        <p14:creationId xmlns:p14="http://schemas.microsoft.com/office/powerpoint/2010/main" val="3498881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el 10"/>
          <p:cNvSpPr>
            <a:spLocks noGrp="1"/>
          </p:cNvSpPr>
          <p:nvPr>
            <p:ph type="title" hasCustomPrompt="1"/>
          </p:nvPr>
        </p:nvSpPr>
        <p:spPr>
          <a:xfrm>
            <a:off x="914400" y="3633536"/>
            <a:ext cx="10380133" cy="1465848"/>
          </a:xfrm>
          <a:prstGeom prst="rect">
            <a:avLst/>
          </a:prstGeom>
        </p:spPr>
        <p:txBody>
          <a:bodyPr vert="horz" lIns="0" rIns="0" bIns="0" anchor="b" anchorCtr="0"/>
          <a:lstStyle>
            <a:lvl1pPr marL="0"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a:lstStyle>
          <a:p>
            <a:r>
              <a:rPr lang="de-DE" dirty="0"/>
              <a:t>Section Title</a:t>
            </a:r>
          </a:p>
        </p:txBody>
      </p:sp>
    </p:spTree>
    <p:extLst>
      <p:ext uri="{BB962C8B-B14F-4D97-AF65-F5344CB8AC3E}">
        <p14:creationId xmlns:p14="http://schemas.microsoft.com/office/powerpoint/2010/main" val="773370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itre - ISAE">
    <p:spTree>
      <p:nvGrpSpPr>
        <p:cNvPr id="1" name=""/>
        <p:cNvGrpSpPr/>
        <p:nvPr/>
      </p:nvGrpSpPr>
      <p:grpSpPr>
        <a:xfrm>
          <a:off x="0" y="0"/>
          <a:ext cx="0" cy="0"/>
          <a:chOff x="0" y="0"/>
          <a:chExt cx="0" cy="0"/>
        </a:xfrm>
      </p:grpSpPr>
      <p:sp>
        <p:nvSpPr>
          <p:cNvPr id="4" name="Rectangle 3"/>
          <p:cNvSpPr/>
          <p:nvPr userDrawn="1"/>
        </p:nvSpPr>
        <p:spPr>
          <a:xfrm>
            <a:off x="334434" y="1988840"/>
            <a:ext cx="11523133" cy="24000"/>
          </a:xfrm>
          <a:prstGeom prst="rect">
            <a:avLst/>
          </a:prstGeom>
          <a:solidFill>
            <a:schemeClr val="bg1"/>
          </a:solidFill>
          <a:ln w="25400" cap="flat" cmpd="sng" algn="ctr">
            <a:noFill/>
            <a:prstDash val="solid"/>
          </a:ln>
          <a:effectLst/>
        </p:spPr>
        <p:txBody>
          <a:bodyPr lIns="121907" tIns="60953" rIns="121907" bIns="60953"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prstClr val="white"/>
              </a:solidFill>
              <a:effectLst/>
              <a:uLnTx/>
              <a:uFillTx/>
              <a:latin typeface="Arial"/>
              <a:ea typeface="+mn-ea"/>
              <a:cs typeface="+mn-cs"/>
            </a:endParaRPr>
          </a:p>
        </p:txBody>
      </p:sp>
      <p:sp>
        <p:nvSpPr>
          <p:cNvPr id="5" name="Titre 1"/>
          <p:cNvSpPr>
            <a:spLocks noGrp="1"/>
          </p:cNvSpPr>
          <p:nvPr>
            <p:ph type="title" hasCustomPrompt="1"/>
          </p:nvPr>
        </p:nvSpPr>
        <p:spPr>
          <a:xfrm>
            <a:off x="332363" y="1168324"/>
            <a:ext cx="11428267" cy="669291"/>
          </a:xfrm>
          <a:prstGeom prst="rect">
            <a:avLst/>
          </a:prstGeom>
        </p:spPr>
        <p:txBody>
          <a:bodyPr anchor="ctr"/>
          <a:lstStyle>
            <a:lvl1pPr algn="l">
              <a:defRPr sz="3200" b="1">
                <a:solidFill>
                  <a:schemeClr val="bg1"/>
                </a:solidFill>
                <a:latin typeface="Georgia" charset="0"/>
                <a:ea typeface="Georgia" charset="0"/>
                <a:cs typeface="Georgia" charset="0"/>
              </a:defRPr>
            </a:lvl1pPr>
          </a:lstStyle>
          <a:p>
            <a:r>
              <a:rPr lang="fr-FR" dirty="0"/>
              <a:t>Partie</a:t>
            </a:r>
          </a:p>
        </p:txBody>
      </p:sp>
      <p:sp>
        <p:nvSpPr>
          <p:cNvPr id="6" name="Espace réservé du texte 12"/>
          <p:cNvSpPr>
            <a:spLocks noGrp="1"/>
          </p:cNvSpPr>
          <p:nvPr>
            <p:ph type="body" sz="quarter" idx="13" hasCustomPrompt="1"/>
          </p:nvPr>
        </p:nvSpPr>
        <p:spPr>
          <a:xfrm>
            <a:off x="332363" y="2159704"/>
            <a:ext cx="11428267" cy="1055640"/>
          </a:xfrm>
          <a:prstGeom prst="rect">
            <a:avLst/>
          </a:prstGeom>
        </p:spPr>
        <p:txBody>
          <a:bodyPr/>
          <a:lstStyle>
            <a:lvl1pPr marL="0" indent="0" algn="l">
              <a:buNone/>
              <a:defRPr sz="2667" b="0" i="1" baseline="0">
                <a:solidFill>
                  <a:schemeClr val="bg1"/>
                </a:solidFill>
                <a:latin typeface="Georgia" charset="0"/>
                <a:ea typeface="Georgia" charset="0"/>
                <a:cs typeface="Georgia" charset="0"/>
              </a:defRPr>
            </a:lvl1pPr>
            <a:lvl2pPr marL="609585" indent="0">
              <a:buNone/>
              <a:defRPr i="1">
                <a:solidFill>
                  <a:schemeClr val="accent1"/>
                </a:solidFill>
              </a:defRPr>
            </a:lvl2pPr>
            <a:lvl3pPr marL="1219170" indent="0">
              <a:buNone/>
              <a:defRPr i="1">
                <a:solidFill>
                  <a:schemeClr val="accent1"/>
                </a:solidFill>
              </a:defRPr>
            </a:lvl3pPr>
            <a:lvl4pPr marL="1828754" indent="0">
              <a:buNone/>
              <a:defRPr i="1">
                <a:solidFill>
                  <a:schemeClr val="accent1"/>
                </a:solidFill>
              </a:defRPr>
            </a:lvl4pPr>
            <a:lvl5pPr marL="2438339" indent="0">
              <a:buNone/>
              <a:defRPr i="1">
                <a:solidFill>
                  <a:schemeClr val="accent1"/>
                </a:solidFill>
              </a:defRPr>
            </a:lvl5pPr>
          </a:lstStyle>
          <a:p>
            <a:pPr lvl="0"/>
            <a:r>
              <a:rPr lang="fr-FR" dirty="0"/>
              <a:t>Titre</a:t>
            </a:r>
          </a:p>
        </p:txBody>
      </p:sp>
      <p:sp>
        <p:nvSpPr>
          <p:cNvPr id="7" name="Espace réservé du numéro de diapositive 5"/>
          <p:cNvSpPr txBox="1">
            <a:spLocks/>
          </p:cNvSpPr>
          <p:nvPr userDrawn="1"/>
        </p:nvSpPr>
        <p:spPr bwMode="gray">
          <a:xfrm>
            <a:off x="405838" y="6531363"/>
            <a:ext cx="313565" cy="216000"/>
          </a:xfrm>
          <a:prstGeom prst="rect">
            <a:avLst/>
          </a:prstGeom>
        </p:spPr>
        <p:txBody>
          <a:bodyPr vert="horz" lIns="0" tIns="0" rIns="0" bIns="0" rtlCol="0" anchor="ctr" anchorCtr="0">
            <a:noAutofit/>
          </a:bodyPr>
          <a:lstStyle>
            <a:defPPr>
              <a:defRPr lang="fr-FR"/>
            </a:defPPr>
            <a:lvl1pPr marL="0" algn="l" defTabSz="914400" rtl="0" eaLnBrk="1" latinLnBrk="0" hangingPunct="1">
              <a:defRPr sz="90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733122C9-A0B9-462F-8757-0847AD287B63}" type="slidenum">
              <a:rPr lang="fr-FR" sz="1200" smtClean="0">
                <a:solidFill>
                  <a:srgbClr val="525668"/>
                </a:solidFill>
                <a:latin typeface="Arial" charset="0"/>
                <a:cs typeface="Arial" charset="0"/>
              </a:rPr>
              <a:pPr fontAlgn="base">
                <a:spcBef>
                  <a:spcPct val="0"/>
                </a:spcBef>
                <a:spcAft>
                  <a:spcPct val="0"/>
                </a:spcAft>
              </a:pPr>
              <a:t>‹N°›</a:t>
            </a:fld>
            <a:endParaRPr lang="fr-FR" sz="1200" dirty="0">
              <a:solidFill>
                <a:srgbClr val="525668"/>
              </a:solidFill>
              <a:latin typeface="Arial" charset="0"/>
              <a:cs typeface="Arial" charset="0"/>
            </a:endParaRPr>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0470" y="6464224"/>
            <a:ext cx="693332" cy="338723"/>
          </a:xfrm>
          <a:prstGeom prst="rect">
            <a:avLst/>
          </a:prstGeom>
        </p:spPr>
      </p:pic>
      <p:sp>
        <p:nvSpPr>
          <p:cNvPr id="10" name="Espace réservé du pied de page 4"/>
          <p:cNvSpPr txBox="1">
            <a:spLocks/>
          </p:cNvSpPr>
          <p:nvPr userDrawn="1"/>
        </p:nvSpPr>
        <p:spPr bwMode="gray">
          <a:xfrm>
            <a:off x="719405" y="6494613"/>
            <a:ext cx="10502964" cy="289503"/>
          </a:xfrm>
          <a:prstGeom prst="rect">
            <a:avLst/>
          </a:prstGeom>
        </p:spPr>
        <p:txBody>
          <a:bodyPr vert="horz" lIns="0" tIns="0" rIns="0" bIns="0" rtlCol="0" anchor="ctr" anchorCtr="0">
            <a:noAutofit/>
          </a:bodyPr>
          <a:lstStyle>
            <a:defPPr>
              <a:defRPr lang="fr-FR"/>
            </a:defPPr>
            <a:lvl1pPr marL="0" algn="ct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sz="1200" kern="1200" dirty="0">
                <a:solidFill>
                  <a:srgbClr val="525668"/>
                </a:solidFill>
                <a:latin typeface="+mj-lt"/>
                <a:ea typeface="+mn-ea"/>
                <a:cs typeface="Arial" charset="0"/>
              </a:rPr>
              <a:t>F. Pollet – </a:t>
            </a:r>
            <a:r>
              <a:rPr lang="en-US" sz="1200" kern="1200" dirty="0">
                <a:solidFill>
                  <a:srgbClr val="525668"/>
                </a:solidFill>
                <a:latin typeface="+mn-lt"/>
                <a:ea typeface="+mn-ea"/>
                <a:cs typeface="Arial" charset="0"/>
              </a:rPr>
              <a:t>Introduction à l’écoconception de systèmes mécatroniques </a:t>
            </a:r>
            <a:r>
              <a:rPr lang="en-US" sz="1200" kern="1200" baseline="0" dirty="0">
                <a:solidFill>
                  <a:srgbClr val="525668"/>
                </a:solidFill>
                <a:latin typeface="+mj-lt"/>
                <a:ea typeface="+mn-ea"/>
                <a:cs typeface="Arial" charset="0"/>
              </a:rPr>
              <a:t>– </a:t>
            </a:r>
            <a:fld id="{AE42811D-7B3A-42A9-950C-3FE589E645D4}" type="datetime1">
              <a:rPr lang="fr-FR" sz="1200" kern="1200" baseline="0" smtClean="0">
                <a:solidFill>
                  <a:srgbClr val="525668"/>
                </a:solidFill>
                <a:latin typeface="+mj-lt"/>
                <a:ea typeface="+mn-ea"/>
                <a:cs typeface="Arial" charset="0"/>
              </a:rPr>
              <a:t>28/11/2023</a:t>
            </a:fld>
            <a:endParaRPr lang="en-US" sz="1200" kern="1200" baseline="0" dirty="0">
              <a:solidFill>
                <a:srgbClr val="525668"/>
              </a:solidFill>
              <a:latin typeface="+mj-lt"/>
              <a:ea typeface="+mn-ea"/>
              <a:cs typeface="Arial" charset="0"/>
            </a:endParaRP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22369" y="6422005"/>
            <a:ext cx="635199" cy="385088"/>
          </a:xfrm>
          <a:prstGeom prst="rect">
            <a:avLst/>
          </a:prstGeom>
        </p:spPr>
      </p:pic>
    </p:spTree>
    <p:extLst>
      <p:ext uri="{BB962C8B-B14F-4D97-AF65-F5344CB8AC3E}">
        <p14:creationId xmlns:p14="http://schemas.microsoft.com/office/powerpoint/2010/main" val="351144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a:ea typeface="Arial"/>
              </a:defRPr>
            </a:lvl1pPr>
          </a:lstStyle>
          <a:p>
            <a:pPr>
              <a:defRPr/>
            </a:pPr>
            <a:fld id="{571799DC-901E-B14A-8054-0AE0FDF86F9C}" type="datetime1">
              <a:rPr lang="fr-FR" smtClean="0"/>
              <a:t>28/11/2023</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a:ea typeface="Arial"/>
              </a:defRPr>
            </a:lvl1pPr>
          </a:lstStyle>
          <a:p>
            <a:pPr>
              <a:defRPr/>
            </a:pPr>
            <a:r>
              <a:rPr lang="fr-FR"/>
              <a:t>ISAE-SUPAERO</a:t>
            </a:r>
            <a:endParaRPr dirty="0"/>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a:ea typeface="Arial"/>
              </a:defRPr>
            </a:lvl1pPr>
          </a:lstStyle>
          <a:p>
            <a:pPr>
              <a:defRPr/>
            </a:pPr>
            <a:fld id="{5E177536-18BF-1743-A360-A4663329E682}" type="slidenum">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CF7091EC-61AD-FD4A-B9B4-7CA93887C7CA}" type="datetime1">
              <a:rPr lang="fr-FR" smtClean="0"/>
              <a:t>28/11/2023</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t>‹N°›</a:t>
            </a:fld>
            <a:endParaRPr lang="fr-FR"/>
          </a:p>
        </p:txBody>
      </p:sp>
      <p:sp>
        <p:nvSpPr>
          <p:cNvPr id="25" name="Forme libre 18">
            <a:extLst>
              <a:ext uri="{FF2B5EF4-FFF2-40B4-BE49-F238E27FC236}">
                <a16:creationId xmlns:a16="http://schemas.microsoft.com/office/drawing/2014/main" id="{6C4558E4-B38D-4040-9E20-30E5F0499642}"/>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26" name="Grouper 13">
            <a:extLst>
              <a:ext uri="{FF2B5EF4-FFF2-40B4-BE49-F238E27FC236}">
                <a16:creationId xmlns:a16="http://schemas.microsoft.com/office/drawing/2014/main" id="{4BB70C6A-AA5E-E543-926D-63ED27207595}"/>
              </a:ext>
            </a:extLst>
          </p:cNvPr>
          <p:cNvGrpSpPr/>
          <p:nvPr userDrawn="1"/>
        </p:nvGrpSpPr>
        <p:grpSpPr bwMode="auto">
          <a:xfrm>
            <a:off x="0" y="136313"/>
            <a:ext cx="1128128" cy="799613"/>
            <a:chOff x="0" y="136313"/>
            <a:chExt cx="1128128" cy="804749"/>
          </a:xfrm>
        </p:grpSpPr>
        <p:sp>
          <p:nvSpPr>
            <p:cNvPr id="27" name="Forme libre 15">
              <a:extLst>
                <a:ext uri="{FF2B5EF4-FFF2-40B4-BE49-F238E27FC236}">
                  <a16:creationId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28" name="Forme libre 16">
              <a:extLst>
                <a:ext uri="{FF2B5EF4-FFF2-40B4-BE49-F238E27FC236}">
                  <a16:creationId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29" name="Forme libre 14">
            <a:extLst>
              <a:ext uri="{FF2B5EF4-FFF2-40B4-BE49-F238E27FC236}">
                <a16:creationId xmlns:a16="http://schemas.microsoft.com/office/drawing/2014/main" id="{EAC4A7D4-C4E6-054F-9D87-CE1C760A7605}"/>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0" name="Titre 1">
            <a:extLst>
              <a:ext uri="{FF2B5EF4-FFF2-40B4-BE49-F238E27FC236}">
                <a16:creationId xmlns:a16="http://schemas.microsoft.com/office/drawing/2014/main" id="{A264D82C-0B33-EF49-86BB-54BAB7C4A85D}"/>
              </a:ext>
            </a:extLst>
          </p:cNvPr>
          <p:cNvSpPr>
            <a:spLocks noGrp="1"/>
          </p:cNvSpPr>
          <p:nvPr>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404703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5" name="Espace réservé de la date 2"/>
          <p:cNvSpPr>
            <a:spLocks noGrp="1"/>
          </p:cNvSpPr>
          <p:nvPr>
            <p:ph type="dt" sz="half" idx="10"/>
          </p:nvPr>
        </p:nvSpPr>
        <p:spPr bwMode="auto"/>
        <p:txBody>
          <a:bodyPr/>
          <a:lstStyle/>
          <a:p>
            <a:pPr>
              <a:defRPr/>
            </a:pPr>
            <a:fld id="{995ABFFC-9B3E-E046-B16A-EAB56573FF59}" type="datetime1">
              <a:rPr lang="fr-FR" smtClean="0"/>
              <a:t>28/11/2023</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15"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16" name="CustomShape 14"/>
          <p:cNvSpPr/>
          <p:nvPr userDrawn="1"/>
        </p:nvSpPr>
        <p:spPr bwMode="auto">
          <a:xfrm rot="20845800">
            <a:off x="1173756" y="1782540"/>
            <a:ext cx="4489973" cy="1270438"/>
          </a:xfrm>
          <a:prstGeom prst="rect">
            <a:avLst/>
          </a:prstGeom>
          <a:noFill/>
          <a:ln>
            <a:noFill/>
          </a:ln>
          <a:effectLst/>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17"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18"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19"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20" name="Espace réservé du contenu 14"/>
          <p:cNvSpPr>
            <a:spLocks noGrp="1"/>
          </p:cNvSpPr>
          <p:nvPr>
            <p:ph sz="quarter" idx="13"/>
          </p:nvPr>
        </p:nvSpPr>
        <p:spPr bwMode="auto">
          <a:xfrm>
            <a:off x="656492" y="1218194"/>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6444145" y="1203545"/>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6433888"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a16="http://schemas.microsoft.com/office/drawing/2014/main" id="{97E1992B-F23E-FE4B-A696-646BC8E0AB53}"/>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30" name="Grouper 13">
            <a:extLst>
              <a:ext uri="{FF2B5EF4-FFF2-40B4-BE49-F238E27FC236}">
                <a16:creationId xmlns:a16="http://schemas.microsoft.com/office/drawing/2014/main" id="{CE66B4CC-FD6D-7C46-8686-E46B2AD83AC2}"/>
              </a:ext>
            </a:extLst>
          </p:cNvPr>
          <p:cNvGrpSpPr/>
          <p:nvPr userDrawn="1"/>
        </p:nvGrpSpPr>
        <p:grpSpPr bwMode="auto">
          <a:xfrm>
            <a:off x="0" y="136313"/>
            <a:ext cx="1128128" cy="799613"/>
            <a:chOff x="0" y="136313"/>
            <a:chExt cx="1128128" cy="804749"/>
          </a:xfrm>
        </p:grpSpPr>
        <p:sp>
          <p:nvSpPr>
            <p:cNvPr id="31" name="Forme libre 15">
              <a:extLst>
                <a:ext uri="{FF2B5EF4-FFF2-40B4-BE49-F238E27FC236}">
                  <a16:creationId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2" name="Forme libre 16">
              <a:extLst>
                <a:ext uri="{FF2B5EF4-FFF2-40B4-BE49-F238E27FC236}">
                  <a16:creationId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33" name="Forme libre 14">
            <a:extLst>
              <a:ext uri="{FF2B5EF4-FFF2-40B4-BE49-F238E27FC236}">
                <a16:creationId xmlns:a16="http://schemas.microsoft.com/office/drawing/2014/main" id="{5E5104AD-497F-0D48-AEE2-986A940384FC}"/>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4" name="Titre 1">
            <a:extLst>
              <a:ext uri="{FF2B5EF4-FFF2-40B4-BE49-F238E27FC236}">
                <a16:creationId xmlns:a16="http://schemas.microsoft.com/office/drawing/2014/main" id="{CE52B886-49FA-934F-98DA-6762814AC526}"/>
              </a:ext>
            </a:extLst>
          </p:cNvPr>
          <p:cNvSpPr>
            <a:spLocks noGrp="1"/>
          </p:cNvSpPr>
          <p:nvPr>
            <p:ph type="title"/>
          </p:nvPr>
        </p:nvSpPr>
        <p:spPr bwMode="auto">
          <a:xfrm>
            <a:off x="656493" y="0"/>
            <a:ext cx="11535507" cy="929246"/>
          </a:xfrm>
        </p:spPr>
        <p:txBody>
          <a:bodyP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88503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138113" y="2100263"/>
            <a:ext cx="7505700" cy="837406"/>
          </a:xfrm>
        </p:spPr>
        <p:txBody>
          <a:bodyPr anchor="b">
            <a:normAutofit/>
          </a:bodyPr>
          <a:lstStyle>
            <a:lvl1pPr algn="l">
              <a:defRPr sz="32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fr-FR" smtClean="0"/>
              <a:t>28/11/2023</a:t>
            </a:fld>
            <a:endParaRPr lang="mr-IN"/>
          </a:p>
        </p:txBody>
      </p:sp>
      <p:sp>
        <p:nvSpPr>
          <p:cNvPr id="7" name="Espace réservé du pied de page 4"/>
          <p:cNvSpPr>
            <a:spLocks noGrp="1"/>
          </p:cNvSpPr>
          <p:nvPr>
            <p:ph type="ftr" sz="quarter" idx="11"/>
          </p:nvPr>
        </p:nvSpPr>
        <p:spPr bwMode="auto"/>
        <p:txBody>
          <a:bodyPr/>
          <a:lstStyle/>
          <a:p>
            <a:pPr>
              <a:defRPr/>
            </a:pPr>
            <a:r>
              <a:rPr lang="fr-FR" dirty="0"/>
              <a:t>ISAE-SUPAERO / INSA Toulouse / ICA</a:t>
            </a: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9626600" y="5185847"/>
            <a:ext cx="1716329" cy="1041502"/>
          </a:xfrm>
          <a:prstGeom prst="rect">
            <a:avLst/>
          </a:prstGeom>
          <a:ln>
            <a:noFill/>
          </a:ln>
        </p:spPr>
      </p:pic>
      <p:pic>
        <p:nvPicPr>
          <p:cNvPr id="2" name="Image 1">
            <a:extLst>
              <a:ext uri="{FF2B5EF4-FFF2-40B4-BE49-F238E27FC236}">
                <a16:creationId xmlns:a16="http://schemas.microsoft.com/office/drawing/2014/main" id="{CE9A081F-844E-D2B9-77BC-487F66E8886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68208" y="5915258"/>
            <a:ext cx="1440160" cy="312091"/>
          </a:xfrm>
          <a:prstGeom prst="rect">
            <a:avLst/>
          </a:prstGeom>
        </p:spPr>
      </p:pic>
      <p:pic>
        <p:nvPicPr>
          <p:cNvPr id="3" name="Image 2">
            <a:extLst>
              <a:ext uri="{FF2B5EF4-FFF2-40B4-BE49-F238E27FC236}">
                <a16:creationId xmlns:a16="http://schemas.microsoft.com/office/drawing/2014/main" id="{C5BEB415-7B00-E989-AC46-4F411513FC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07995" y="5313670"/>
            <a:ext cx="700373" cy="465748"/>
          </a:xfrm>
          <a:prstGeom prst="rect">
            <a:avLst/>
          </a:prstGeom>
        </p:spPr>
      </p:pic>
      <p:pic>
        <p:nvPicPr>
          <p:cNvPr id="11" name="Image 10" descr="Une image contenant Police, logo, symbole, Graphique&#10;&#10;Description générée automatiquement">
            <a:extLst>
              <a:ext uri="{FF2B5EF4-FFF2-40B4-BE49-F238E27FC236}">
                <a16:creationId xmlns:a16="http://schemas.microsoft.com/office/drawing/2014/main" id="{9A31EF92-804A-7195-9454-890215C9A3AD}"/>
              </a:ext>
            </a:extLst>
          </p:cNvPr>
          <p:cNvPicPr>
            <a:picLocks noChangeAspect="1"/>
          </p:cNvPicPr>
          <p:nvPr userDrawn="1"/>
        </p:nvPicPr>
        <p:blipFill>
          <a:blip r:embed="rId6"/>
          <a:stretch>
            <a:fillRect/>
          </a:stretch>
        </p:blipFill>
        <p:spPr>
          <a:xfrm>
            <a:off x="7886805" y="5255327"/>
            <a:ext cx="821190" cy="70387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a:ea typeface="Arial"/>
              </a:rPr>
              <a:t>Institut Supérieur de l’Aéronautique et de l’Espace</a:t>
            </a:r>
            <a:endParaRPr/>
          </a:p>
          <a:p>
            <a:pPr>
              <a:spcBef>
                <a:spcPts val="0"/>
              </a:spcBef>
              <a:defRPr/>
            </a:pPr>
            <a:endParaRPr lang="fr-FR" sz="400">
              <a:solidFill>
                <a:srgbClr val="B1B3B4"/>
              </a:solidFill>
              <a:latin typeface="Arial"/>
              <a:ea typeface="Arial"/>
            </a:endParaRPr>
          </a:p>
          <a:p>
            <a:pPr>
              <a:spcBef>
                <a:spcPts val="0"/>
              </a:spcBef>
              <a:defRPr/>
            </a:pPr>
            <a:r>
              <a:rPr lang="fr-FR" sz="1200">
                <a:solidFill>
                  <a:srgbClr val="B1B3B4"/>
                </a:solidFill>
                <a:latin typeface="Arial"/>
                <a:ea typeface="Arial"/>
              </a:rPr>
              <a:t>10, avenue Edouard Belin </a:t>
            </a:r>
            <a:r>
              <a:rPr lang="mr-IN" sz="1200">
                <a:solidFill>
                  <a:srgbClr val="B1B3B4"/>
                </a:solidFill>
                <a:latin typeface="Arial"/>
                <a:ea typeface="Arial"/>
              </a:rPr>
              <a:t>–</a:t>
            </a:r>
            <a:r>
              <a:rPr lang="fr-FR" sz="1200">
                <a:solidFill>
                  <a:srgbClr val="B1B3B4"/>
                </a:solidFill>
                <a:latin typeface="Arial"/>
                <a:ea typeface="Arial"/>
              </a:rPr>
              <a:t> BP 54032</a:t>
            </a:r>
            <a:endParaRPr/>
          </a:p>
          <a:p>
            <a:pPr>
              <a:spcBef>
                <a:spcPts val="0"/>
              </a:spcBef>
              <a:defRPr/>
            </a:pPr>
            <a:r>
              <a:rPr lang="fr-FR" sz="1200">
                <a:solidFill>
                  <a:srgbClr val="B1B3B4"/>
                </a:solidFill>
                <a:latin typeface="Arial"/>
                <a:ea typeface="Arial"/>
              </a:rPr>
              <a:t>31055 Toulouse Cedex 4 </a:t>
            </a:r>
            <a:r>
              <a:rPr lang="mr-IN" sz="1200">
                <a:solidFill>
                  <a:srgbClr val="B1B3B4"/>
                </a:solidFill>
                <a:latin typeface="Arial"/>
                <a:ea typeface="Arial"/>
              </a:rPr>
              <a:t>–</a:t>
            </a:r>
            <a:r>
              <a:rPr lang="fr-FR" sz="1200">
                <a:solidFill>
                  <a:srgbClr val="B1B3B4"/>
                </a:solidFill>
                <a:latin typeface="Arial"/>
                <a:ea typeface="Arial"/>
              </a:rPr>
              <a:t> France</a:t>
            </a:r>
            <a:endParaRPr/>
          </a:p>
          <a:p>
            <a:pPr>
              <a:spcBef>
                <a:spcPts val="0"/>
              </a:spcBef>
              <a:defRPr/>
            </a:pPr>
            <a:r>
              <a:rPr lang="fr-FR" sz="1200">
                <a:solidFill>
                  <a:srgbClr val="B1B3B4"/>
                </a:solidFill>
                <a:latin typeface="Arial"/>
                <a:ea typeface="Arial"/>
              </a:rPr>
              <a:t>T +33 5 61 33 80 80</a:t>
            </a:r>
            <a:endParaRPr/>
          </a:p>
          <a:p>
            <a:pPr>
              <a:spcBef>
                <a:spcPts val="0"/>
              </a:spcBef>
              <a:defRPr/>
            </a:pPr>
            <a:endParaRPr lang="fr-FR" sz="400"/>
          </a:p>
          <a:p>
            <a:pPr>
              <a:defRPr/>
            </a:pPr>
            <a:r>
              <a:rPr lang="fr-FR" sz="1200" b="1">
                <a:solidFill>
                  <a:srgbClr val="FFED00"/>
                </a:solidFill>
                <a:latin typeface="Georgia"/>
                <a:ea typeface="Georgia"/>
              </a:rPr>
              <a:t>www.isae-supaero.fr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22.xml"/><Relationship Id="rId7"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34.xml"/><Relationship Id="rId7"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40.xml"/><Relationship Id="rId7"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6.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a:ea typeface="Arial"/>
              </a:defRPr>
            </a:lvl1pPr>
          </a:lstStyle>
          <a:p>
            <a:pPr>
              <a:defRPr/>
            </a:pPr>
            <a:fld id="{0099A96A-D168-8043-BB72-9B38DB0745DD}" type="datetime1">
              <a:rPr lang="fr-FR" smtClean="0"/>
              <a:t>28/11/2023</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a:ea typeface="Arial"/>
              </a:defRPr>
            </a:lvl1pPr>
          </a:lstStyle>
          <a:p>
            <a:pPr>
              <a:defRPr/>
            </a:pPr>
            <a:r>
              <a:rPr lang="fr-FR"/>
              <a:t>ISAE-SUPAERO</a:t>
            </a:r>
            <a:endParaRP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a:ea typeface="Arial"/>
              </a:defRPr>
            </a:lvl1pPr>
          </a:lstStyle>
          <a:p>
            <a:pPr>
              <a:defRPr/>
            </a:pPr>
            <a:fld id="{5E177536-18BF-1743-A360-A4663329E682}"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4" r:id="rId5"/>
    <p:sldLayoutId id="2147483665" r:id="rId6"/>
    <p:sldLayoutId id="2147483666" r:id="rId7"/>
    <p:sldLayoutId id="2147483652" r:id="rId8"/>
    <p:sldLayoutId id="2147483653" r:id="rId9"/>
    <p:sldLayoutId id="2147483655" r:id="rId10"/>
    <p:sldLayoutId id="2147483656" r:id="rId11"/>
    <p:sldLayoutId id="2147483657" r:id="rId12"/>
    <p:sldLayoutId id="2147483658" r:id="rId13"/>
    <p:sldLayoutId id="2147483659" r:id="rId14"/>
    <p:sldLayoutId id="2147483660" r:id="rId15"/>
    <p:sldLayoutId id="2147483661" r:id="rId16"/>
    <p:sldLayoutId id="2147483695" r:id="rId17"/>
    <p:sldLayoutId id="2147483696" r:id="rId18"/>
    <p:sldLayoutId id="2147483697" r:id="rId19"/>
  </p:sldLayoutIdLst>
  <p:hf hdr="0" dt="0"/>
  <p:txStyles>
    <p:titleStyle>
      <a:lvl1pPr algn="r" defTabSz="914400">
        <a:lnSpc>
          <a:spcPct val="90000"/>
        </a:lnSpc>
        <a:spcBef>
          <a:spcPts val="0"/>
        </a:spcBef>
        <a:buNone/>
        <a:defRPr sz="4000" b="1">
          <a:solidFill>
            <a:schemeClr val="tx1"/>
          </a:solidFill>
          <a:latin typeface="Arial"/>
          <a:ea typeface="Arial"/>
        </a:defRPr>
      </a:lvl1pPr>
    </p:titleStyle>
    <p:bodyStyle>
      <a:lvl1pPr marL="228600" indent="-228600" algn="l" defTabSz="914400">
        <a:lnSpc>
          <a:spcPct val="90000"/>
        </a:lnSpc>
        <a:spcBef>
          <a:spcPts val="1000"/>
        </a:spcBef>
        <a:buFont typeface="Arial"/>
        <a:buChar char="•"/>
        <a:defRPr sz="2800">
          <a:solidFill>
            <a:schemeClr val="tx1"/>
          </a:solidFill>
          <a:latin typeface="Arial"/>
          <a:ea typeface="Arial"/>
        </a:defRPr>
      </a:lvl1pPr>
      <a:lvl2pPr marL="685800" indent="-228600" algn="l" defTabSz="914400">
        <a:lnSpc>
          <a:spcPct val="90000"/>
        </a:lnSpc>
        <a:spcBef>
          <a:spcPts val="500"/>
        </a:spcBef>
        <a:buFont typeface="Arial"/>
        <a:buChar char="•"/>
        <a:defRPr sz="2400">
          <a:solidFill>
            <a:schemeClr val="tx1"/>
          </a:solidFill>
          <a:latin typeface="Arial"/>
          <a:ea typeface="Arial"/>
        </a:defRPr>
      </a:lvl2pPr>
      <a:lvl3pPr marL="1143000" indent="-228600" algn="l" defTabSz="914400">
        <a:lnSpc>
          <a:spcPct val="90000"/>
        </a:lnSpc>
        <a:spcBef>
          <a:spcPts val="500"/>
        </a:spcBef>
        <a:buFont typeface="Arial"/>
        <a:buChar char="•"/>
        <a:defRPr sz="2000">
          <a:solidFill>
            <a:schemeClr val="tx1"/>
          </a:solidFill>
          <a:latin typeface="Arial"/>
          <a:ea typeface="Arial"/>
        </a:defRPr>
      </a:lvl3pPr>
      <a:lvl4pPr marL="1600200" indent="-228600" algn="l" defTabSz="914400">
        <a:lnSpc>
          <a:spcPct val="90000"/>
        </a:lnSpc>
        <a:spcBef>
          <a:spcPts val="500"/>
        </a:spcBef>
        <a:buFont typeface="Arial"/>
        <a:buChar char="•"/>
        <a:defRPr sz="1800">
          <a:solidFill>
            <a:schemeClr val="tx1"/>
          </a:solidFill>
          <a:latin typeface="Arial"/>
          <a:ea typeface="Arial"/>
        </a:defRPr>
      </a:lvl4pPr>
      <a:lvl5pPr marL="2057400" indent="-228600" algn="l" defTabSz="914400">
        <a:lnSpc>
          <a:spcPct val="90000"/>
        </a:lnSpc>
        <a:spcBef>
          <a:spcPts val="500"/>
        </a:spcBef>
        <a:buFont typeface="Arial"/>
        <a:buChar char="•"/>
        <a:defRPr sz="1800">
          <a:solidFill>
            <a:schemeClr val="tx1"/>
          </a:solidFill>
          <a:latin typeface="Arial"/>
          <a:ea typeface="Arial"/>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Gerade Verbindung 7"/>
          <p:cNvCxnSpPr>
            <a:cxnSpLocks/>
          </p:cNvCxnSpPr>
          <p:nvPr/>
        </p:nvCxnSpPr>
        <p:spPr>
          <a:xfrm>
            <a:off x="0" y="774524"/>
            <a:ext cx="12192000" cy="0"/>
          </a:xfrm>
          <a:prstGeom prst="line">
            <a:avLst/>
          </a:prstGeom>
          <a:ln w="6350">
            <a:solidFill>
              <a:srgbClr val="0086BE"/>
            </a:solidFill>
          </a:ln>
          <a:effectLst/>
        </p:spPr>
        <p:style>
          <a:lnRef idx="2">
            <a:schemeClr val="accent1"/>
          </a:lnRef>
          <a:fillRef idx="0">
            <a:schemeClr val="accent1"/>
          </a:fillRef>
          <a:effectRef idx="1">
            <a:schemeClr val="accent1"/>
          </a:effectRef>
          <a:fontRef idx="minor">
            <a:schemeClr val="tx1"/>
          </a:fontRef>
        </p:style>
      </p:cxnSp>
      <p:sp>
        <p:nvSpPr>
          <p:cNvPr id="2" name="Titelplatzhalter 1"/>
          <p:cNvSpPr>
            <a:spLocks noGrp="1"/>
          </p:cNvSpPr>
          <p:nvPr>
            <p:ph type="title"/>
          </p:nvPr>
        </p:nvSpPr>
        <p:spPr>
          <a:xfrm>
            <a:off x="609600" y="14551"/>
            <a:ext cx="10972800" cy="712523"/>
          </a:xfrm>
          <a:prstGeom prst="rect">
            <a:avLst/>
          </a:prstGeom>
        </p:spPr>
        <p:txBody>
          <a:bodyPr vert="horz" lIns="0" tIns="45720" rIns="0" bIns="0" rtlCol="0" anchor="b" anchorCtr="0">
            <a:normAutofit/>
          </a:bodyPr>
          <a:lstStyle/>
          <a:p>
            <a:r>
              <a:rPr lang="de-DE" dirty="0"/>
              <a:t>SLIDE TITLE</a:t>
            </a:r>
          </a:p>
        </p:txBody>
      </p:sp>
      <p:sp>
        <p:nvSpPr>
          <p:cNvPr id="3" name="Textplatzhalter 2"/>
          <p:cNvSpPr>
            <a:spLocks noGrp="1"/>
          </p:cNvSpPr>
          <p:nvPr>
            <p:ph type="body" idx="1"/>
          </p:nvPr>
        </p:nvSpPr>
        <p:spPr>
          <a:xfrm>
            <a:off x="609600" y="1211182"/>
            <a:ext cx="10972800" cy="4914983"/>
          </a:xfrm>
          <a:prstGeom prst="rect">
            <a:avLst/>
          </a:prstGeom>
        </p:spPr>
        <p:txBody>
          <a:bodyPr vert="horz" lIns="0" tIns="45720" rIns="91440" bIns="0" rtlCol="0">
            <a:normAutofit/>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pic>
        <p:nvPicPr>
          <p:cNvPr id="5" name="Grafik 4">
            <a:extLst>
              <a:ext uri="{FF2B5EF4-FFF2-40B4-BE49-F238E27FC236}">
                <a16:creationId xmlns:a16="http://schemas.microsoft.com/office/drawing/2014/main" id="{5FDC0822-38AD-44C1-8FC1-DE492BDE464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6492877"/>
            <a:ext cx="2316737" cy="365124"/>
          </a:xfrm>
          <a:prstGeom prst="rect">
            <a:avLst/>
          </a:prstGeom>
        </p:spPr>
      </p:pic>
    </p:spTree>
    <p:extLst>
      <p:ext uri="{BB962C8B-B14F-4D97-AF65-F5344CB8AC3E}">
        <p14:creationId xmlns:p14="http://schemas.microsoft.com/office/powerpoint/2010/main" val="6639547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hf hdr="0" ftr="0" dt="0"/>
  <p:txStyles>
    <p:titleStyle>
      <a:lvl1pPr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p:titleStyle>
    <p:bodyStyle>
      <a:lvl1pPr marL="342891" indent="-342891" algn="l" defTabSz="457189" rtl="0" eaLnBrk="1" latinLnBrk="0" hangingPunct="1">
        <a:lnSpc>
          <a:spcPct val="150000"/>
        </a:lnSpc>
        <a:spcBef>
          <a:spcPct val="20000"/>
        </a:spcBef>
        <a:buFont typeface="Arial"/>
        <a:buChar char="•"/>
        <a:defRPr sz="2400" kern="1200">
          <a:solidFill>
            <a:schemeClr val="tx1"/>
          </a:solidFill>
          <a:latin typeface="Helvetica" panose="020B0604020202020204" pitchFamily="34" charset="0"/>
          <a:ea typeface="+mn-ea"/>
          <a:cs typeface="Helvetica" panose="020B0604020202020204" pitchFamily="34" charset="0"/>
        </a:defRPr>
      </a:lvl1pPr>
      <a:lvl2pPr marL="742932" indent="-28574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2pPr>
      <a:lvl3pPr marL="1142971"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3pPr>
      <a:lvl4pPr marL="1600160"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4pPr>
      <a:lvl5pPr marL="2057349"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Gerade Verbindung 7"/>
          <p:cNvCxnSpPr>
            <a:cxnSpLocks/>
          </p:cNvCxnSpPr>
          <p:nvPr/>
        </p:nvCxnSpPr>
        <p:spPr>
          <a:xfrm>
            <a:off x="0" y="774524"/>
            <a:ext cx="12192000" cy="0"/>
          </a:xfrm>
          <a:prstGeom prst="line">
            <a:avLst/>
          </a:prstGeom>
          <a:ln w="6350">
            <a:solidFill>
              <a:srgbClr val="0086BE"/>
            </a:solidFill>
          </a:ln>
          <a:effectLst/>
        </p:spPr>
        <p:style>
          <a:lnRef idx="2">
            <a:schemeClr val="accent1"/>
          </a:lnRef>
          <a:fillRef idx="0">
            <a:schemeClr val="accent1"/>
          </a:fillRef>
          <a:effectRef idx="1">
            <a:schemeClr val="accent1"/>
          </a:effectRef>
          <a:fontRef idx="minor">
            <a:schemeClr val="tx1"/>
          </a:fontRef>
        </p:style>
      </p:cxnSp>
      <p:sp>
        <p:nvSpPr>
          <p:cNvPr id="2" name="Titelplatzhalter 1"/>
          <p:cNvSpPr>
            <a:spLocks noGrp="1"/>
          </p:cNvSpPr>
          <p:nvPr>
            <p:ph type="title"/>
          </p:nvPr>
        </p:nvSpPr>
        <p:spPr>
          <a:xfrm>
            <a:off x="609600" y="14551"/>
            <a:ext cx="10972800" cy="712523"/>
          </a:xfrm>
          <a:prstGeom prst="rect">
            <a:avLst/>
          </a:prstGeom>
        </p:spPr>
        <p:txBody>
          <a:bodyPr vert="horz" lIns="0" tIns="45720" rIns="0" bIns="0" rtlCol="0" anchor="b" anchorCtr="0">
            <a:normAutofit/>
          </a:bodyPr>
          <a:lstStyle/>
          <a:p>
            <a:r>
              <a:rPr lang="de-DE" dirty="0"/>
              <a:t>SLIDE TITLE</a:t>
            </a:r>
          </a:p>
        </p:txBody>
      </p:sp>
      <p:sp>
        <p:nvSpPr>
          <p:cNvPr id="3" name="Textplatzhalter 2"/>
          <p:cNvSpPr>
            <a:spLocks noGrp="1"/>
          </p:cNvSpPr>
          <p:nvPr>
            <p:ph type="body" idx="1"/>
          </p:nvPr>
        </p:nvSpPr>
        <p:spPr>
          <a:xfrm>
            <a:off x="609600" y="1211182"/>
            <a:ext cx="10972800" cy="4914983"/>
          </a:xfrm>
          <a:prstGeom prst="rect">
            <a:avLst/>
          </a:prstGeom>
        </p:spPr>
        <p:txBody>
          <a:bodyPr vert="horz" lIns="0" tIns="45720" rIns="91440" bIns="0" rtlCol="0">
            <a:normAutofit/>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pic>
        <p:nvPicPr>
          <p:cNvPr id="5" name="Grafik 4">
            <a:extLst>
              <a:ext uri="{FF2B5EF4-FFF2-40B4-BE49-F238E27FC236}">
                <a16:creationId xmlns:a16="http://schemas.microsoft.com/office/drawing/2014/main" id="{5FDC0822-38AD-44C1-8FC1-DE492BDE464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6492877"/>
            <a:ext cx="2316737" cy="365124"/>
          </a:xfrm>
          <a:prstGeom prst="rect">
            <a:avLst/>
          </a:prstGeom>
        </p:spPr>
      </p:pic>
    </p:spTree>
    <p:extLst>
      <p:ext uri="{BB962C8B-B14F-4D97-AF65-F5344CB8AC3E}">
        <p14:creationId xmlns:p14="http://schemas.microsoft.com/office/powerpoint/2010/main" val="37418559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ftr="0" dt="0"/>
  <p:txStyles>
    <p:titleStyle>
      <a:lvl1pPr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p:titleStyle>
    <p:bodyStyle>
      <a:lvl1pPr marL="342891" indent="-342891" algn="l" defTabSz="457189" rtl="0" eaLnBrk="1" latinLnBrk="0" hangingPunct="1">
        <a:lnSpc>
          <a:spcPct val="150000"/>
        </a:lnSpc>
        <a:spcBef>
          <a:spcPct val="20000"/>
        </a:spcBef>
        <a:buFont typeface="Arial"/>
        <a:buChar char="•"/>
        <a:defRPr sz="2400" kern="1200">
          <a:solidFill>
            <a:schemeClr val="tx1"/>
          </a:solidFill>
          <a:latin typeface="Helvetica" panose="020B0604020202020204" pitchFamily="34" charset="0"/>
          <a:ea typeface="+mn-ea"/>
          <a:cs typeface="Helvetica" panose="020B0604020202020204" pitchFamily="34" charset="0"/>
        </a:defRPr>
      </a:lvl1pPr>
      <a:lvl2pPr marL="742932" indent="-28574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2pPr>
      <a:lvl3pPr marL="1142971"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3pPr>
      <a:lvl4pPr marL="1600160"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4pPr>
      <a:lvl5pPr marL="2057349"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Gerade Verbindung 7"/>
          <p:cNvCxnSpPr>
            <a:cxnSpLocks/>
          </p:cNvCxnSpPr>
          <p:nvPr/>
        </p:nvCxnSpPr>
        <p:spPr>
          <a:xfrm>
            <a:off x="0" y="774524"/>
            <a:ext cx="12192000" cy="0"/>
          </a:xfrm>
          <a:prstGeom prst="line">
            <a:avLst/>
          </a:prstGeom>
          <a:ln w="6350">
            <a:solidFill>
              <a:srgbClr val="0086BE"/>
            </a:solidFill>
          </a:ln>
          <a:effectLst/>
        </p:spPr>
        <p:style>
          <a:lnRef idx="2">
            <a:schemeClr val="accent1"/>
          </a:lnRef>
          <a:fillRef idx="0">
            <a:schemeClr val="accent1"/>
          </a:fillRef>
          <a:effectRef idx="1">
            <a:schemeClr val="accent1"/>
          </a:effectRef>
          <a:fontRef idx="minor">
            <a:schemeClr val="tx1"/>
          </a:fontRef>
        </p:style>
      </p:cxnSp>
      <p:sp>
        <p:nvSpPr>
          <p:cNvPr id="2" name="Titelplatzhalter 1"/>
          <p:cNvSpPr>
            <a:spLocks noGrp="1"/>
          </p:cNvSpPr>
          <p:nvPr>
            <p:ph type="title"/>
          </p:nvPr>
        </p:nvSpPr>
        <p:spPr>
          <a:xfrm>
            <a:off x="609600" y="14551"/>
            <a:ext cx="10972800" cy="712523"/>
          </a:xfrm>
          <a:prstGeom prst="rect">
            <a:avLst/>
          </a:prstGeom>
        </p:spPr>
        <p:txBody>
          <a:bodyPr vert="horz" lIns="0" tIns="45720" rIns="0" bIns="0" rtlCol="0" anchor="b" anchorCtr="0">
            <a:normAutofit/>
          </a:bodyPr>
          <a:lstStyle/>
          <a:p>
            <a:r>
              <a:rPr lang="de-DE" dirty="0"/>
              <a:t>SLIDE TITLE</a:t>
            </a:r>
          </a:p>
        </p:txBody>
      </p:sp>
      <p:sp>
        <p:nvSpPr>
          <p:cNvPr id="3" name="Textplatzhalter 2"/>
          <p:cNvSpPr>
            <a:spLocks noGrp="1"/>
          </p:cNvSpPr>
          <p:nvPr>
            <p:ph type="body" idx="1"/>
          </p:nvPr>
        </p:nvSpPr>
        <p:spPr>
          <a:xfrm>
            <a:off x="609600" y="1211182"/>
            <a:ext cx="10972800" cy="4914983"/>
          </a:xfrm>
          <a:prstGeom prst="rect">
            <a:avLst/>
          </a:prstGeom>
        </p:spPr>
        <p:txBody>
          <a:bodyPr vert="horz" lIns="0" tIns="45720" rIns="91440" bIns="0" rtlCol="0">
            <a:normAutofit/>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pic>
        <p:nvPicPr>
          <p:cNvPr id="5" name="Grafik 4">
            <a:extLst>
              <a:ext uri="{FF2B5EF4-FFF2-40B4-BE49-F238E27FC236}">
                <a16:creationId xmlns:a16="http://schemas.microsoft.com/office/drawing/2014/main" id="{5FDC0822-38AD-44C1-8FC1-DE492BDE464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6492877"/>
            <a:ext cx="2316737" cy="365124"/>
          </a:xfrm>
          <a:prstGeom prst="rect">
            <a:avLst/>
          </a:prstGeom>
        </p:spPr>
      </p:pic>
    </p:spTree>
    <p:extLst>
      <p:ext uri="{BB962C8B-B14F-4D97-AF65-F5344CB8AC3E}">
        <p14:creationId xmlns:p14="http://schemas.microsoft.com/office/powerpoint/2010/main" val="145899453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hdr="0" ftr="0" dt="0"/>
  <p:txStyles>
    <p:titleStyle>
      <a:lvl1pPr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p:titleStyle>
    <p:bodyStyle>
      <a:lvl1pPr marL="342891" indent="-342891" algn="l" defTabSz="457189" rtl="0" eaLnBrk="1" latinLnBrk="0" hangingPunct="1">
        <a:lnSpc>
          <a:spcPct val="150000"/>
        </a:lnSpc>
        <a:spcBef>
          <a:spcPct val="20000"/>
        </a:spcBef>
        <a:buFont typeface="Arial"/>
        <a:buChar char="•"/>
        <a:defRPr sz="2400" kern="1200">
          <a:solidFill>
            <a:schemeClr val="tx1"/>
          </a:solidFill>
          <a:latin typeface="Helvetica" panose="020B0604020202020204" pitchFamily="34" charset="0"/>
          <a:ea typeface="+mn-ea"/>
          <a:cs typeface="Helvetica" panose="020B0604020202020204" pitchFamily="34" charset="0"/>
        </a:defRPr>
      </a:lvl1pPr>
      <a:lvl2pPr marL="742932" indent="-28574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2pPr>
      <a:lvl3pPr marL="1142971"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3pPr>
      <a:lvl4pPr marL="1600160"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4pPr>
      <a:lvl5pPr marL="2057349"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Gerade Verbindung 7"/>
          <p:cNvCxnSpPr>
            <a:cxnSpLocks/>
          </p:cNvCxnSpPr>
          <p:nvPr/>
        </p:nvCxnSpPr>
        <p:spPr>
          <a:xfrm>
            <a:off x="0" y="774524"/>
            <a:ext cx="12192000" cy="0"/>
          </a:xfrm>
          <a:prstGeom prst="line">
            <a:avLst/>
          </a:prstGeom>
          <a:ln w="6350">
            <a:solidFill>
              <a:srgbClr val="0086BE"/>
            </a:solidFill>
          </a:ln>
          <a:effectLst/>
        </p:spPr>
        <p:style>
          <a:lnRef idx="2">
            <a:schemeClr val="accent1"/>
          </a:lnRef>
          <a:fillRef idx="0">
            <a:schemeClr val="accent1"/>
          </a:fillRef>
          <a:effectRef idx="1">
            <a:schemeClr val="accent1"/>
          </a:effectRef>
          <a:fontRef idx="minor">
            <a:schemeClr val="tx1"/>
          </a:fontRef>
        </p:style>
      </p:cxnSp>
      <p:sp>
        <p:nvSpPr>
          <p:cNvPr id="2" name="Titelplatzhalter 1"/>
          <p:cNvSpPr>
            <a:spLocks noGrp="1"/>
          </p:cNvSpPr>
          <p:nvPr>
            <p:ph type="title"/>
          </p:nvPr>
        </p:nvSpPr>
        <p:spPr>
          <a:xfrm>
            <a:off x="609600" y="14551"/>
            <a:ext cx="10972800" cy="712523"/>
          </a:xfrm>
          <a:prstGeom prst="rect">
            <a:avLst/>
          </a:prstGeom>
        </p:spPr>
        <p:txBody>
          <a:bodyPr vert="horz" lIns="0" tIns="45720" rIns="0" bIns="0" rtlCol="0" anchor="b" anchorCtr="0">
            <a:normAutofit/>
          </a:bodyPr>
          <a:lstStyle/>
          <a:p>
            <a:r>
              <a:rPr lang="de-DE" dirty="0"/>
              <a:t>SLIDE TITLE</a:t>
            </a:r>
          </a:p>
        </p:txBody>
      </p:sp>
      <p:sp>
        <p:nvSpPr>
          <p:cNvPr id="3" name="Textplatzhalter 2"/>
          <p:cNvSpPr>
            <a:spLocks noGrp="1"/>
          </p:cNvSpPr>
          <p:nvPr>
            <p:ph type="body" idx="1"/>
          </p:nvPr>
        </p:nvSpPr>
        <p:spPr>
          <a:xfrm>
            <a:off x="609600" y="1211182"/>
            <a:ext cx="10972800" cy="4914983"/>
          </a:xfrm>
          <a:prstGeom prst="rect">
            <a:avLst/>
          </a:prstGeom>
        </p:spPr>
        <p:txBody>
          <a:bodyPr vert="horz" lIns="0" tIns="45720" rIns="91440" bIns="0" rtlCol="0">
            <a:normAutofit/>
          </a:bodyPr>
          <a:lstStyle/>
          <a:p>
            <a:pPr lvl="0"/>
            <a:r>
              <a:rPr lang="en-US"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6" name="Foliennummernplatzhalter 5"/>
          <p:cNvSpPr>
            <a:spLocks noGrp="1"/>
          </p:cNvSpPr>
          <p:nvPr>
            <p:ph type="sldNum" sz="quarter" idx="4"/>
          </p:nvPr>
        </p:nvSpPr>
        <p:spPr>
          <a:xfrm>
            <a:off x="11582401" y="6477000"/>
            <a:ext cx="4510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rtl="0" fontAlgn="base">
              <a:spcBef>
                <a:spcPct val="0"/>
              </a:spcBef>
              <a:spcAft>
                <a:spcPct val="0"/>
              </a:spcAft>
            </a:pPr>
            <a:fld id="{87F8B100-9989-F34E-92F9-CB4946CF0D63}" type="slidenum">
              <a:rPr lang="de-DE" kern="1200" smtClean="0">
                <a:solidFill>
                  <a:prstClr val="black">
                    <a:tint val="75000"/>
                  </a:prstClr>
                </a:solidFill>
                <a:latin typeface="Arial" charset="0"/>
                <a:ea typeface="ＭＳ Ｐゴシック" charset="-128"/>
                <a:cs typeface="Arial" charset="0"/>
              </a:rPr>
              <a:pPr defTabSz="1219170" rtl="0" fontAlgn="base">
                <a:spcBef>
                  <a:spcPct val="0"/>
                </a:spcBef>
                <a:spcAft>
                  <a:spcPct val="0"/>
                </a:spcAft>
              </a:pPr>
              <a:t>‹N°›</a:t>
            </a:fld>
            <a:endParaRPr lang="de-DE" kern="1200" dirty="0">
              <a:solidFill>
                <a:prstClr val="black">
                  <a:tint val="75000"/>
                </a:prstClr>
              </a:solidFill>
              <a:latin typeface="Arial" charset="0"/>
              <a:ea typeface="ＭＳ Ｐゴシック" charset="-128"/>
              <a:cs typeface="Arial" charset="0"/>
            </a:endParaRPr>
          </a:p>
        </p:txBody>
      </p:sp>
      <p:pic>
        <p:nvPicPr>
          <p:cNvPr id="5" name="Grafik 4">
            <a:extLst>
              <a:ext uri="{FF2B5EF4-FFF2-40B4-BE49-F238E27FC236}">
                <a16:creationId xmlns:a16="http://schemas.microsoft.com/office/drawing/2014/main" id="{5FDC0822-38AD-44C1-8FC1-DE492BDE464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6492877"/>
            <a:ext cx="2316737" cy="365124"/>
          </a:xfrm>
          <a:prstGeom prst="rect">
            <a:avLst/>
          </a:prstGeom>
        </p:spPr>
      </p:pic>
    </p:spTree>
    <p:extLst>
      <p:ext uri="{BB962C8B-B14F-4D97-AF65-F5344CB8AC3E}">
        <p14:creationId xmlns:p14="http://schemas.microsoft.com/office/powerpoint/2010/main" val="804100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hf hdr="0" ftr="0" dt="0"/>
  <p:txStyles>
    <p:titleStyle>
      <a:lvl1pPr algn="l" defTabSz="457189" rtl="0" eaLnBrk="1" latinLnBrk="0" hangingPunct="1">
        <a:spcBef>
          <a:spcPct val="0"/>
        </a:spcBef>
        <a:buNone/>
        <a:defRPr lang="de-DE" sz="3200" b="0" i="0" kern="1200" dirty="0">
          <a:solidFill>
            <a:srgbClr val="08A3E8"/>
          </a:solidFill>
          <a:latin typeface="Open Sans"/>
          <a:ea typeface="Malgun Gothic Semilight" panose="020B0502040204020203" pitchFamily="34" charset="-128"/>
          <a:cs typeface="Malgun Gothic Semilight" panose="020B0502040204020203" pitchFamily="34" charset="-128"/>
        </a:defRPr>
      </a:lvl1pPr>
    </p:titleStyle>
    <p:bodyStyle>
      <a:lvl1pPr marL="342891" indent="-342891" algn="l" defTabSz="457189" rtl="0" eaLnBrk="1" latinLnBrk="0" hangingPunct="1">
        <a:lnSpc>
          <a:spcPct val="150000"/>
        </a:lnSpc>
        <a:spcBef>
          <a:spcPct val="20000"/>
        </a:spcBef>
        <a:buFont typeface="Arial"/>
        <a:buChar char="•"/>
        <a:defRPr sz="2400" kern="1200">
          <a:solidFill>
            <a:schemeClr val="tx1"/>
          </a:solidFill>
          <a:latin typeface="Helvetica" panose="020B0604020202020204" pitchFamily="34" charset="0"/>
          <a:ea typeface="+mn-ea"/>
          <a:cs typeface="Helvetica" panose="020B0604020202020204" pitchFamily="34" charset="0"/>
        </a:defRPr>
      </a:lvl1pPr>
      <a:lvl2pPr marL="742932" indent="-28574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2pPr>
      <a:lvl3pPr marL="1142971"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3pPr>
      <a:lvl4pPr marL="1600160"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4pPr>
      <a:lvl5pPr marL="2057349" indent="-228594" algn="l" defTabSz="457189" rtl="0" eaLnBrk="1" latinLnBrk="0" hangingPunct="1">
        <a:lnSpc>
          <a:spcPct val="150000"/>
        </a:lnSpc>
        <a:spcBef>
          <a:spcPct val="20000"/>
        </a:spcBef>
        <a:buFont typeface="Arial"/>
        <a:buChar char="»"/>
        <a:defRPr sz="2133" kern="1200">
          <a:solidFill>
            <a:schemeClr val="tx1"/>
          </a:solidFill>
          <a:latin typeface="Helvetica" panose="020B0604020202020204" pitchFamily="34" charset="0"/>
          <a:ea typeface="+mn-ea"/>
          <a:cs typeface="Helvetica"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6405331"/>
            <a:ext cx="12192000" cy="45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Tree>
    <p:extLst>
      <p:ext uri="{BB962C8B-B14F-4D97-AF65-F5344CB8AC3E}">
        <p14:creationId xmlns:p14="http://schemas.microsoft.com/office/powerpoint/2010/main" val="1908540982"/>
      </p:ext>
    </p:extLst>
  </p:cSld>
  <p:clrMap bg1="lt1" tx1="dk1" bg2="lt2" tx2="dk2" accent1="accent1" accent2="accent2" accent3="accent3" accent4="accent4" accent5="accent5" accent6="accent6" hlink="hlink" folHlink="folHlink"/>
  <p:sldLayoutIdLst>
    <p:sldLayoutId id="2147483699" r:id="rId1"/>
  </p:sldLayoutIdLst>
  <p:hf sldNum="0" hdr="0" dt="0"/>
  <p:txStyles>
    <p:titleStyle>
      <a:lvl1pPr algn="l" defTabSz="1038977" rtl="0" eaLnBrk="1" latinLnBrk="0" hangingPunct="1">
        <a:lnSpc>
          <a:spcPct val="90000"/>
        </a:lnSpc>
        <a:spcBef>
          <a:spcPct val="0"/>
        </a:spcBef>
        <a:buNone/>
        <a:defRPr sz="4933" kern="1200">
          <a:solidFill>
            <a:schemeClr val="tx1"/>
          </a:solidFill>
          <a:latin typeface="+mj-lt"/>
          <a:ea typeface="+mj-ea"/>
          <a:cs typeface="+mj-cs"/>
        </a:defRPr>
      </a:lvl1pPr>
    </p:titleStyle>
    <p:bodyStyle>
      <a:lvl1pPr marL="259744" indent="-259744" algn="l" defTabSz="1038977" rtl="0" eaLnBrk="1" latinLnBrk="0" hangingPunct="1">
        <a:lnSpc>
          <a:spcPct val="90000"/>
        </a:lnSpc>
        <a:spcBef>
          <a:spcPts val="1136"/>
        </a:spcBef>
        <a:buFont typeface="Arial"/>
        <a:buChar char="•"/>
        <a:defRPr sz="3200" kern="1200">
          <a:solidFill>
            <a:schemeClr val="tx1"/>
          </a:solidFill>
          <a:latin typeface="+mn-lt"/>
          <a:ea typeface="+mn-ea"/>
          <a:cs typeface="+mn-cs"/>
        </a:defRPr>
      </a:lvl1pPr>
      <a:lvl2pPr marL="779233" indent="-259744" algn="l" defTabSz="1038977" rtl="0" eaLnBrk="1" latinLnBrk="0" hangingPunct="1">
        <a:lnSpc>
          <a:spcPct val="90000"/>
        </a:lnSpc>
        <a:spcBef>
          <a:spcPts val="568"/>
        </a:spcBef>
        <a:buFont typeface="Arial"/>
        <a:buChar char="•"/>
        <a:defRPr sz="2667" kern="1200">
          <a:solidFill>
            <a:schemeClr val="tx1"/>
          </a:solidFill>
          <a:latin typeface="+mn-lt"/>
          <a:ea typeface="+mn-ea"/>
          <a:cs typeface="+mn-cs"/>
        </a:defRPr>
      </a:lvl2pPr>
      <a:lvl3pPr marL="1298721" indent="-259744" algn="l" defTabSz="1038977" rtl="0" eaLnBrk="1" latinLnBrk="0" hangingPunct="1">
        <a:lnSpc>
          <a:spcPct val="90000"/>
        </a:lnSpc>
        <a:spcBef>
          <a:spcPts val="568"/>
        </a:spcBef>
        <a:buFont typeface="Arial"/>
        <a:buChar char="•"/>
        <a:defRPr sz="2267" kern="1200">
          <a:solidFill>
            <a:schemeClr val="tx1"/>
          </a:solidFill>
          <a:latin typeface="+mn-lt"/>
          <a:ea typeface="+mn-ea"/>
          <a:cs typeface="+mn-cs"/>
        </a:defRPr>
      </a:lvl3pPr>
      <a:lvl4pPr marL="1818208"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4pPr>
      <a:lvl5pPr marL="2337696"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5pPr>
      <a:lvl6pPr marL="2857185"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6pPr>
      <a:lvl7pPr marL="3376673"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7pPr>
      <a:lvl8pPr marL="3896161"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8pPr>
      <a:lvl9pPr marL="4415650" indent="-259744" algn="l" defTabSz="1038977" rtl="0" eaLnBrk="1" latinLnBrk="0" hangingPunct="1">
        <a:lnSpc>
          <a:spcPct val="90000"/>
        </a:lnSpc>
        <a:spcBef>
          <a:spcPts val="568"/>
        </a:spcBef>
        <a:buFont typeface="Arial"/>
        <a:buChar char="•"/>
        <a:defRPr sz="2000" kern="1200">
          <a:solidFill>
            <a:schemeClr val="tx1"/>
          </a:solidFill>
          <a:latin typeface="+mn-lt"/>
          <a:ea typeface="+mn-ea"/>
          <a:cs typeface="+mn-cs"/>
        </a:defRPr>
      </a:lvl9pPr>
    </p:bodyStyle>
    <p:otherStyle>
      <a:defPPr>
        <a:defRPr lang="fr-FR"/>
      </a:defPPr>
      <a:lvl1pPr marL="0" algn="l" defTabSz="1038977" rtl="0" eaLnBrk="1" latinLnBrk="0" hangingPunct="1">
        <a:defRPr sz="2000" kern="1200">
          <a:solidFill>
            <a:schemeClr val="tx1"/>
          </a:solidFill>
          <a:latin typeface="+mn-lt"/>
          <a:ea typeface="+mn-ea"/>
          <a:cs typeface="+mn-cs"/>
        </a:defRPr>
      </a:lvl1pPr>
      <a:lvl2pPr marL="519488" algn="l" defTabSz="1038977" rtl="0" eaLnBrk="1" latinLnBrk="0" hangingPunct="1">
        <a:defRPr sz="2000" kern="1200">
          <a:solidFill>
            <a:schemeClr val="tx1"/>
          </a:solidFill>
          <a:latin typeface="+mn-lt"/>
          <a:ea typeface="+mn-ea"/>
          <a:cs typeface="+mn-cs"/>
        </a:defRPr>
      </a:lvl2pPr>
      <a:lvl3pPr marL="1038977" algn="l" defTabSz="1038977" rtl="0" eaLnBrk="1" latinLnBrk="0" hangingPunct="1">
        <a:defRPr sz="2000" kern="1200">
          <a:solidFill>
            <a:schemeClr val="tx1"/>
          </a:solidFill>
          <a:latin typeface="+mn-lt"/>
          <a:ea typeface="+mn-ea"/>
          <a:cs typeface="+mn-cs"/>
        </a:defRPr>
      </a:lvl3pPr>
      <a:lvl4pPr marL="1558465" algn="l" defTabSz="1038977" rtl="0" eaLnBrk="1" latinLnBrk="0" hangingPunct="1">
        <a:defRPr sz="2000" kern="1200">
          <a:solidFill>
            <a:schemeClr val="tx1"/>
          </a:solidFill>
          <a:latin typeface="+mn-lt"/>
          <a:ea typeface="+mn-ea"/>
          <a:cs typeface="+mn-cs"/>
        </a:defRPr>
      </a:lvl4pPr>
      <a:lvl5pPr marL="2077952" algn="l" defTabSz="1038977" rtl="0" eaLnBrk="1" latinLnBrk="0" hangingPunct="1">
        <a:defRPr sz="2000" kern="1200">
          <a:solidFill>
            <a:schemeClr val="tx1"/>
          </a:solidFill>
          <a:latin typeface="+mn-lt"/>
          <a:ea typeface="+mn-ea"/>
          <a:cs typeface="+mn-cs"/>
        </a:defRPr>
      </a:lvl5pPr>
      <a:lvl6pPr marL="2597440" algn="l" defTabSz="1038977" rtl="0" eaLnBrk="1" latinLnBrk="0" hangingPunct="1">
        <a:defRPr sz="2000" kern="1200">
          <a:solidFill>
            <a:schemeClr val="tx1"/>
          </a:solidFill>
          <a:latin typeface="+mn-lt"/>
          <a:ea typeface="+mn-ea"/>
          <a:cs typeface="+mn-cs"/>
        </a:defRPr>
      </a:lvl6pPr>
      <a:lvl7pPr marL="3116929" algn="l" defTabSz="1038977" rtl="0" eaLnBrk="1" latinLnBrk="0" hangingPunct="1">
        <a:defRPr sz="2000" kern="1200">
          <a:solidFill>
            <a:schemeClr val="tx1"/>
          </a:solidFill>
          <a:latin typeface="+mn-lt"/>
          <a:ea typeface="+mn-ea"/>
          <a:cs typeface="+mn-cs"/>
        </a:defRPr>
      </a:lvl7pPr>
      <a:lvl8pPr marL="3636417" algn="l" defTabSz="1038977" rtl="0" eaLnBrk="1" latinLnBrk="0" hangingPunct="1">
        <a:defRPr sz="2000" kern="1200">
          <a:solidFill>
            <a:schemeClr val="tx1"/>
          </a:solidFill>
          <a:latin typeface="+mn-lt"/>
          <a:ea typeface="+mn-ea"/>
          <a:cs typeface="+mn-cs"/>
        </a:defRPr>
      </a:lvl8pPr>
      <a:lvl9pPr marL="4155905" algn="l" defTabSz="103897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hyperlink" Target="mailto:felix.pollet@isae-supaero.fr"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78.png"/><Relationship Id="rId4" Type="http://schemas.openxmlformats.org/officeDocument/2006/relationships/image" Target="../media/image970.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09.png"/><Relationship Id="rId3" Type="http://schemas.openxmlformats.org/officeDocument/2006/relationships/chart" Target="../charts/chart4.xml"/><Relationship Id="rId7" Type="http://schemas.openxmlformats.org/officeDocument/2006/relationships/image" Target="../media/image82.svg"/><Relationship Id="rId12"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81.png"/><Relationship Id="rId11" Type="http://schemas.openxmlformats.org/officeDocument/2006/relationships/chart" Target="../charts/chart5.xml"/><Relationship Id="rId5" Type="http://schemas.openxmlformats.org/officeDocument/2006/relationships/image" Target="../media/image80.svg"/><Relationship Id="rId15" Type="http://schemas.openxmlformats.org/officeDocument/2006/relationships/image" Target="../media/image111.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1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9677" b="9676"/>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16F31A-654B-374D-89E0-3882A96A7065}"/>
              </a:ext>
            </a:extLst>
          </p:cNvPr>
          <p:cNvSpPr>
            <a:spLocks noGrp="1"/>
          </p:cNvSpPr>
          <p:nvPr>
            <p:ph type="title"/>
          </p:nvPr>
        </p:nvSpPr>
        <p:spPr>
          <a:xfrm>
            <a:off x="274837" y="2043974"/>
            <a:ext cx="7128792" cy="1224136"/>
          </a:xfrm>
        </p:spPr>
        <p:txBody>
          <a:bodyPr/>
          <a:lstStyle/>
          <a:p>
            <a:r>
              <a:rPr lang="fr-FR" sz="2400" dirty="0"/>
              <a:t>Analyses de cycle de vie </a:t>
            </a:r>
            <a:br>
              <a:rPr lang="fr-FR" sz="2400" dirty="0"/>
            </a:br>
            <a:r>
              <a:rPr lang="fr-FR" sz="2400" dirty="0"/>
              <a:t>&amp; éco-conception</a:t>
            </a:r>
            <a:br>
              <a:rPr lang="fr-FR" sz="2400" dirty="0"/>
            </a:br>
            <a:r>
              <a:rPr lang="fr-FR" sz="2000" b="0" i="1" dirty="0"/>
              <a:t>Application à un convertisseur DC/DC</a:t>
            </a:r>
            <a:endParaRPr lang="fr-FR" sz="2200" b="0" u="sng" dirty="0">
              <a:latin typeface="+mn-lt"/>
              <a:cs typeface="Arial" panose="020B0604020202020204" pitchFamily="34" charset="0"/>
            </a:endParaRPr>
          </a:p>
        </p:txBody>
      </p:sp>
      <p:sp>
        <p:nvSpPr>
          <p:cNvPr id="3" name="Espace réservé du contenu 2">
            <a:extLst>
              <a:ext uri="{FF2B5EF4-FFF2-40B4-BE49-F238E27FC236}">
                <a16:creationId xmlns:a16="http://schemas.microsoft.com/office/drawing/2014/main" id="{01EFDD8A-1D1D-894C-BCEA-6CCDA720FA7B}"/>
              </a:ext>
            </a:extLst>
          </p:cNvPr>
          <p:cNvSpPr>
            <a:spLocks noGrp="1"/>
          </p:cNvSpPr>
          <p:nvPr>
            <p:ph sz="quarter" idx="13"/>
          </p:nvPr>
        </p:nvSpPr>
        <p:spPr>
          <a:xfrm>
            <a:off x="221863" y="3356993"/>
            <a:ext cx="6666225" cy="1046372"/>
          </a:xfrm>
        </p:spPr>
        <p:txBody>
          <a:bodyPr>
            <a:noAutofit/>
          </a:bodyPr>
          <a:lstStyle/>
          <a:p>
            <a:pPr algn="just">
              <a:lnSpc>
                <a:spcPct val="100000"/>
              </a:lnSpc>
              <a:spcBef>
                <a:spcPts val="0"/>
              </a:spcBef>
            </a:pPr>
            <a:r>
              <a:rPr lang="en-US" sz="2000" b="1" dirty="0">
                <a:latin typeface="+mj-lt"/>
              </a:rPr>
              <a:t>Félix </a:t>
            </a:r>
            <a:r>
              <a:rPr lang="en-US" sz="2000" b="1" dirty="0" err="1">
                <a:latin typeface="+mj-lt"/>
              </a:rPr>
              <a:t>Pollet</a:t>
            </a:r>
            <a:endParaRPr lang="en-US" sz="2000" b="1" baseline="30000" dirty="0">
              <a:latin typeface="+mj-lt"/>
            </a:endParaRPr>
          </a:p>
          <a:p>
            <a:pPr algn="just">
              <a:lnSpc>
                <a:spcPct val="100000"/>
              </a:lnSpc>
              <a:spcBef>
                <a:spcPts val="0"/>
              </a:spcBef>
            </a:pPr>
            <a:r>
              <a:rPr lang="en-US" sz="1800" dirty="0">
                <a:latin typeface="+mj-lt"/>
              </a:rPr>
              <a:t>ISAE-SUPAERO, Université de Toulouse, France</a:t>
            </a:r>
          </a:p>
          <a:p>
            <a:pPr algn="just">
              <a:lnSpc>
                <a:spcPct val="100000"/>
              </a:lnSpc>
              <a:spcBef>
                <a:spcPts val="0"/>
              </a:spcBef>
            </a:pPr>
            <a:r>
              <a:rPr lang="fr-FR" sz="1800" i="1" dirty="0">
                <a:latin typeface="+mj-lt"/>
              </a:rPr>
              <a:t>felix.pollet@isae-supaero.fr</a:t>
            </a:r>
            <a:endParaRPr lang="en-US" sz="1800" i="1" dirty="0">
              <a:latin typeface="+mj-lt"/>
            </a:endParaRPr>
          </a:p>
        </p:txBody>
      </p:sp>
    </p:spTree>
    <p:extLst>
      <p:ext uri="{BB962C8B-B14F-4D97-AF65-F5344CB8AC3E}">
        <p14:creationId xmlns:p14="http://schemas.microsoft.com/office/powerpoint/2010/main" val="11397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AF808-3571-7B05-8098-090D9D5F3D0F}"/>
              </a:ext>
            </a:extLst>
          </p:cNvPr>
          <p:cNvSpPr>
            <a:spLocks noGrp="1"/>
          </p:cNvSpPr>
          <p:nvPr>
            <p:ph type="title"/>
          </p:nvPr>
        </p:nvSpPr>
        <p:spPr/>
        <p:txBody>
          <a:bodyPr>
            <a:normAutofit/>
          </a:bodyPr>
          <a:lstStyle/>
          <a:p>
            <a:r>
              <a:rPr lang="fr-FR" sz="2800" dirty="0"/>
              <a:t>2. Inventaire du cycle de vie (2/3)</a:t>
            </a:r>
            <a:endParaRPr lang="en-US" sz="2800" dirty="0"/>
          </a:p>
        </p:txBody>
      </p:sp>
      <p:sp>
        <p:nvSpPr>
          <p:cNvPr id="4" name="Espace réservé du pied de page 3">
            <a:extLst>
              <a:ext uri="{FF2B5EF4-FFF2-40B4-BE49-F238E27FC236}">
                <a16:creationId xmlns:a16="http://schemas.microsoft.com/office/drawing/2014/main" id="{4C46EF35-E778-4AFA-5A77-4008C21FEBED}"/>
              </a:ext>
            </a:extLst>
          </p:cNvPr>
          <p:cNvSpPr>
            <a:spLocks noGrp="1"/>
          </p:cNvSpPr>
          <p:nvPr>
            <p:ph type="ftr" sz="quarter" idx="11"/>
          </p:nvPr>
        </p:nvSpPr>
        <p:spPr/>
        <p:txBody>
          <a:bodyPr/>
          <a:lstStyle/>
          <a:p>
            <a:pPr>
              <a:defRPr/>
            </a:pPr>
            <a:r>
              <a:rPr lang="fr-FR"/>
              <a:t>ISAE-SUPAERO / INSA Toulouse / ICA</a:t>
            </a:r>
            <a:endParaRPr lang="fr-FR" dirty="0"/>
          </a:p>
        </p:txBody>
      </p:sp>
      <p:sp>
        <p:nvSpPr>
          <p:cNvPr id="5" name="Espace réservé du numéro de diapositive 4">
            <a:extLst>
              <a:ext uri="{FF2B5EF4-FFF2-40B4-BE49-F238E27FC236}">
                <a16:creationId xmlns:a16="http://schemas.microsoft.com/office/drawing/2014/main" id="{146C9E48-42C8-239F-686C-96F54966B0E9}"/>
              </a:ext>
            </a:extLst>
          </p:cNvPr>
          <p:cNvSpPr>
            <a:spLocks noGrp="1"/>
          </p:cNvSpPr>
          <p:nvPr>
            <p:ph type="sldNum" sz="quarter" idx="12"/>
          </p:nvPr>
        </p:nvSpPr>
        <p:spPr/>
        <p:txBody>
          <a:bodyPr/>
          <a:lstStyle/>
          <a:p>
            <a:pPr>
              <a:defRPr/>
            </a:pPr>
            <a:fld id="{5E177536-18BF-1743-A360-A4663329E682}" type="slidenum">
              <a:rPr lang="fr-FR" smtClean="0"/>
              <a:t>10</a:t>
            </a:fld>
            <a:endParaRPr lang="fr-FR"/>
          </a:p>
        </p:txBody>
      </p:sp>
      <p:pic>
        <p:nvPicPr>
          <p:cNvPr id="7" name="Image 6">
            <a:extLst>
              <a:ext uri="{FF2B5EF4-FFF2-40B4-BE49-F238E27FC236}">
                <a16:creationId xmlns:a16="http://schemas.microsoft.com/office/drawing/2014/main" id="{C87F83AC-949A-E6D5-1467-A255B3901316}"/>
              </a:ext>
            </a:extLst>
          </p:cNvPr>
          <p:cNvPicPr>
            <a:picLocks noChangeAspect="1"/>
          </p:cNvPicPr>
          <p:nvPr/>
        </p:nvPicPr>
        <p:blipFill>
          <a:blip r:embed="rId2"/>
          <a:stretch>
            <a:fillRect/>
          </a:stretch>
        </p:blipFill>
        <p:spPr>
          <a:xfrm>
            <a:off x="2199878" y="1412776"/>
            <a:ext cx="5048250" cy="504825"/>
          </a:xfrm>
          <a:prstGeom prst="rect">
            <a:avLst/>
          </a:prstGeom>
        </p:spPr>
      </p:pic>
      <p:pic>
        <p:nvPicPr>
          <p:cNvPr id="8" name="Picture 2" descr="Résultat de recherche d'images pour &quot;ecoinvent&quot;">
            <a:extLst>
              <a:ext uri="{FF2B5EF4-FFF2-40B4-BE49-F238E27FC236}">
                <a16:creationId xmlns:a16="http://schemas.microsoft.com/office/drawing/2014/main" id="{9E80C30E-7543-862F-C3CB-035F2587D4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68" y="1148034"/>
            <a:ext cx="1593392" cy="103430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79EC0763-D16F-F13F-66F3-AA0E15071CA3}"/>
              </a:ext>
            </a:extLst>
          </p:cNvPr>
          <p:cNvPicPr>
            <a:picLocks noChangeAspect="1"/>
          </p:cNvPicPr>
          <p:nvPr/>
        </p:nvPicPr>
        <p:blipFill>
          <a:blip r:embed="rId4"/>
          <a:stretch>
            <a:fillRect/>
          </a:stretch>
        </p:blipFill>
        <p:spPr>
          <a:xfrm>
            <a:off x="1438275" y="1988840"/>
            <a:ext cx="9315450" cy="2209800"/>
          </a:xfrm>
          <a:prstGeom prst="rect">
            <a:avLst/>
          </a:prstGeom>
        </p:spPr>
      </p:pic>
      <p:pic>
        <p:nvPicPr>
          <p:cNvPr id="14" name="Image 13">
            <a:extLst>
              <a:ext uri="{FF2B5EF4-FFF2-40B4-BE49-F238E27FC236}">
                <a16:creationId xmlns:a16="http://schemas.microsoft.com/office/drawing/2014/main" id="{EFED00F6-2224-155B-F379-1EC64A0C33EC}"/>
              </a:ext>
            </a:extLst>
          </p:cNvPr>
          <p:cNvPicPr>
            <a:picLocks noChangeAspect="1"/>
          </p:cNvPicPr>
          <p:nvPr/>
        </p:nvPicPr>
        <p:blipFill>
          <a:blip r:embed="rId5"/>
          <a:stretch>
            <a:fillRect/>
          </a:stretch>
        </p:blipFill>
        <p:spPr>
          <a:xfrm>
            <a:off x="1371600" y="4269830"/>
            <a:ext cx="9457878" cy="1870892"/>
          </a:xfrm>
          <a:prstGeom prst="rect">
            <a:avLst/>
          </a:prstGeom>
        </p:spPr>
      </p:pic>
      <p:sp>
        <p:nvSpPr>
          <p:cNvPr id="15" name="ZoneTexte 14">
            <a:extLst>
              <a:ext uri="{FF2B5EF4-FFF2-40B4-BE49-F238E27FC236}">
                <a16:creationId xmlns:a16="http://schemas.microsoft.com/office/drawing/2014/main" id="{33FF1481-3813-95B4-0AF2-74B359121AAB}"/>
              </a:ext>
            </a:extLst>
          </p:cNvPr>
          <p:cNvSpPr txBox="1"/>
          <p:nvPr/>
        </p:nvSpPr>
        <p:spPr>
          <a:xfrm>
            <a:off x="196270" y="2909074"/>
            <a:ext cx="920445" cy="369332"/>
          </a:xfrm>
          <a:prstGeom prst="rect">
            <a:avLst/>
          </a:prstGeom>
          <a:noFill/>
        </p:spPr>
        <p:txBody>
          <a:bodyPr wrap="none" rtlCol="0">
            <a:spAutoFit/>
          </a:bodyPr>
          <a:lstStyle/>
          <a:p>
            <a:r>
              <a:rPr lang="en-US" dirty="0">
                <a:solidFill>
                  <a:schemeClr val="accent6"/>
                </a:solidFill>
              </a:rPr>
              <a:t>Intrants</a:t>
            </a:r>
          </a:p>
        </p:txBody>
      </p:sp>
      <p:sp>
        <p:nvSpPr>
          <p:cNvPr id="16" name="ZoneTexte 15">
            <a:extLst>
              <a:ext uri="{FF2B5EF4-FFF2-40B4-BE49-F238E27FC236}">
                <a16:creationId xmlns:a16="http://schemas.microsoft.com/office/drawing/2014/main" id="{4AFB34A7-4CED-68FB-3750-316E0C956231}"/>
              </a:ext>
            </a:extLst>
          </p:cNvPr>
          <p:cNvSpPr txBox="1"/>
          <p:nvPr/>
        </p:nvSpPr>
        <p:spPr>
          <a:xfrm>
            <a:off x="196270" y="5085184"/>
            <a:ext cx="952505" cy="369332"/>
          </a:xfrm>
          <a:prstGeom prst="rect">
            <a:avLst/>
          </a:prstGeom>
          <a:noFill/>
        </p:spPr>
        <p:txBody>
          <a:bodyPr wrap="none" rtlCol="0">
            <a:spAutoFit/>
          </a:bodyPr>
          <a:lstStyle/>
          <a:p>
            <a:r>
              <a:rPr lang="en-US" dirty="0" err="1">
                <a:solidFill>
                  <a:srgbClr val="FF9900"/>
                </a:solidFill>
              </a:rPr>
              <a:t>Extrants</a:t>
            </a:r>
            <a:endParaRPr lang="en-US" dirty="0">
              <a:solidFill>
                <a:srgbClr val="FF9900"/>
              </a:solidFill>
            </a:endParaRPr>
          </a:p>
        </p:txBody>
      </p:sp>
    </p:spTree>
    <p:extLst>
      <p:ext uri="{BB962C8B-B14F-4D97-AF65-F5344CB8AC3E}">
        <p14:creationId xmlns:p14="http://schemas.microsoft.com/office/powerpoint/2010/main" val="80142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0EC7C-7DD9-D426-AE24-C3E82447AB77}"/>
              </a:ext>
            </a:extLst>
          </p:cNvPr>
          <p:cNvSpPr>
            <a:spLocks noGrp="1"/>
          </p:cNvSpPr>
          <p:nvPr>
            <p:ph type="title"/>
          </p:nvPr>
        </p:nvSpPr>
        <p:spPr/>
        <p:txBody>
          <a:bodyPr>
            <a:normAutofit/>
          </a:bodyPr>
          <a:lstStyle/>
          <a:p>
            <a:r>
              <a:rPr lang="fr-FR" sz="2800" dirty="0"/>
              <a:t>2. Inventaire du cycle de vie (3/3)</a:t>
            </a:r>
            <a:endParaRPr lang="en-US" sz="2800" dirty="0"/>
          </a:p>
        </p:txBody>
      </p:sp>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11</a:t>
            </a:fld>
            <a:endParaRPr lang="fr-FR"/>
          </a:p>
        </p:txBody>
      </p:sp>
      <p:sp>
        <p:nvSpPr>
          <p:cNvPr id="3" name="Rectangle 2">
            <a:extLst>
              <a:ext uri="{FF2B5EF4-FFF2-40B4-BE49-F238E27FC236}">
                <a16:creationId xmlns:a16="http://schemas.microsoft.com/office/drawing/2014/main" id="{C00E324E-8A2F-45A0-B68B-A260B09ED170}"/>
              </a:ext>
            </a:extLst>
          </p:cNvPr>
          <p:cNvSpPr/>
          <p:nvPr/>
        </p:nvSpPr>
        <p:spPr>
          <a:xfrm>
            <a:off x="4583066" y="1881569"/>
            <a:ext cx="2218387" cy="841781"/>
          </a:xfrm>
          <a:prstGeom prst="rect">
            <a:avLst/>
          </a:prstGeom>
          <a:solidFill>
            <a:schemeClr val="bg1"/>
          </a:solidFill>
          <a:ln w="38100">
            <a:solidFill>
              <a:srgbClr val="DD1F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err="1">
                <a:solidFill>
                  <a:schemeClr val="tx1"/>
                </a:solidFill>
              </a:rPr>
              <a:t>Livrer</a:t>
            </a:r>
            <a:r>
              <a:rPr lang="en-US" sz="1300" b="1" dirty="0">
                <a:solidFill>
                  <a:schemeClr val="tx1"/>
                </a:solidFill>
              </a:rPr>
              <a:t> un </a:t>
            </a:r>
            <a:r>
              <a:rPr lang="en-US" sz="1300" b="1" dirty="0" err="1">
                <a:solidFill>
                  <a:schemeClr val="tx1"/>
                </a:solidFill>
              </a:rPr>
              <a:t>colis</a:t>
            </a:r>
            <a:r>
              <a:rPr lang="en-US" sz="1300" b="1" dirty="0">
                <a:solidFill>
                  <a:schemeClr val="tx1"/>
                </a:solidFill>
              </a:rPr>
              <a:t> par drone</a:t>
            </a:r>
            <a:r>
              <a:rPr lang="en-US" sz="1300" dirty="0">
                <a:solidFill>
                  <a:schemeClr val="tx1"/>
                </a:solidFill>
              </a:rPr>
              <a:t>,</a:t>
            </a:r>
          </a:p>
          <a:p>
            <a:pPr algn="ctr"/>
            <a:r>
              <a:rPr lang="en-US" sz="1300" dirty="0">
                <a:solidFill>
                  <a:schemeClr val="tx1"/>
                </a:solidFill>
              </a:rPr>
              <a:t>sur </a:t>
            </a:r>
            <a:r>
              <a:rPr lang="en-US" sz="1300" dirty="0" err="1">
                <a:solidFill>
                  <a:schemeClr val="tx1"/>
                </a:solidFill>
              </a:rPr>
              <a:t>une</a:t>
            </a:r>
            <a:r>
              <a:rPr lang="en-US" sz="1300" dirty="0">
                <a:solidFill>
                  <a:schemeClr val="tx1"/>
                </a:solidFill>
              </a:rPr>
              <a:t> distance de 5 km, pendant 2 </a:t>
            </a:r>
            <a:r>
              <a:rPr lang="en-US" sz="1300" dirty="0" err="1">
                <a:solidFill>
                  <a:schemeClr val="tx1"/>
                </a:solidFill>
              </a:rPr>
              <a:t>ans</a:t>
            </a:r>
            <a:r>
              <a:rPr lang="en-US" sz="1300" dirty="0">
                <a:solidFill>
                  <a:schemeClr val="tx1"/>
                </a:solidFill>
              </a:rPr>
              <a:t>, 1000 </a:t>
            </a:r>
            <a:r>
              <a:rPr lang="en-US" sz="1300" dirty="0" err="1">
                <a:solidFill>
                  <a:schemeClr val="tx1"/>
                </a:solidFill>
              </a:rPr>
              <a:t>fois</a:t>
            </a:r>
            <a:r>
              <a:rPr lang="en-US" sz="1300" dirty="0">
                <a:solidFill>
                  <a:schemeClr val="tx1"/>
                </a:solidFill>
              </a:rPr>
              <a:t>/an</a:t>
            </a:r>
          </a:p>
        </p:txBody>
      </p:sp>
      <p:sp>
        <p:nvSpPr>
          <p:cNvPr id="6" name="Rectangle 5">
            <a:extLst>
              <a:ext uri="{FF2B5EF4-FFF2-40B4-BE49-F238E27FC236}">
                <a16:creationId xmlns:a16="http://schemas.microsoft.com/office/drawing/2014/main" id="{EB6EC5A7-C89E-F1F7-4D17-ED02B17D7BF9}"/>
              </a:ext>
            </a:extLst>
          </p:cNvPr>
          <p:cNvSpPr/>
          <p:nvPr/>
        </p:nvSpPr>
        <p:spPr>
          <a:xfrm>
            <a:off x="2505594" y="3202037"/>
            <a:ext cx="1308614" cy="3732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Mix électrique</a:t>
            </a:r>
          </a:p>
        </p:txBody>
      </p:sp>
      <p:sp>
        <p:nvSpPr>
          <p:cNvPr id="7" name="Rectangle 6">
            <a:extLst>
              <a:ext uri="{FF2B5EF4-FFF2-40B4-BE49-F238E27FC236}">
                <a16:creationId xmlns:a16="http://schemas.microsoft.com/office/drawing/2014/main" id="{0188B1A1-FF7A-E8B6-9604-1440820C1B3C}"/>
              </a:ext>
            </a:extLst>
          </p:cNvPr>
          <p:cNvSpPr/>
          <p:nvPr/>
        </p:nvSpPr>
        <p:spPr>
          <a:xfrm>
            <a:off x="8544272" y="4149080"/>
            <a:ext cx="1508124" cy="417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Structure </a:t>
            </a:r>
            <a:r>
              <a:rPr lang="en-US" sz="1400" dirty="0" err="1">
                <a:solidFill>
                  <a:schemeClr val="tx1"/>
                </a:solidFill>
              </a:rPr>
              <a:t>en</a:t>
            </a:r>
            <a:r>
              <a:rPr lang="en-US" sz="1400" dirty="0">
                <a:solidFill>
                  <a:schemeClr val="tx1"/>
                </a:solidFill>
              </a:rPr>
              <a:t> composite</a:t>
            </a:r>
          </a:p>
        </p:txBody>
      </p:sp>
      <p:sp>
        <p:nvSpPr>
          <p:cNvPr id="9" name="Rectangle 8">
            <a:extLst>
              <a:ext uri="{FF2B5EF4-FFF2-40B4-BE49-F238E27FC236}">
                <a16:creationId xmlns:a16="http://schemas.microsoft.com/office/drawing/2014/main" id="{A3765AD9-1086-8FB5-A08B-03B9FF4D5C21}"/>
              </a:ext>
            </a:extLst>
          </p:cNvPr>
          <p:cNvSpPr/>
          <p:nvPr/>
        </p:nvSpPr>
        <p:spPr>
          <a:xfrm>
            <a:off x="6554153" y="3202038"/>
            <a:ext cx="1508124" cy="3732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Drone</a:t>
            </a:r>
          </a:p>
        </p:txBody>
      </p:sp>
      <p:sp>
        <p:nvSpPr>
          <p:cNvPr id="10" name="Rectangle 9">
            <a:extLst>
              <a:ext uri="{FF2B5EF4-FFF2-40B4-BE49-F238E27FC236}">
                <a16:creationId xmlns:a16="http://schemas.microsoft.com/office/drawing/2014/main" id="{570AB7D3-BE80-51D2-DCEB-11C3437D9855}"/>
              </a:ext>
            </a:extLst>
          </p:cNvPr>
          <p:cNvSpPr/>
          <p:nvPr/>
        </p:nvSpPr>
        <p:spPr>
          <a:xfrm>
            <a:off x="4779681" y="4941168"/>
            <a:ext cx="1508124" cy="4554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Cathode</a:t>
            </a:r>
          </a:p>
        </p:txBody>
      </p:sp>
      <p:sp>
        <p:nvSpPr>
          <p:cNvPr id="11" name="Rectangle 10">
            <a:extLst>
              <a:ext uri="{FF2B5EF4-FFF2-40B4-BE49-F238E27FC236}">
                <a16:creationId xmlns:a16="http://schemas.microsoft.com/office/drawing/2014/main" id="{95F1D247-5633-94BA-55BF-05F02C18F06D}"/>
              </a:ext>
            </a:extLst>
          </p:cNvPr>
          <p:cNvSpPr/>
          <p:nvPr/>
        </p:nvSpPr>
        <p:spPr>
          <a:xfrm>
            <a:off x="3359177" y="5929562"/>
            <a:ext cx="1187902" cy="3077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Electricité</a:t>
            </a:r>
            <a:endParaRPr lang="en-US" sz="1400" dirty="0">
              <a:solidFill>
                <a:schemeClr val="tx1"/>
              </a:solidFill>
            </a:endParaRPr>
          </a:p>
        </p:txBody>
      </p:sp>
      <p:sp>
        <p:nvSpPr>
          <p:cNvPr id="12" name="Rectangle 11">
            <a:extLst>
              <a:ext uri="{FF2B5EF4-FFF2-40B4-BE49-F238E27FC236}">
                <a16:creationId xmlns:a16="http://schemas.microsoft.com/office/drawing/2014/main" id="{72C39D82-B041-C059-9EA4-B07503741B7A}"/>
              </a:ext>
            </a:extLst>
          </p:cNvPr>
          <p:cNvSpPr/>
          <p:nvPr/>
        </p:nvSpPr>
        <p:spPr>
          <a:xfrm>
            <a:off x="4655840" y="5929534"/>
            <a:ext cx="1308612" cy="307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Nickel</a:t>
            </a:r>
          </a:p>
        </p:txBody>
      </p:sp>
      <p:sp>
        <p:nvSpPr>
          <p:cNvPr id="13" name="Rectangle 12">
            <a:extLst>
              <a:ext uri="{FF2B5EF4-FFF2-40B4-BE49-F238E27FC236}">
                <a16:creationId xmlns:a16="http://schemas.microsoft.com/office/drawing/2014/main" id="{7C5A93F0-754D-F4FF-D02B-4E022850D806}"/>
              </a:ext>
            </a:extLst>
          </p:cNvPr>
          <p:cNvSpPr/>
          <p:nvPr/>
        </p:nvSpPr>
        <p:spPr>
          <a:xfrm>
            <a:off x="6096000" y="5929535"/>
            <a:ext cx="1308612" cy="3077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Cobalt</a:t>
            </a:r>
          </a:p>
        </p:txBody>
      </p:sp>
      <p:sp>
        <p:nvSpPr>
          <p:cNvPr id="15" name="Rectangle 14">
            <a:extLst>
              <a:ext uri="{FF2B5EF4-FFF2-40B4-BE49-F238E27FC236}">
                <a16:creationId xmlns:a16="http://schemas.microsoft.com/office/drawing/2014/main" id="{8A49C09B-879B-C49E-A97C-BF3D1C7BAE44}"/>
              </a:ext>
            </a:extLst>
          </p:cNvPr>
          <p:cNvSpPr/>
          <p:nvPr/>
        </p:nvSpPr>
        <p:spPr>
          <a:xfrm>
            <a:off x="3329209" y="908720"/>
            <a:ext cx="1508123" cy="4798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Recyclage</a:t>
            </a:r>
            <a:r>
              <a:rPr lang="en-US" sz="1400" dirty="0">
                <a:solidFill>
                  <a:schemeClr val="tx1"/>
                </a:solidFill>
              </a:rPr>
              <a:t> des batteries</a:t>
            </a:r>
          </a:p>
        </p:txBody>
      </p:sp>
      <p:sp>
        <p:nvSpPr>
          <p:cNvPr id="16" name="Rectangle 15">
            <a:extLst>
              <a:ext uri="{FF2B5EF4-FFF2-40B4-BE49-F238E27FC236}">
                <a16:creationId xmlns:a16="http://schemas.microsoft.com/office/drawing/2014/main" id="{DABB9D05-7916-39F9-F6D8-87EF117EDE78}"/>
              </a:ext>
            </a:extLst>
          </p:cNvPr>
          <p:cNvSpPr/>
          <p:nvPr/>
        </p:nvSpPr>
        <p:spPr>
          <a:xfrm>
            <a:off x="6789675" y="908720"/>
            <a:ext cx="1754597" cy="4798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Traitement</a:t>
            </a:r>
            <a:r>
              <a:rPr lang="en-US" sz="1400" dirty="0">
                <a:solidFill>
                  <a:schemeClr val="tx1"/>
                </a:solidFill>
              </a:rPr>
              <a:t> de la structure </a:t>
            </a:r>
            <a:r>
              <a:rPr lang="en-US" sz="1400" dirty="0" err="1">
                <a:solidFill>
                  <a:schemeClr val="tx1"/>
                </a:solidFill>
              </a:rPr>
              <a:t>en</a:t>
            </a:r>
            <a:r>
              <a:rPr lang="en-US" sz="1400" dirty="0">
                <a:solidFill>
                  <a:schemeClr val="tx1"/>
                </a:solidFill>
              </a:rPr>
              <a:t> </a:t>
            </a:r>
            <a:r>
              <a:rPr lang="en-US" sz="1400" dirty="0" err="1">
                <a:solidFill>
                  <a:schemeClr val="tx1"/>
                </a:solidFill>
              </a:rPr>
              <a:t>carbone</a:t>
            </a:r>
            <a:endParaRPr lang="en-US" sz="1400" dirty="0">
              <a:solidFill>
                <a:schemeClr val="tx1"/>
              </a:solidFill>
            </a:endParaRPr>
          </a:p>
        </p:txBody>
      </p:sp>
      <p:cxnSp>
        <p:nvCxnSpPr>
          <p:cNvPr id="17" name="Connecteur : en angle 16">
            <a:extLst>
              <a:ext uri="{FF2B5EF4-FFF2-40B4-BE49-F238E27FC236}">
                <a16:creationId xmlns:a16="http://schemas.microsoft.com/office/drawing/2014/main" id="{B1207B47-1D18-B295-DAC3-403335C6EDE9}"/>
              </a:ext>
            </a:extLst>
          </p:cNvPr>
          <p:cNvCxnSpPr>
            <a:cxnSpLocks/>
            <a:stCxn id="6" idx="0"/>
            <a:endCxn id="3" idx="2"/>
          </p:cNvCxnSpPr>
          <p:nvPr/>
        </p:nvCxnSpPr>
        <p:spPr>
          <a:xfrm rot="5400000" flipH="1" flipV="1">
            <a:off x="4186737" y="1696515"/>
            <a:ext cx="478687" cy="253235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necteur : en angle 17">
            <a:extLst>
              <a:ext uri="{FF2B5EF4-FFF2-40B4-BE49-F238E27FC236}">
                <a16:creationId xmlns:a16="http://schemas.microsoft.com/office/drawing/2014/main" id="{85F595BD-C360-1182-EE06-08C10EF0065F}"/>
              </a:ext>
            </a:extLst>
          </p:cNvPr>
          <p:cNvCxnSpPr>
            <a:cxnSpLocks/>
            <a:stCxn id="9" idx="0"/>
            <a:endCxn id="3" idx="2"/>
          </p:cNvCxnSpPr>
          <p:nvPr/>
        </p:nvCxnSpPr>
        <p:spPr>
          <a:xfrm rot="16200000" flipV="1">
            <a:off x="6260894" y="2154716"/>
            <a:ext cx="478688" cy="161595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Connecteur : en angle 18">
            <a:extLst>
              <a:ext uri="{FF2B5EF4-FFF2-40B4-BE49-F238E27FC236}">
                <a16:creationId xmlns:a16="http://schemas.microsoft.com/office/drawing/2014/main" id="{5743BD69-6B96-8627-A674-DD2B3FAB413B}"/>
              </a:ext>
            </a:extLst>
          </p:cNvPr>
          <p:cNvCxnSpPr>
            <a:cxnSpLocks/>
            <a:stCxn id="58" idx="0"/>
            <a:endCxn id="9" idx="2"/>
          </p:cNvCxnSpPr>
          <p:nvPr/>
        </p:nvCxnSpPr>
        <p:spPr>
          <a:xfrm rot="5400000" flipH="1" flipV="1">
            <a:off x="6767119" y="3609635"/>
            <a:ext cx="575431" cy="50676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necteur : en angle 19">
            <a:extLst>
              <a:ext uri="{FF2B5EF4-FFF2-40B4-BE49-F238E27FC236}">
                <a16:creationId xmlns:a16="http://schemas.microsoft.com/office/drawing/2014/main" id="{33BAA739-0C1F-4DA3-A642-B1F53B7994A1}"/>
              </a:ext>
            </a:extLst>
          </p:cNvPr>
          <p:cNvCxnSpPr>
            <a:cxnSpLocks/>
            <a:stCxn id="7" idx="0"/>
            <a:endCxn id="9" idx="2"/>
          </p:cNvCxnSpPr>
          <p:nvPr/>
        </p:nvCxnSpPr>
        <p:spPr>
          <a:xfrm rot="16200000" flipV="1">
            <a:off x="8016385" y="2867130"/>
            <a:ext cx="573781" cy="199011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necteur : en angle 20">
            <a:extLst>
              <a:ext uri="{FF2B5EF4-FFF2-40B4-BE49-F238E27FC236}">
                <a16:creationId xmlns:a16="http://schemas.microsoft.com/office/drawing/2014/main" id="{301E13B5-4712-CC81-BFD2-D0EFB96B36AB}"/>
              </a:ext>
            </a:extLst>
          </p:cNvPr>
          <p:cNvCxnSpPr>
            <a:cxnSpLocks/>
            <a:stCxn id="13" idx="0"/>
            <a:endCxn id="10" idx="2"/>
          </p:cNvCxnSpPr>
          <p:nvPr/>
        </p:nvCxnSpPr>
        <p:spPr>
          <a:xfrm rot="16200000" flipV="1">
            <a:off x="5875546" y="5054774"/>
            <a:ext cx="532959" cy="121656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eur : en angle 21">
            <a:extLst>
              <a:ext uri="{FF2B5EF4-FFF2-40B4-BE49-F238E27FC236}">
                <a16:creationId xmlns:a16="http://schemas.microsoft.com/office/drawing/2014/main" id="{C64B84C5-F8A6-3DC1-15E6-1C0857CC7F77}"/>
              </a:ext>
            </a:extLst>
          </p:cNvPr>
          <p:cNvCxnSpPr>
            <a:cxnSpLocks/>
            <a:stCxn id="12" idx="0"/>
            <a:endCxn id="10" idx="2"/>
          </p:cNvCxnSpPr>
          <p:nvPr/>
        </p:nvCxnSpPr>
        <p:spPr>
          <a:xfrm rot="5400000" flipH="1" flipV="1">
            <a:off x="5155465" y="5551257"/>
            <a:ext cx="532958" cy="223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necteur : en angle 22">
            <a:extLst>
              <a:ext uri="{FF2B5EF4-FFF2-40B4-BE49-F238E27FC236}">
                <a16:creationId xmlns:a16="http://schemas.microsoft.com/office/drawing/2014/main" id="{2253492E-D409-B9D6-B255-6E95C6650CAF}"/>
              </a:ext>
            </a:extLst>
          </p:cNvPr>
          <p:cNvCxnSpPr>
            <a:cxnSpLocks/>
            <a:stCxn id="11" idx="0"/>
            <a:endCxn id="10" idx="2"/>
          </p:cNvCxnSpPr>
          <p:nvPr/>
        </p:nvCxnSpPr>
        <p:spPr>
          <a:xfrm rot="5400000" flipH="1" flipV="1">
            <a:off x="4476942" y="4872762"/>
            <a:ext cx="532986" cy="158061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necteur : en angle 23">
            <a:extLst>
              <a:ext uri="{FF2B5EF4-FFF2-40B4-BE49-F238E27FC236}">
                <a16:creationId xmlns:a16="http://schemas.microsoft.com/office/drawing/2014/main" id="{B060972C-C4BD-2C41-CF40-9614F8A48241}"/>
              </a:ext>
            </a:extLst>
          </p:cNvPr>
          <p:cNvCxnSpPr>
            <a:cxnSpLocks/>
            <a:stCxn id="3" idx="0"/>
            <a:endCxn id="16" idx="2"/>
          </p:cNvCxnSpPr>
          <p:nvPr/>
        </p:nvCxnSpPr>
        <p:spPr>
          <a:xfrm rot="5400000" flipH="1" flipV="1">
            <a:off x="6433097" y="647692"/>
            <a:ext cx="493040" cy="197471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necteur : en angle 24">
            <a:extLst>
              <a:ext uri="{FF2B5EF4-FFF2-40B4-BE49-F238E27FC236}">
                <a16:creationId xmlns:a16="http://schemas.microsoft.com/office/drawing/2014/main" id="{1D18414E-FD6A-D449-F9C5-1642921FCC84}"/>
              </a:ext>
            </a:extLst>
          </p:cNvPr>
          <p:cNvCxnSpPr>
            <a:cxnSpLocks/>
            <a:stCxn id="3" idx="0"/>
            <a:endCxn id="15" idx="2"/>
          </p:cNvCxnSpPr>
          <p:nvPr/>
        </p:nvCxnSpPr>
        <p:spPr>
          <a:xfrm rot="16200000" flipV="1">
            <a:off x="4641246" y="830554"/>
            <a:ext cx="493040" cy="160898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A35DEFDA-FC29-55ED-60D3-A8216B51674C}"/>
              </a:ext>
            </a:extLst>
          </p:cNvPr>
          <p:cNvSpPr/>
          <p:nvPr/>
        </p:nvSpPr>
        <p:spPr>
          <a:xfrm>
            <a:off x="3432820" y="4039012"/>
            <a:ext cx="1308614" cy="3732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Gaz naturel</a:t>
            </a:r>
          </a:p>
        </p:txBody>
      </p:sp>
      <p:sp>
        <p:nvSpPr>
          <p:cNvPr id="27" name="Rectangle 26">
            <a:extLst>
              <a:ext uri="{FF2B5EF4-FFF2-40B4-BE49-F238E27FC236}">
                <a16:creationId xmlns:a16="http://schemas.microsoft.com/office/drawing/2014/main" id="{012CBB0B-B90A-4588-1B03-1462CBE42A0E}"/>
              </a:ext>
            </a:extLst>
          </p:cNvPr>
          <p:cNvSpPr/>
          <p:nvPr/>
        </p:nvSpPr>
        <p:spPr>
          <a:xfrm>
            <a:off x="1375865" y="4039012"/>
            <a:ext cx="1308614" cy="3732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Photovoltaïque</a:t>
            </a:r>
            <a:endParaRPr lang="en-US" sz="1400" dirty="0">
              <a:solidFill>
                <a:schemeClr val="tx1"/>
              </a:solidFill>
            </a:endParaRPr>
          </a:p>
        </p:txBody>
      </p:sp>
      <p:cxnSp>
        <p:nvCxnSpPr>
          <p:cNvPr id="28" name="Connecteur : en angle 27">
            <a:extLst>
              <a:ext uri="{FF2B5EF4-FFF2-40B4-BE49-F238E27FC236}">
                <a16:creationId xmlns:a16="http://schemas.microsoft.com/office/drawing/2014/main" id="{49A97B7F-5995-60F6-BC39-EFC943E35983}"/>
              </a:ext>
            </a:extLst>
          </p:cNvPr>
          <p:cNvCxnSpPr>
            <a:cxnSpLocks/>
            <a:stCxn id="27" idx="0"/>
            <a:endCxn id="6" idx="2"/>
          </p:cNvCxnSpPr>
          <p:nvPr/>
        </p:nvCxnSpPr>
        <p:spPr>
          <a:xfrm rot="5400000" flipH="1" flipV="1">
            <a:off x="2363179" y="3242291"/>
            <a:ext cx="463714" cy="112972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Connecteur : en angle 28">
            <a:extLst>
              <a:ext uri="{FF2B5EF4-FFF2-40B4-BE49-F238E27FC236}">
                <a16:creationId xmlns:a16="http://schemas.microsoft.com/office/drawing/2014/main" id="{7EC1981F-AD0D-6115-A75C-35F8BACB76F3}"/>
              </a:ext>
            </a:extLst>
          </p:cNvPr>
          <p:cNvCxnSpPr>
            <a:cxnSpLocks/>
            <a:stCxn id="26" idx="0"/>
            <a:endCxn id="6" idx="2"/>
          </p:cNvCxnSpPr>
          <p:nvPr/>
        </p:nvCxnSpPr>
        <p:spPr>
          <a:xfrm rot="16200000" flipV="1">
            <a:off x="3391657" y="3343542"/>
            <a:ext cx="463714" cy="92722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0" name="ZoneTexte 29">
            <a:extLst>
              <a:ext uri="{FF2B5EF4-FFF2-40B4-BE49-F238E27FC236}">
                <a16:creationId xmlns:a16="http://schemas.microsoft.com/office/drawing/2014/main" id="{E8742CB9-BCF6-C74D-0D20-A47C70F2429B}"/>
              </a:ext>
            </a:extLst>
          </p:cNvPr>
          <p:cNvSpPr txBox="1"/>
          <p:nvPr/>
        </p:nvSpPr>
        <p:spPr>
          <a:xfrm>
            <a:off x="5447928" y="5621764"/>
            <a:ext cx="710451" cy="307777"/>
          </a:xfrm>
          <a:prstGeom prst="rect">
            <a:avLst/>
          </a:prstGeom>
          <a:noFill/>
        </p:spPr>
        <p:txBody>
          <a:bodyPr wrap="square" rtlCol="0">
            <a:spAutoFit/>
          </a:bodyPr>
          <a:lstStyle/>
          <a:p>
            <a:r>
              <a:rPr lang="en-US" sz="1400" dirty="0"/>
              <a:t>0.69 kg</a:t>
            </a:r>
          </a:p>
        </p:txBody>
      </p:sp>
      <p:sp>
        <p:nvSpPr>
          <p:cNvPr id="31" name="ZoneTexte 30">
            <a:extLst>
              <a:ext uri="{FF2B5EF4-FFF2-40B4-BE49-F238E27FC236}">
                <a16:creationId xmlns:a16="http://schemas.microsoft.com/office/drawing/2014/main" id="{0DA70E1A-EBC6-C77E-6CAE-D3987B48A874}"/>
              </a:ext>
            </a:extLst>
          </p:cNvPr>
          <p:cNvSpPr txBox="1"/>
          <p:nvPr/>
        </p:nvSpPr>
        <p:spPr>
          <a:xfrm>
            <a:off x="6816080" y="5579165"/>
            <a:ext cx="710451" cy="307777"/>
          </a:xfrm>
          <a:prstGeom prst="rect">
            <a:avLst/>
          </a:prstGeom>
          <a:noFill/>
        </p:spPr>
        <p:txBody>
          <a:bodyPr wrap="square" rtlCol="0">
            <a:spAutoFit/>
          </a:bodyPr>
          <a:lstStyle/>
          <a:p>
            <a:r>
              <a:rPr lang="en-US" sz="1400" dirty="0"/>
              <a:t>0.12 kg</a:t>
            </a:r>
          </a:p>
        </p:txBody>
      </p:sp>
      <p:sp>
        <p:nvSpPr>
          <p:cNvPr id="32" name="ZoneTexte 31">
            <a:extLst>
              <a:ext uri="{FF2B5EF4-FFF2-40B4-BE49-F238E27FC236}">
                <a16:creationId xmlns:a16="http://schemas.microsoft.com/office/drawing/2014/main" id="{0162E0F5-08BC-633F-2711-7108D8A3C888}"/>
              </a:ext>
            </a:extLst>
          </p:cNvPr>
          <p:cNvSpPr txBox="1"/>
          <p:nvPr/>
        </p:nvSpPr>
        <p:spPr>
          <a:xfrm>
            <a:off x="3143672" y="5583553"/>
            <a:ext cx="755335" cy="307777"/>
          </a:xfrm>
          <a:prstGeom prst="rect">
            <a:avLst/>
          </a:prstGeom>
          <a:noFill/>
        </p:spPr>
        <p:txBody>
          <a:bodyPr wrap="square" rtlCol="0">
            <a:spAutoFit/>
          </a:bodyPr>
          <a:lstStyle/>
          <a:p>
            <a:r>
              <a:rPr lang="en-US" sz="1400" dirty="0"/>
              <a:t>2.28 MJ</a:t>
            </a:r>
          </a:p>
        </p:txBody>
      </p:sp>
      <p:sp>
        <p:nvSpPr>
          <p:cNvPr id="33" name="ZoneTexte 32">
            <a:extLst>
              <a:ext uri="{FF2B5EF4-FFF2-40B4-BE49-F238E27FC236}">
                <a16:creationId xmlns:a16="http://schemas.microsoft.com/office/drawing/2014/main" id="{7C3D4443-BC3B-9435-2580-9F31F8B58A5E}"/>
              </a:ext>
            </a:extLst>
          </p:cNvPr>
          <p:cNvSpPr txBox="1"/>
          <p:nvPr/>
        </p:nvSpPr>
        <p:spPr>
          <a:xfrm>
            <a:off x="11159225" y="3844218"/>
            <a:ext cx="710451" cy="307777"/>
          </a:xfrm>
          <a:prstGeom prst="rect">
            <a:avLst/>
          </a:prstGeom>
          <a:noFill/>
        </p:spPr>
        <p:txBody>
          <a:bodyPr wrap="square" rtlCol="0">
            <a:spAutoFit/>
          </a:bodyPr>
          <a:lstStyle/>
          <a:p>
            <a:r>
              <a:rPr lang="en-US" sz="1400" dirty="0"/>
              <a:t>0.42 kg</a:t>
            </a:r>
          </a:p>
        </p:txBody>
      </p:sp>
      <p:sp>
        <p:nvSpPr>
          <p:cNvPr id="34" name="ZoneTexte 33">
            <a:extLst>
              <a:ext uri="{FF2B5EF4-FFF2-40B4-BE49-F238E27FC236}">
                <a16:creationId xmlns:a16="http://schemas.microsoft.com/office/drawing/2014/main" id="{27A2B30F-5FD0-BF81-FBA8-AED7846CD854}"/>
              </a:ext>
            </a:extLst>
          </p:cNvPr>
          <p:cNvSpPr txBox="1"/>
          <p:nvPr/>
        </p:nvSpPr>
        <p:spPr>
          <a:xfrm>
            <a:off x="5762539" y="3841303"/>
            <a:ext cx="1053541" cy="307777"/>
          </a:xfrm>
          <a:prstGeom prst="rect">
            <a:avLst/>
          </a:prstGeom>
          <a:noFill/>
        </p:spPr>
        <p:txBody>
          <a:bodyPr wrap="square" rtlCol="0">
            <a:spAutoFit/>
          </a:bodyPr>
          <a:lstStyle/>
          <a:p>
            <a:r>
              <a:rPr lang="en-US" sz="1400" dirty="0"/>
              <a:t>N x 1.69 kg</a:t>
            </a:r>
          </a:p>
        </p:txBody>
      </p:sp>
      <p:sp>
        <p:nvSpPr>
          <p:cNvPr id="35" name="ZoneTexte 34">
            <a:extLst>
              <a:ext uri="{FF2B5EF4-FFF2-40B4-BE49-F238E27FC236}">
                <a16:creationId xmlns:a16="http://schemas.microsoft.com/office/drawing/2014/main" id="{895F5CCC-41F9-1A63-3B6E-1F4EC8100837}"/>
              </a:ext>
            </a:extLst>
          </p:cNvPr>
          <p:cNvSpPr txBox="1"/>
          <p:nvPr/>
        </p:nvSpPr>
        <p:spPr>
          <a:xfrm>
            <a:off x="3066649" y="2629493"/>
            <a:ext cx="1515662" cy="307777"/>
          </a:xfrm>
          <a:prstGeom prst="rect">
            <a:avLst/>
          </a:prstGeom>
          <a:noFill/>
        </p:spPr>
        <p:txBody>
          <a:bodyPr wrap="square" rtlCol="0">
            <a:spAutoFit/>
          </a:bodyPr>
          <a:lstStyle/>
          <a:p>
            <a:r>
              <a:rPr lang="en-US" sz="1400" dirty="0"/>
              <a:t>2000 x 250 </a:t>
            </a:r>
            <a:r>
              <a:rPr lang="en-US" sz="1400" dirty="0" err="1"/>
              <a:t>Wh</a:t>
            </a:r>
            <a:endParaRPr lang="en-US" sz="1400" dirty="0"/>
          </a:p>
        </p:txBody>
      </p:sp>
      <p:sp>
        <p:nvSpPr>
          <p:cNvPr id="36" name="ZoneTexte 35">
            <a:extLst>
              <a:ext uri="{FF2B5EF4-FFF2-40B4-BE49-F238E27FC236}">
                <a16:creationId xmlns:a16="http://schemas.microsoft.com/office/drawing/2014/main" id="{B39FD776-4594-C583-464C-0165AB28895F}"/>
              </a:ext>
            </a:extLst>
          </p:cNvPr>
          <p:cNvSpPr txBox="1"/>
          <p:nvPr/>
        </p:nvSpPr>
        <p:spPr>
          <a:xfrm>
            <a:off x="7320136" y="2636912"/>
            <a:ext cx="1296144" cy="307777"/>
          </a:xfrm>
          <a:prstGeom prst="rect">
            <a:avLst/>
          </a:prstGeom>
          <a:noFill/>
        </p:spPr>
        <p:txBody>
          <a:bodyPr wrap="square" rtlCol="0">
            <a:spAutoFit/>
          </a:bodyPr>
          <a:lstStyle/>
          <a:p>
            <a:r>
              <a:rPr lang="en-US" sz="1400" dirty="0"/>
              <a:t>1 drone</a:t>
            </a:r>
          </a:p>
        </p:txBody>
      </p:sp>
      <p:sp>
        <p:nvSpPr>
          <p:cNvPr id="37" name="ZoneTexte 36">
            <a:extLst>
              <a:ext uri="{FF2B5EF4-FFF2-40B4-BE49-F238E27FC236}">
                <a16:creationId xmlns:a16="http://schemas.microsoft.com/office/drawing/2014/main" id="{02826482-2C75-706A-E874-F400CA750235}"/>
              </a:ext>
            </a:extLst>
          </p:cNvPr>
          <p:cNvSpPr txBox="1"/>
          <p:nvPr/>
        </p:nvSpPr>
        <p:spPr>
          <a:xfrm>
            <a:off x="1199456" y="3684097"/>
            <a:ext cx="835485" cy="307777"/>
          </a:xfrm>
          <a:prstGeom prst="rect">
            <a:avLst/>
          </a:prstGeom>
          <a:noFill/>
        </p:spPr>
        <p:txBody>
          <a:bodyPr wrap="square" rtlCol="0">
            <a:spAutoFit/>
          </a:bodyPr>
          <a:lstStyle/>
          <a:p>
            <a:r>
              <a:rPr lang="en-US" sz="1400" dirty="0"/>
              <a:t>400 kWh</a:t>
            </a:r>
          </a:p>
        </p:txBody>
      </p:sp>
      <p:sp>
        <p:nvSpPr>
          <p:cNvPr id="38" name="ZoneTexte 37">
            <a:extLst>
              <a:ext uri="{FF2B5EF4-FFF2-40B4-BE49-F238E27FC236}">
                <a16:creationId xmlns:a16="http://schemas.microsoft.com/office/drawing/2014/main" id="{3CC893D9-68FC-E926-941C-DFCB338A55C1}"/>
              </a:ext>
            </a:extLst>
          </p:cNvPr>
          <p:cNvSpPr txBox="1"/>
          <p:nvPr/>
        </p:nvSpPr>
        <p:spPr>
          <a:xfrm>
            <a:off x="4129336" y="3711716"/>
            <a:ext cx="835485" cy="307777"/>
          </a:xfrm>
          <a:prstGeom prst="rect">
            <a:avLst/>
          </a:prstGeom>
          <a:noFill/>
        </p:spPr>
        <p:txBody>
          <a:bodyPr wrap="square" rtlCol="0">
            <a:spAutoFit/>
          </a:bodyPr>
          <a:lstStyle/>
          <a:p>
            <a:r>
              <a:rPr lang="en-US" sz="1400" dirty="0"/>
              <a:t>100 kWh</a:t>
            </a:r>
          </a:p>
        </p:txBody>
      </p:sp>
      <p:sp>
        <p:nvSpPr>
          <p:cNvPr id="39" name="ZoneTexte 38">
            <a:extLst>
              <a:ext uri="{FF2B5EF4-FFF2-40B4-BE49-F238E27FC236}">
                <a16:creationId xmlns:a16="http://schemas.microsoft.com/office/drawing/2014/main" id="{0DAF5669-A22E-13F1-C2D1-908C00B3833A}"/>
              </a:ext>
            </a:extLst>
          </p:cNvPr>
          <p:cNvSpPr txBox="1"/>
          <p:nvPr/>
        </p:nvSpPr>
        <p:spPr>
          <a:xfrm>
            <a:off x="3318557" y="1647026"/>
            <a:ext cx="1011847" cy="307777"/>
          </a:xfrm>
          <a:prstGeom prst="rect">
            <a:avLst/>
          </a:prstGeom>
          <a:noFill/>
        </p:spPr>
        <p:txBody>
          <a:bodyPr wrap="square" rtlCol="0">
            <a:spAutoFit/>
          </a:bodyPr>
          <a:lstStyle/>
          <a:p>
            <a:r>
              <a:rPr lang="en-US" sz="1400" dirty="0"/>
              <a:t>N x 1.69 kg</a:t>
            </a:r>
          </a:p>
        </p:txBody>
      </p:sp>
      <p:sp>
        <p:nvSpPr>
          <p:cNvPr id="40" name="ZoneTexte 39">
            <a:extLst>
              <a:ext uri="{FF2B5EF4-FFF2-40B4-BE49-F238E27FC236}">
                <a16:creationId xmlns:a16="http://schemas.microsoft.com/office/drawing/2014/main" id="{3AD1F403-3D7B-867B-F035-85EB8FA39DF3}"/>
              </a:ext>
            </a:extLst>
          </p:cNvPr>
          <p:cNvSpPr txBox="1"/>
          <p:nvPr/>
        </p:nvSpPr>
        <p:spPr>
          <a:xfrm>
            <a:off x="7608934" y="1589436"/>
            <a:ext cx="710451" cy="307777"/>
          </a:xfrm>
          <a:prstGeom prst="rect">
            <a:avLst/>
          </a:prstGeom>
          <a:noFill/>
        </p:spPr>
        <p:txBody>
          <a:bodyPr wrap="square" rtlCol="0">
            <a:spAutoFit/>
          </a:bodyPr>
          <a:lstStyle/>
          <a:p>
            <a:r>
              <a:rPr lang="en-US" sz="1400" dirty="0"/>
              <a:t>1.35 kg</a:t>
            </a:r>
          </a:p>
        </p:txBody>
      </p:sp>
      <p:sp>
        <p:nvSpPr>
          <p:cNvPr id="58" name="Rectangle 57">
            <a:extLst>
              <a:ext uri="{FF2B5EF4-FFF2-40B4-BE49-F238E27FC236}">
                <a16:creationId xmlns:a16="http://schemas.microsoft.com/office/drawing/2014/main" id="{5516E5B6-D660-A852-C8E5-962E533B9D91}"/>
              </a:ext>
            </a:extLst>
          </p:cNvPr>
          <p:cNvSpPr/>
          <p:nvPr/>
        </p:nvSpPr>
        <p:spPr>
          <a:xfrm>
            <a:off x="6047392" y="4150730"/>
            <a:ext cx="1508124" cy="3732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Batteries</a:t>
            </a:r>
          </a:p>
        </p:txBody>
      </p:sp>
      <p:sp>
        <p:nvSpPr>
          <p:cNvPr id="68" name="Rectangle 67">
            <a:extLst>
              <a:ext uri="{FF2B5EF4-FFF2-40B4-BE49-F238E27FC236}">
                <a16:creationId xmlns:a16="http://schemas.microsoft.com/office/drawing/2014/main" id="{BC7362D6-E1D8-A4ED-FC2F-F617C54A3CE7}"/>
              </a:ext>
            </a:extLst>
          </p:cNvPr>
          <p:cNvSpPr/>
          <p:nvPr/>
        </p:nvSpPr>
        <p:spPr>
          <a:xfrm>
            <a:off x="7108156" y="4941168"/>
            <a:ext cx="1508124" cy="4554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Anode</a:t>
            </a:r>
          </a:p>
        </p:txBody>
      </p:sp>
      <p:cxnSp>
        <p:nvCxnSpPr>
          <p:cNvPr id="70" name="Connecteur : en angle 69">
            <a:extLst>
              <a:ext uri="{FF2B5EF4-FFF2-40B4-BE49-F238E27FC236}">
                <a16:creationId xmlns:a16="http://schemas.microsoft.com/office/drawing/2014/main" id="{19ABE26D-C5BE-0EBD-C312-213D4832C016}"/>
              </a:ext>
            </a:extLst>
          </p:cNvPr>
          <p:cNvCxnSpPr>
            <a:cxnSpLocks/>
            <a:stCxn id="68" idx="0"/>
            <a:endCxn id="58" idx="2"/>
          </p:cNvCxnSpPr>
          <p:nvPr/>
        </p:nvCxnSpPr>
        <p:spPr>
          <a:xfrm rot="16200000" flipV="1">
            <a:off x="7123248" y="4202198"/>
            <a:ext cx="417177" cy="106076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Connecteur : en angle 72">
            <a:extLst>
              <a:ext uri="{FF2B5EF4-FFF2-40B4-BE49-F238E27FC236}">
                <a16:creationId xmlns:a16="http://schemas.microsoft.com/office/drawing/2014/main" id="{2F782C88-691D-09CC-5813-0FE173BBC81C}"/>
              </a:ext>
            </a:extLst>
          </p:cNvPr>
          <p:cNvCxnSpPr>
            <a:cxnSpLocks/>
            <a:stCxn id="10" idx="0"/>
            <a:endCxn id="58" idx="2"/>
          </p:cNvCxnSpPr>
          <p:nvPr/>
        </p:nvCxnSpPr>
        <p:spPr>
          <a:xfrm rot="5400000" flipH="1" flipV="1">
            <a:off x="5959010" y="4098725"/>
            <a:ext cx="417177" cy="126771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Connecteur : en angle 80">
            <a:extLst>
              <a:ext uri="{FF2B5EF4-FFF2-40B4-BE49-F238E27FC236}">
                <a16:creationId xmlns:a16="http://schemas.microsoft.com/office/drawing/2014/main" id="{8C08FDA5-02C8-4FF6-3362-ED3FCF13272B}"/>
              </a:ext>
            </a:extLst>
          </p:cNvPr>
          <p:cNvCxnSpPr>
            <a:cxnSpLocks/>
            <a:stCxn id="90" idx="0"/>
            <a:endCxn id="7" idx="2"/>
          </p:cNvCxnSpPr>
          <p:nvPr/>
        </p:nvCxnSpPr>
        <p:spPr>
          <a:xfrm rot="16200000" flipV="1">
            <a:off x="9331357" y="4533235"/>
            <a:ext cx="393350" cy="45939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Connecteur : en angle 81">
            <a:extLst>
              <a:ext uri="{FF2B5EF4-FFF2-40B4-BE49-F238E27FC236}">
                <a16:creationId xmlns:a16="http://schemas.microsoft.com/office/drawing/2014/main" id="{713331B8-89B7-BAAA-EAA9-3FF64F6CD9DE}"/>
              </a:ext>
            </a:extLst>
          </p:cNvPr>
          <p:cNvCxnSpPr>
            <a:cxnSpLocks/>
            <a:stCxn id="86" idx="0"/>
            <a:endCxn id="7" idx="2"/>
          </p:cNvCxnSpPr>
          <p:nvPr/>
        </p:nvCxnSpPr>
        <p:spPr>
          <a:xfrm rot="5400000" flipH="1" flipV="1">
            <a:off x="8935312" y="4596587"/>
            <a:ext cx="393350" cy="33269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86" name="ZoneTexte 85">
            <a:extLst>
              <a:ext uri="{FF2B5EF4-FFF2-40B4-BE49-F238E27FC236}">
                <a16:creationId xmlns:a16="http://schemas.microsoft.com/office/drawing/2014/main" id="{364A042F-AD8C-F8C9-2DE4-C62C9EBDEA7C}"/>
              </a:ext>
            </a:extLst>
          </p:cNvPr>
          <p:cNvSpPr txBox="1"/>
          <p:nvPr/>
        </p:nvSpPr>
        <p:spPr>
          <a:xfrm>
            <a:off x="8760296" y="4959608"/>
            <a:ext cx="410690" cy="369332"/>
          </a:xfrm>
          <a:prstGeom prst="rect">
            <a:avLst/>
          </a:prstGeom>
          <a:noFill/>
        </p:spPr>
        <p:txBody>
          <a:bodyPr wrap="none" rtlCol="0">
            <a:spAutoFit/>
          </a:bodyPr>
          <a:lstStyle/>
          <a:p>
            <a:pPr algn="ctr"/>
            <a:r>
              <a:rPr lang="en-US" dirty="0"/>
              <a:t>… </a:t>
            </a:r>
          </a:p>
        </p:txBody>
      </p:sp>
      <p:sp>
        <p:nvSpPr>
          <p:cNvPr id="90" name="ZoneTexte 89">
            <a:extLst>
              <a:ext uri="{FF2B5EF4-FFF2-40B4-BE49-F238E27FC236}">
                <a16:creationId xmlns:a16="http://schemas.microsoft.com/office/drawing/2014/main" id="{70646997-ED8A-1405-2E34-CD8488DAD7EC}"/>
              </a:ext>
            </a:extLst>
          </p:cNvPr>
          <p:cNvSpPr txBox="1"/>
          <p:nvPr/>
        </p:nvSpPr>
        <p:spPr>
          <a:xfrm>
            <a:off x="9552384" y="4959608"/>
            <a:ext cx="410690" cy="369332"/>
          </a:xfrm>
          <a:prstGeom prst="rect">
            <a:avLst/>
          </a:prstGeom>
          <a:noFill/>
        </p:spPr>
        <p:txBody>
          <a:bodyPr wrap="none" rtlCol="0">
            <a:spAutoFit/>
          </a:bodyPr>
          <a:lstStyle/>
          <a:p>
            <a:pPr algn="ctr"/>
            <a:r>
              <a:rPr lang="en-US" dirty="0"/>
              <a:t>… </a:t>
            </a:r>
          </a:p>
        </p:txBody>
      </p:sp>
      <p:sp>
        <p:nvSpPr>
          <p:cNvPr id="94" name="Rectangle 93">
            <a:extLst>
              <a:ext uri="{FF2B5EF4-FFF2-40B4-BE49-F238E27FC236}">
                <a16:creationId xmlns:a16="http://schemas.microsoft.com/office/drawing/2014/main" id="{B290A497-3D34-29D2-5508-B405EF76AC92}"/>
              </a:ext>
            </a:extLst>
          </p:cNvPr>
          <p:cNvSpPr/>
          <p:nvPr/>
        </p:nvSpPr>
        <p:spPr>
          <a:xfrm>
            <a:off x="9120336" y="908720"/>
            <a:ext cx="679695" cy="242208"/>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12C6C35-01C5-BCE3-BBDA-E1D3195984E0}"/>
              </a:ext>
            </a:extLst>
          </p:cNvPr>
          <p:cNvSpPr/>
          <p:nvPr/>
        </p:nvSpPr>
        <p:spPr>
          <a:xfrm>
            <a:off x="9120336" y="1441152"/>
            <a:ext cx="679695" cy="242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ZoneTexte 95">
            <a:extLst>
              <a:ext uri="{FF2B5EF4-FFF2-40B4-BE49-F238E27FC236}">
                <a16:creationId xmlns:a16="http://schemas.microsoft.com/office/drawing/2014/main" id="{D88BC142-C1B1-DF1C-7B00-C0A038BE120E}"/>
              </a:ext>
            </a:extLst>
          </p:cNvPr>
          <p:cNvSpPr txBox="1"/>
          <p:nvPr/>
        </p:nvSpPr>
        <p:spPr>
          <a:xfrm>
            <a:off x="9827979" y="849456"/>
            <a:ext cx="2081019" cy="338554"/>
          </a:xfrm>
          <a:prstGeom prst="rect">
            <a:avLst/>
          </a:prstGeom>
          <a:noFill/>
        </p:spPr>
        <p:txBody>
          <a:bodyPr wrap="none" rtlCol="0">
            <a:spAutoFit/>
          </a:bodyPr>
          <a:lstStyle/>
          <a:p>
            <a:r>
              <a:rPr lang="en-US" sz="1600" dirty="0" err="1">
                <a:latin typeface="+mj-lt"/>
              </a:rPr>
              <a:t>Processus</a:t>
            </a:r>
            <a:r>
              <a:rPr lang="en-US" sz="1600" dirty="0">
                <a:latin typeface="+mj-lt"/>
              </a:rPr>
              <a:t> </a:t>
            </a:r>
            <a:r>
              <a:rPr lang="en-US" sz="1600" dirty="0" err="1">
                <a:latin typeface="+mj-lt"/>
              </a:rPr>
              <a:t>d’avant</a:t>
            </a:r>
            <a:r>
              <a:rPr lang="en-US" sz="1600" dirty="0">
                <a:latin typeface="+mj-lt"/>
              </a:rPr>
              <a:t>-plan</a:t>
            </a:r>
          </a:p>
        </p:txBody>
      </p:sp>
      <p:sp>
        <p:nvSpPr>
          <p:cNvPr id="97" name="ZoneTexte 96">
            <a:extLst>
              <a:ext uri="{FF2B5EF4-FFF2-40B4-BE49-F238E27FC236}">
                <a16:creationId xmlns:a16="http://schemas.microsoft.com/office/drawing/2014/main" id="{2955C819-B263-CCEE-00BE-C469E764295E}"/>
              </a:ext>
            </a:extLst>
          </p:cNvPr>
          <p:cNvSpPr txBox="1"/>
          <p:nvPr/>
        </p:nvSpPr>
        <p:spPr>
          <a:xfrm>
            <a:off x="9827979" y="1243690"/>
            <a:ext cx="2225289" cy="584775"/>
          </a:xfrm>
          <a:prstGeom prst="rect">
            <a:avLst/>
          </a:prstGeom>
          <a:noFill/>
        </p:spPr>
        <p:txBody>
          <a:bodyPr wrap="none" rtlCol="0">
            <a:spAutoFit/>
          </a:bodyPr>
          <a:lstStyle/>
          <a:p>
            <a:r>
              <a:rPr lang="en-US" sz="1600" dirty="0" err="1">
                <a:latin typeface="+mj-lt"/>
              </a:rPr>
              <a:t>Processus</a:t>
            </a:r>
            <a:r>
              <a:rPr lang="en-US" sz="1600" dirty="0">
                <a:latin typeface="+mj-lt"/>
              </a:rPr>
              <a:t> </a:t>
            </a:r>
            <a:r>
              <a:rPr lang="en-US" sz="1600" dirty="0" err="1">
                <a:latin typeface="+mj-lt"/>
              </a:rPr>
              <a:t>d’arrière</a:t>
            </a:r>
            <a:r>
              <a:rPr lang="en-US" sz="1600" dirty="0">
                <a:latin typeface="+mj-lt"/>
              </a:rPr>
              <a:t>-plan </a:t>
            </a:r>
          </a:p>
          <a:p>
            <a:r>
              <a:rPr lang="en-US" sz="1600" dirty="0">
                <a:latin typeface="+mj-lt"/>
              </a:rPr>
              <a:t>(base de </a:t>
            </a:r>
            <a:r>
              <a:rPr lang="en-US" sz="1600" dirty="0" err="1">
                <a:latin typeface="+mj-lt"/>
              </a:rPr>
              <a:t>données</a:t>
            </a:r>
            <a:r>
              <a:rPr lang="en-US" sz="1600" dirty="0">
                <a:latin typeface="+mj-lt"/>
              </a:rPr>
              <a:t>)</a:t>
            </a:r>
          </a:p>
        </p:txBody>
      </p:sp>
      <p:sp>
        <p:nvSpPr>
          <p:cNvPr id="41" name="ZoneTexte 40">
            <a:extLst>
              <a:ext uri="{FF2B5EF4-FFF2-40B4-BE49-F238E27FC236}">
                <a16:creationId xmlns:a16="http://schemas.microsoft.com/office/drawing/2014/main" id="{9BFE8684-9BE6-97A6-D47D-6AE34B4FE18D}"/>
              </a:ext>
            </a:extLst>
          </p:cNvPr>
          <p:cNvSpPr txBox="1"/>
          <p:nvPr/>
        </p:nvSpPr>
        <p:spPr>
          <a:xfrm>
            <a:off x="138589" y="1196752"/>
            <a:ext cx="2570512" cy="442674"/>
          </a:xfrm>
          <a:prstGeom prst="roundRect">
            <a:avLst/>
          </a:prstGeom>
          <a:solidFill>
            <a:schemeClr val="bg1">
              <a:lumMod val="95000"/>
            </a:schemeClr>
          </a:solidFill>
        </p:spPr>
        <p:txBody>
          <a:bodyPr wrap="none" rtlCol="0">
            <a:spAutoFit/>
          </a:bodyPr>
          <a:lstStyle/>
          <a:p>
            <a:r>
              <a:rPr lang="en-US" sz="2000" b="1" dirty="0">
                <a:latin typeface="+mj-lt"/>
              </a:rPr>
              <a:t>ARBRE DES PROCESSUS</a:t>
            </a:r>
          </a:p>
        </p:txBody>
      </p:sp>
      <p:sp>
        <p:nvSpPr>
          <p:cNvPr id="63" name="Rectangle 62">
            <a:extLst>
              <a:ext uri="{FF2B5EF4-FFF2-40B4-BE49-F238E27FC236}">
                <a16:creationId xmlns:a16="http://schemas.microsoft.com/office/drawing/2014/main" id="{AFCC5038-607F-1995-46A1-D5E6B55530F2}"/>
              </a:ext>
            </a:extLst>
          </p:cNvPr>
          <p:cNvSpPr/>
          <p:nvPr/>
        </p:nvSpPr>
        <p:spPr>
          <a:xfrm>
            <a:off x="10408603" y="4149080"/>
            <a:ext cx="1508124" cy="417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Moteurs</a:t>
            </a:r>
            <a:endParaRPr lang="en-US" sz="1400" dirty="0">
              <a:solidFill>
                <a:schemeClr val="tx1"/>
              </a:solidFill>
            </a:endParaRPr>
          </a:p>
        </p:txBody>
      </p:sp>
      <p:cxnSp>
        <p:nvCxnSpPr>
          <p:cNvPr id="64" name="Connecteur : en angle 63">
            <a:extLst>
              <a:ext uri="{FF2B5EF4-FFF2-40B4-BE49-F238E27FC236}">
                <a16:creationId xmlns:a16="http://schemas.microsoft.com/office/drawing/2014/main" id="{E0391C6C-DA27-309E-89B9-A836B339F7CF}"/>
              </a:ext>
            </a:extLst>
          </p:cNvPr>
          <p:cNvCxnSpPr>
            <a:cxnSpLocks/>
            <a:stCxn id="63" idx="0"/>
            <a:endCxn id="9" idx="2"/>
          </p:cNvCxnSpPr>
          <p:nvPr/>
        </p:nvCxnSpPr>
        <p:spPr>
          <a:xfrm rot="16200000" flipV="1">
            <a:off x="8948550" y="1934965"/>
            <a:ext cx="573781" cy="385445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ZoneTexte 66">
            <a:extLst>
              <a:ext uri="{FF2B5EF4-FFF2-40B4-BE49-F238E27FC236}">
                <a16:creationId xmlns:a16="http://schemas.microsoft.com/office/drawing/2014/main" id="{439BD780-AC85-68AA-CB63-1D817984E6BA}"/>
              </a:ext>
            </a:extLst>
          </p:cNvPr>
          <p:cNvSpPr txBox="1"/>
          <p:nvPr/>
        </p:nvSpPr>
        <p:spPr>
          <a:xfrm>
            <a:off x="9260310" y="3873455"/>
            <a:ext cx="710451" cy="307777"/>
          </a:xfrm>
          <a:prstGeom prst="rect">
            <a:avLst/>
          </a:prstGeom>
          <a:noFill/>
        </p:spPr>
        <p:txBody>
          <a:bodyPr wrap="square" rtlCol="0">
            <a:spAutoFit/>
          </a:bodyPr>
          <a:lstStyle/>
          <a:p>
            <a:r>
              <a:rPr lang="en-US" sz="1400" dirty="0"/>
              <a:t>1.35 kg</a:t>
            </a:r>
          </a:p>
        </p:txBody>
      </p:sp>
      <p:sp>
        <p:nvSpPr>
          <p:cNvPr id="69" name="Espace réservé du pied de page 3">
            <a:extLst>
              <a:ext uri="{FF2B5EF4-FFF2-40B4-BE49-F238E27FC236}">
                <a16:creationId xmlns:a16="http://schemas.microsoft.com/office/drawing/2014/main" id="{065D4009-17A3-A6E3-EC17-315B81AA03DB}"/>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35711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10" fill="hold"/>
                                        <p:tgtEl>
                                          <p:spTgt spid="3"/>
                                        </p:tgtEl>
                                        <p:attrNameLst>
                                          <p:attrName>fillcolor</p:attrName>
                                        </p:attrNameLst>
                                      </p:cBhvr>
                                      <p:to>
                                        <a:srgbClr val="99CCFF"/>
                                      </p:to>
                                    </p:animClr>
                                    <p:set>
                                      <p:cBhvr>
                                        <p:cTn id="109" dur="10" fill="hold"/>
                                        <p:tgtEl>
                                          <p:spTgt spid="3"/>
                                        </p:tgtEl>
                                        <p:attrNameLst>
                                          <p:attrName>fill.type</p:attrName>
                                        </p:attrNameLst>
                                      </p:cBhvr>
                                      <p:to>
                                        <p:strVal val="solid"/>
                                      </p:to>
                                    </p:set>
                                    <p:set>
                                      <p:cBhvr>
                                        <p:cTn id="110" dur="10" fill="hold"/>
                                        <p:tgtEl>
                                          <p:spTgt spid="3"/>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10" fill="hold"/>
                                        <p:tgtEl>
                                          <p:spTgt spid="6"/>
                                        </p:tgtEl>
                                        <p:attrNameLst>
                                          <p:attrName>fillcolor</p:attrName>
                                        </p:attrNameLst>
                                      </p:cBhvr>
                                      <p:to>
                                        <a:srgbClr val="99CCFF"/>
                                      </p:to>
                                    </p:animClr>
                                    <p:set>
                                      <p:cBhvr>
                                        <p:cTn id="113" dur="10" fill="hold"/>
                                        <p:tgtEl>
                                          <p:spTgt spid="6"/>
                                        </p:tgtEl>
                                        <p:attrNameLst>
                                          <p:attrName>fill.type</p:attrName>
                                        </p:attrNameLst>
                                      </p:cBhvr>
                                      <p:to>
                                        <p:strVal val="solid"/>
                                      </p:to>
                                    </p:set>
                                    <p:set>
                                      <p:cBhvr>
                                        <p:cTn id="114" dur="10" fill="hold"/>
                                        <p:tgtEl>
                                          <p:spTgt spid="6"/>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10" fill="hold"/>
                                        <p:tgtEl>
                                          <p:spTgt spid="9"/>
                                        </p:tgtEl>
                                        <p:attrNameLst>
                                          <p:attrName>fillcolor</p:attrName>
                                        </p:attrNameLst>
                                      </p:cBhvr>
                                      <p:to>
                                        <a:srgbClr val="99CCFF"/>
                                      </p:to>
                                    </p:animClr>
                                    <p:set>
                                      <p:cBhvr>
                                        <p:cTn id="117" dur="10" fill="hold"/>
                                        <p:tgtEl>
                                          <p:spTgt spid="9"/>
                                        </p:tgtEl>
                                        <p:attrNameLst>
                                          <p:attrName>fill.type</p:attrName>
                                        </p:attrNameLst>
                                      </p:cBhvr>
                                      <p:to>
                                        <p:strVal val="solid"/>
                                      </p:to>
                                    </p:set>
                                    <p:set>
                                      <p:cBhvr>
                                        <p:cTn id="118" dur="10" fill="hold"/>
                                        <p:tgtEl>
                                          <p:spTgt spid="9"/>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 fill="hold"/>
                                        <p:tgtEl>
                                          <p:spTgt spid="7"/>
                                        </p:tgtEl>
                                        <p:attrNameLst>
                                          <p:attrName>fillcolor</p:attrName>
                                        </p:attrNameLst>
                                      </p:cBhvr>
                                      <p:to>
                                        <a:srgbClr val="99CCFF"/>
                                      </p:to>
                                    </p:animClr>
                                    <p:set>
                                      <p:cBhvr>
                                        <p:cTn id="121" dur="10" fill="hold"/>
                                        <p:tgtEl>
                                          <p:spTgt spid="7"/>
                                        </p:tgtEl>
                                        <p:attrNameLst>
                                          <p:attrName>fill.type</p:attrName>
                                        </p:attrNameLst>
                                      </p:cBhvr>
                                      <p:to>
                                        <p:strVal val="solid"/>
                                      </p:to>
                                    </p:set>
                                    <p:set>
                                      <p:cBhvr>
                                        <p:cTn id="122" dur="10" fill="hold"/>
                                        <p:tgtEl>
                                          <p:spTgt spid="7"/>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10" fill="hold"/>
                                        <p:tgtEl>
                                          <p:spTgt spid="58"/>
                                        </p:tgtEl>
                                        <p:attrNameLst>
                                          <p:attrName>fillcolor</p:attrName>
                                        </p:attrNameLst>
                                      </p:cBhvr>
                                      <p:to>
                                        <a:srgbClr val="99CCFF"/>
                                      </p:to>
                                    </p:animClr>
                                    <p:set>
                                      <p:cBhvr>
                                        <p:cTn id="125" dur="10" fill="hold"/>
                                        <p:tgtEl>
                                          <p:spTgt spid="58"/>
                                        </p:tgtEl>
                                        <p:attrNameLst>
                                          <p:attrName>fill.type</p:attrName>
                                        </p:attrNameLst>
                                      </p:cBhvr>
                                      <p:to>
                                        <p:strVal val="solid"/>
                                      </p:to>
                                    </p:set>
                                    <p:set>
                                      <p:cBhvr>
                                        <p:cTn id="126" dur="10" fill="hold"/>
                                        <p:tgtEl>
                                          <p:spTgt spid="58"/>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10" fill="hold"/>
                                        <p:tgtEl>
                                          <p:spTgt spid="27"/>
                                        </p:tgtEl>
                                        <p:attrNameLst>
                                          <p:attrName>fillcolor</p:attrName>
                                        </p:attrNameLst>
                                      </p:cBhvr>
                                      <p:to>
                                        <a:srgbClr val="F2F2F2"/>
                                      </p:to>
                                    </p:animClr>
                                    <p:set>
                                      <p:cBhvr>
                                        <p:cTn id="129" dur="10" fill="hold"/>
                                        <p:tgtEl>
                                          <p:spTgt spid="27"/>
                                        </p:tgtEl>
                                        <p:attrNameLst>
                                          <p:attrName>fill.type</p:attrName>
                                        </p:attrNameLst>
                                      </p:cBhvr>
                                      <p:to>
                                        <p:strVal val="solid"/>
                                      </p:to>
                                    </p:set>
                                    <p:set>
                                      <p:cBhvr>
                                        <p:cTn id="130" dur="10" fill="hold"/>
                                        <p:tgtEl>
                                          <p:spTgt spid="27"/>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10" fill="hold"/>
                                        <p:tgtEl>
                                          <p:spTgt spid="26"/>
                                        </p:tgtEl>
                                        <p:attrNameLst>
                                          <p:attrName>fillcolor</p:attrName>
                                        </p:attrNameLst>
                                      </p:cBhvr>
                                      <p:to>
                                        <a:srgbClr val="F2F2F2"/>
                                      </p:to>
                                    </p:animClr>
                                    <p:set>
                                      <p:cBhvr>
                                        <p:cTn id="133" dur="10" fill="hold"/>
                                        <p:tgtEl>
                                          <p:spTgt spid="26"/>
                                        </p:tgtEl>
                                        <p:attrNameLst>
                                          <p:attrName>fill.type</p:attrName>
                                        </p:attrNameLst>
                                      </p:cBhvr>
                                      <p:to>
                                        <p:strVal val="solid"/>
                                      </p:to>
                                    </p:set>
                                    <p:set>
                                      <p:cBhvr>
                                        <p:cTn id="134" dur="10" fill="hold"/>
                                        <p:tgtEl>
                                          <p:spTgt spid="26"/>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10" fill="hold"/>
                                        <p:tgtEl>
                                          <p:spTgt spid="10"/>
                                        </p:tgtEl>
                                        <p:attrNameLst>
                                          <p:attrName>fillcolor</p:attrName>
                                        </p:attrNameLst>
                                      </p:cBhvr>
                                      <p:to>
                                        <a:srgbClr val="F2F2F2"/>
                                      </p:to>
                                    </p:animClr>
                                    <p:set>
                                      <p:cBhvr>
                                        <p:cTn id="137" dur="10" fill="hold"/>
                                        <p:tgtEl>
                                          <p:spTgt spid="10"/>
                                        </p:tgtEl>
                                        <p:attrNameLst>
                                          <p:attrName>fill.type</p:attrName>
                                        </p:attrNameLst>
                                      </p:cBhvr>
                                      <p:to>
                                        <p:strVal val="solid"/>
                                      </p:to>
                                    </p:set>
                                    <p:set>
                                      <p:cBhvr>
                                        <p:cTn id="138" dur="10" fill="hold"/>
                                        <p:tgtEl>
                                          <p:spTgt spid="10"/>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10" fill="hold"/>
                                        <p:tgtEl>
                                          <p:spTgt spid="68"/>
                                        </p:tgtEl>
                                        <p:attrNameLst>
                                          <p:attrName>fillcolor</p:attrName>
                                        </p:attrNameLst>
                                      </p:cBhvr>
                                      <p:to>
                                        <a:srgbClr val="F2F2F2"/>
                                      </p:to>
                                    </p:animClr>
                                    <p:set>
                                      <p:cBhvr>
                                        <p:cTn id="141" dur="10" fill="hold"/>
                                        <p:tgtEl>
                                          <p:spTgt spid="68"/>
                                        </p:tgtEl>
                                        <p:attrNameLst>
                                          <p:attrName>fill.type</p:attrName>
                                        </p:attrNameLst>
                                      </p:cBhvr>
                                      <p:to>
                                        <p:strVal val="solid"/>
                                      </p:to>
                                    </p:set>
                                    <p:set>
                                      <p:cBhvr>
                                        <p:cTn id="142" dur="10" fill="hold"/>
                                        <p:tgtEl>
                                          <p:spTgt spid="68"/>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10" fill="hold"/>
                                        <p:tgtEl>
                                          <p:spTgt spid="11"/>
                                        </p:tgtEl>
                                        <p:attrNameLst>
                                          <p:attrName>fillcolor</p:attrName>
                                        </p:attrNameLst>
                                      </p:cBhvr>
                                      <p:to>
                                        <a:srgbClr val="F2F2F2"/>
                                      </p:to>
                                    </p:animClr>
                                    <p:set>
                                      <p:cBhvr>
                                        <p:cTn id="145" dur="10" fill="hold"/>
                                        <p:tgtEl>
                                          <p:spTgt spid="11"/>
                                        </p:tgtEl>
                                        <p:attrNameLst>
                                          <p:attrName>fill.type</p:attrName>
                                        </p:attrNameLst>
                                      </p:cBhvr>
                                      <p:to>
                                        <p:strVal val="solid"/>
                                      </p:to>
                                    </p:set>
                                    <p:set>
                                      <p:cBhvr>
                                        <p:cTn id="146" dur="10" fill="hold"/>
                                        <p:tgtEl>
                                          <p:spTgt spid="11"/>
                                        </p:tgtEl>
                                        <p:attrNameLst>
                                          <p:attrName>fill.on</p:attrName>
                                        </p:attrNameLst>
                                      </p:cBhvr>
                                      <p:to>
                                        <p:strVal val="true"/>
                                      </p:to>
                                    </p:set>
                                  </p:childTnLst>
                                </p:cTn>
                              </p:par>
                              <p:par>
                                <p:cTn id="147" presetID="1" presetClass="emph" presetSubtype="2" fill="hold" nodeType="withEffect">
                                  <p:stCondLst>
                                    <p:cond delay="0"/>
                                  </p:stCondLst>
                                  <p:childTnLst>
                                    <p:animClr clrSpc="rgb" dir="cw">
                                      <p:cBhvr>
                                        <p:cTn id="148" dur="10" fill="hold"/>
                                        <p:tgtEl>
                                          <p:spTgt spid="12"/>
                                        </p:tgtEl>
                                        <p:attrNameLst>
                                          <p:attrName>fillcolor</p:attrName>
                                        </p:attrNameLst>
                                      </p:cBhvr>
                                      <p:to>
                                        <a:srgbClr val="F2F2F2"/>
                                      </p:to>
                                    </p:animClr>
                                    <p:set>
                                      <p:cBhvr>
                                        <p:cTn id="149" dur="10" fill="hold"/>
                                        <p:tgtEl>
                                          <p:spTgt spid="12"/>
                                        </p:tgtEl>
                                        <p:attrNameLst>
                                          <p:attrName>fill.type</p:attrName>
                                        </p:attrNameLst>
                                      </p:cBhvr>
                                      <p:to>
                                        <p:strVal val="solid"/>
                                      </p:to>
                                    </p:set>
                                    <p:set>
                                      <p:cBhvr>
                                        <p:cTn id="150" dur="10" fill="hold"/>
                                        <p:tgtEl>
                                          <p:spTgt spid="12"/>
                                        </p:tgtEl>
                                        <p:attrNameLst>
                                          <p:attrName>fill.on</p:attrName>
                                        </p:attrNameLst>
                                      </p:cBhvr>
                                      <p:to>
                                        <p:strVal val="true"/>
                                      </p:to>
                                    </p:set>
                                  </p:childTnLst>
                                </p:cTn>
                              </p:par>
                              <p:par>
                                <p:cTn id="151" presetID="1" presetClass="emph" presetSubtype="2" fill="hold" nodeType="withEffect">
                                  <p:stCondLst>
                                    <p:cond delay="0"/>
                                  </p:stCondLst>
                                  <p:childTnLst>
                                    <p:animClr clrSpc="rgb" dir="cw">
                                      <p:cBhvr>
                                        <p:cTn id="152" dur="10" fill="hold"/>
                                        <p:tgtEl>
                                          <p:spTgt spid="13"/>
                                        </p:tgtEl>
                                        <p:attrNameLst>
                                          <p:attrName>fillcolor</p:attrName>
                                        </p:attrNameLst>
                                      </p:cBhvr>
                                      <p:to>
                                        <a:srgbClr val="F2F2F2"/>
                                      </p:to>
                                    </p:animClr>
                                    <p:set>
                                      <p:cBhvr>
                                        <p:cTn id="153" dur="10" fill="hold"/>
                                        <p:tgtEl>
                                          <p:spTgt spid="13"/>
                                        </p:tgtEl>
                                        <p:attrNameLst>
                                          <p:attrName>fill.type</p:attrName>
                                        </p:attrNameLst>
                                      </p:cBhvr>
                                      <p:to>
                                        <p:strVal val="solid"/>
                                      </p:to>
                                    </p:set>
                                    <p:set>
                                      <p:cBhvr>
                                        <p:cTn id="154" dur="10" fill="hold"/>
                                        <p:tgtEl>
                                          <p:spTgt spid="13"/>
                                        </p:tgtEl>
                                        <p:attrNameLst>
                                          <p:attrName>fill.on</p:attrName>
                                        </p:attrNameLst>
                                      </p:cBhvr>
                                      <p:to>
                                        <p:strVal val="true"/>
                                      </p:to>
                                    </p:set>
                                  </p:childTnLst>
                                </p:cTn>
                              </p:par>
                              <p:par>
                                <p:cTn id="155" presetID="1" presetClass="emph" presetSubtype="2" fill="hold" nodeType="withEffect">
                                  <p:stCondLst>
                                    <p:cond delay="0"/>
                                  </p:stCondLst>
                                  <p:childTnLst>
                                    <p:animClr clrSpc="rgb" dir="cw">
                                      <p:cBhvr>
                                        <p:cTn id="156" dur="10" fill="hold"/>
                                        <p:tgtEl>
                                          <p:spTgt spid="15"/>
                                        </p:tgtEl>
                                        <p:attrNameLst>
                                          <p:attrName>fillcolor</p:attrName>
                                        </p:attrNameLst>
                                      </p:cBhvr>
                                      <p:to>
                                        <a:srgbClr val="F2F2F2"/>
                                      </p:to>
                                    </p:animClr>
                                    <p:set>
                                      <p:cBhvr>
                                        <p:cTn id="157" dur="10" fill="hold"/>
                                        <p:tgtEl>
                                          <p:spTgt spid="15"/>
                                        </p:tgtEl>
                                        <p:attrNameLst>
                                          <p:attrName>fill.type</p:attrName>
                                        </p:attrNameLst>
                                      </p:cBhvr>
                                      <p:to>
                                        <p:strVal val="solid"/>
                                      </p:to>
                                    </p:set>
                                    <p:set>
                                      <p:cBhvr>
                                        <p:cTn id="158" dur="10" fill="hold"/>
                                        <p:tgtEl>
                                          <p:spTgt spid="15"/>
                                        </p:tgtEl>
                                        <p:attrNameLst>
                                          <p:attrName>fill.on</p:attrName>
                                        </p:attrNameLst>
                                      </p:cBhvr>
                                      <p:to>
                                        <p:strVal val="true"/>
                                      </p:to>
                                    </p:set>
                                  </p:childTnLst>
                                </p:cTn>
                              </p:par>
                              <p:par>
                                <p:cTn id="159" presetID="1" presetClass="emph" presetSubtype="2" fill="hold" nodeType="withEffect">
                                  <p:stCondLst>
                                    <p:cond delay="0"/>
                                  </p:stCondLst>
                                  <p:childTnLst>
                                    <p:animClr clrSpc="rgb" dir="cw">
                                      <p:cBhvr>
                                        <p:cTn id="160" dur="10" fill="hold"/>
                                        <p:tgtEl>
                                          <p:spTgt spid="63"/>
                                        </p:tgtEl>
                                        <p:attrNameLst>
                                          <p:attrName>fillcolor</p:attrName>
                                        </p:attrNameLst>
                                      </p:cBhvr>
                                      <p:to>
                                        <a:srgbClr val="99CCFF"/>
                                      </p:to>
                                    </p:animClr>
                                    <p:set>
                                      <p:cBhvr>
                                        <p:cTn id="161" dur="10" fill="hold"/>
                                        <p:tgtEl>
                                          <p:spTgt spid="63"/>
                                        </p:tgtEl>
                                        <p:attrNameLst>
                                          <p:attrName>fill.type</p:attrName>
                                        </p:attrNameLst>
                                      </p:cBhvr>
                                      <p:to>
                                        <p:strVal val="solid"/>
                                      </p:to>
                                    </p:set>
                                    <p:set>
                                      <p:cBhvr>
                                        <p:cTn id="162" dur="10" fill="hold"/>
                                        <p:tgtEl>
                                          <p:spTgt spid="63"/>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10" fill="hold"/>
                                        <p:tgtEl>
                                          <p:spTgt spid="16"/>
                                        </p:tgtEl>
                                        <p:attrNameLst>
                                          <p:attrName>fillcolor</p:attrName>
                                        </p:attrNameLst>
                                      </p:cBhvr>
                                      <p:to>
                                        <a:srgbClr val="F2F2F2"/>
                                      </p:to>
                                    </p:animClr>
                                    <p:set>
                                      <p:cBhvr>
                                        <p:cTn id="165" dur="10" fill="hold"/>
                                        <p:tgtEl>
                                          <p:spTgt spid="16"/>
                                        </p:tgtEl>
                                        <p:attrNameLst>
                                          <p:attrName>fill.type</p:attrName>
                                        </p:attrNameLst>
                                      </p:cBhvr>
                                      <p:to>
                                        <p:strVal val="solid"/>
                                      </p:to>
                                    </p:set>
                                    <p:set>
                                      <p:cBhvr>
                                        <p:cTn id="166" dur="10" fill="hold"/>
                                        <p:tgtEl>
                                          <p:spTgt spid="16"/>
                                        </p:tgtEl>
                                        <p:attrNameLst>
                                          <p:attrName>fill.on</p:attrName>
                                        </p:attrNameLst>
                                      </p:cBhvr>
                                      <p:to>
                                        <p:strVal val="true"/>
                                      </p:to>
                                    </p:set>
                                  </p:childTnLst>
                                </p:cTn>
                              </p:par>
                              <p:par>
                                <p:cTn id="167" presetID="1"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11" grpId="0" animBg="1"/>
      <p:bldP spid="12" grpId="0" animBg="1"/>
      <p:bldP spid="13" grpId="0" animBg="1"/>
      <p:bldP spid="15" grpId="0" animBg="1"/>
      <p:bldP spid="16" grpId="0" animBg="1"/>
      <p:bldP spid="26" grpId="0" animBg="1"/>
      <p:bldP spid="27" grpId="0" animBg="1"/>
      <p:bldP spid="30" grpId="0"/>
      <p:bldP spid="31" grpId="0"/>
      <p:bldP spid="32" grpId="0"/>
      <p:bldP spid="33" grpId="0"/>
      <p:bldP spid="34" grpId="0"/>
      <p:bldP spid="35" grpId="0"/>
      <p:bldP spid="36" grpId="0"/>
      <p:bldP spid="37" grpId="0"/>
      <p:bldP spid="38" grpId="0"/>
      <p:bldP spid="39" grpId="0"/>
      <p:bldP spid="40" grpId="0"/>
      <p:bldP spid="58" grpId="0" animBg="1"/>
      <p:bldP spid="68" grpId="0" animBg="1"/>
      <p:bldP spid="86" grpId="0"/>
      <p:bldP spid="90" grpId="0"/>
      <p:bldP spid="94" grpId="0" animBg="1"/>
      <p:bldP spid="95" grpId="0" animBg="1"/>
      <p:bldP spid="96" grpId="0"/>
      <p:bldP spid="97" grpId="0"/>
      <p:bldP spid="63" grpId="0" animBg="1"/>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3. Evaluation des impacts environnementaux (1/2)</a:t>
            </a:r>
          </a:p>
        </p:txBody>
      </p:sp>
      <p:sp>
        <p:nvSpPr>
          <p:cNvPr id="14" name="ZoneTexte 13"/>
          <p:cNvSpPr txBox="1"/>
          <p:nvPr/>
        </p:nvSpPr>
        <p:spPr>
          <a:xfrm>
            <a:off x="1031437" y="1096029"/>
            <a:ext cx="10609179" cy="707886"/>
          </a:xfrm>
          <a:prstGeom prst="rect">
            <a:avLst/>
          </a:prstGeom>
          <a:noFill/>
        </p:spPr>
        <p:txBody>
          <a:bodyPr wrap="square" rtlCol="0">
            <a:spAutoFit/>
          </a:bodyPr>
          <a:lstStyle/>
          <a:p>
            <a:r>
              <a:rPr lang="fr-FR" sz="2000" dirty="0">
                <a:latin typeface="+mj-lt"/>
              </a:rPr>
              <a:t>L’évaluation des impacts du cycle de vie vise à agréger l’ensemble des flux dans des </a:t>
            </a:r>
            <a:r>
              <a:rPr lang="fr-FR" sz="2000" b="1" dirty="0">
                <a:latin typeface="+mj-lt"/>
              </a:rPr>
              <a:t>catégories d’impacts et de dommages </a:t>
            </a:r>
            <a:r>
              <a:rPr lang="fr-FR" sz="2000" dirty="0">
                <a:latin typeface="+mj-lt"/>
              </a:rPr>
              <a:t>clairement identifiables, puis de quantifier ces impacts.</a:t>
            </a:r>
          </a:p>
        </p:txBody>
      </p:sp>
      <p:pic>
        <p:nvPicPr>
          <p:cNvPr id="2" name="Image 1"/>
          <p:cNvPicPr>
            <a:picLocks noChangeAspect="1"/>
          </p:cNvPicPr>
          <p:nvPr/>
        </p:nvPicPr>
        <p:blipFill rotWithShape="1">
          <a:blip r:embed="rId2"/>
          <a:srcRect t="-1" b="-927"/>
          <a:stretch/>
        </p:blipFill>
        <p:spPr>
          <a:xfrm>
            <a:off x="1055440" y="1856440"/>
            <a:ext cx="6828556" cy="4308864"/>
          </a:xfrm>
          <a:prstGeom prst="rect">
            <a:avLst/>
          </a:prstGeom>
        </p:spPr>
      </p:pic>
      <p:sp>
        <p:nvSpPr>
          <p:cNvPr id="8" name="ZoneTexte 7"/>
          <p:cNvSpPr txBox="1"/>
          <p:nvPr/>
        </p:nvSpPr>
        <p:spPr>
          <a:xfrm>
            <a:off x="3236679" y="6227890"/>
            <a:ext cx="2742311" cy="297454"/>
          </a:xfrm>
          <a:prstGeom prst="rect">
            <a:avLst/>
          </a:prstGeom>
          <a:noFill/>
        </p:spPr>
        <p:txBody>
          <a:bodyPr wrap="square" rtlCol="0">
            <a:spAutoFit/>
          </a:bodyPr>
          <a:lstStyle/>
          <a:p>
            <a:pPr algn="ctr"/>
            <a:r>
              <a:rPr lang="fr-FR" sz="1333" i="1" dirty="0"/>
              <a:t>Source : </a:t>
            </a:r>
            <a:r>
              <a:rPr lang="fr-FR" sz="1333" i="1" dirty="0" err="1"/>
              <a:t>altermaker</a:t>
            </a:r>
            <a:endParaRPr lang="fr-FR" sz="1333" i="1" dirty="0"/>
          </a:p>
        </p:txBody>
      </p:sp>
      <p:sp>
        <p:nvSpPr>
          <p:cNvPr id="5" name="Espace réservé de la date 3">
            <a:extLst>
              <a:ext uri="{FF2B5EF4-FFF2-40B4-BE49-F238E27FC236}">
                <a16:creationId xmlns:a16="http://schemas.microsoft.com/office/drawing/2014/main" id="{C249880A-9E62-BEE2-FC98-9D68D855EF8D}"/>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6" name="Espace réservé du pied de page 4">
            <a:extLst>
              <a:ext uri="{FF2B5EF4-FFF2-40B4-BE49-F238E27FC236}">
                <a16:creationId xmlns:a16="http://schemas.microsoft.com/office/drawing/2014/main" id="{E8657724-35D0-CC1D-8423-12A569B3BC94}"/>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7" name="Espace réservé du numéro de diapositive 5">
            <a:extLst>
              <a:ext uri="{FF2B5EF4-FFF2-40B4-BE49-F238E27FC236}">
                <a16:creationId xmlns:a16="http://schemas.microsoft.com/office/drawing/2014/main" id="{1A20AD73-E222-69D3-A0DD-AD5D7AAEAC49}"/>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12</a:t>
            </a:fld>
            <a:endParaRPr lang="fr-FR"/>
          </a:p>
        </p:txBody>
      </p:sp>
      <p:sp>
        <p:nvSpPr>
          <p:cNvPr id="9" name="ZoneTexte 8">
            <a:extLst>
              <a:ext uri="{FF2B5EF4-FFF2-40B4-BE49-F238E27FC236}">
                <a16:creationId xmlns:a16="http://schemas.microsoft.com/office/drawing/2014/main" id="{09B8B09B-A773-78FC-ABDA-0A2C6B9CA7F3}"/>
              </a:ext>
            </a:extLst>
          </p:cNvPr>
          <p:cNvSpPr txBox="1"/>
          <p:nvPr/>
        </p:nvSpPr>
        <p:spPr>
          <a:xfrm>
            <a:off x="7681612" y="2564904"/>
            <a:ext cx="3493264" cy="307777"/>
          </a:xfrm>
          <a:prstGeom prst="rect">
            <a:avLst/>
          </a:prstGeom>
          <a:noFill/>
        </p:spPr>
        <p:txBody>
          <a:bodyPr wrap="none" rtlCol="0">
            <a:spAutoFit/>
          </a:bodyPr>
          <a:lstStyle/>
          <a:p>
            <a:r>
              <a:rPr lang="en-US" sz="1400" dirty="0"/>
              <a:t>[kg CO2eq] = 1 x [kg CO2] + 37 x [kg CH4] + … </a:t>
            </a:r>
          </a:p>
        </p:txBody>
      </p:sp>
      <p:sp>
        <p:nvSpPr>
          <p:cNvPr id="10" name="ZoneTexte 9">
            <a:extLst>
              <a:ext uri="{FF2B5EF4-FFF2-40B4-BE49-F238E27FC236}">
                <a16:creationId xmlns:a16="http://schemas.microsoft.com/office/drawing/2014/main" id="{6B971312-0F49-9BC9-EF00-0A6456F7E876}"/>
              </a:ext>
            </a:extLst>
          </p:cNvPr>
          <p:cNvSpPr txBox="1"/>
          <p:nvPr/>
        </p:nvSpPr>
        <p:spPr>
          <a:xfrm>
            <a:off x="7702167" y="3245494"/>
            <a:ext cx="3820277" cy="307777"/>
          </a:xfrm>
          <a:prstGeom prst="rect">
            <a:avLst/>
          </a:prstGeom>
          <a:noFill/>
        </p:spPr>
        <p:txBody>
          <a:bodyPr wrap="none" rtlCol="0">
            <a:spAutoFit/>
          </a:bodyPr>
          <a:lstStyle/>
          <a:p>
            <a:r>
              <a:rPr lang="en-US" sz="1400" dirty="0"/>
              <a:t>[kg </a:t>
            </a:r>
            <a:r>
              <a:rPr lang="en-US" sz="1400" dirty="0" err="1"/>
              <a:t>SBeq</a:t>
            </a:r>
            <a:r>
              <a:rPr lang="en-US" sz="1400" dirty="0"/>
              <a:t>] =  </a:t>
            </a:r>
            <a:r>
              <a:rPr lang="fr-FR" sz="1400" dirty="0"/>
              <a:t>1.09 x 10</a:t>
            </a:r>
            <a:r>
              <a:rPr lang="fr-FR" sz="1400" baseline="30000" dirty="0"/>
              <a:t>-9</a:t>
            </a:r>
            <a:r>
              <a:rPr lang="en-US" sz="1400" dirty="0"/>
              <a:t> [kg Al] + 1.18 x [kg Ag] + … </a:t>
            </a:r>
          </a:p>
        </p:txBody>
      </p:sp>
      <p:sp>
        <p:nvSpPr>
          <p:cNvPr id="11" name="ZoneTexte 10">
            <a:extLst>
              <a:ext uri="{FF2B5EF4-FFF2-40B4-BE49-F238E27FC236}">
                <a16:creationId xmlns:a16="http://schemas.microsoft.com/office/drawing/2014/main" id="{B3AC7A44-BC75-2137-9263-DA41881E95B7}"/>
              </a:ext>
            </a:extLst>
          </p:cNvPr>
          <p:cNvSpPr txBox="1"/>
          <p:nvPr/>
        </p:nvSpPr>
        <p:spPr>
          <a:xfrm>
            <a:off x="8018698" y="4208334"/>
            <a:ext cx="3369044" cy="1077218"/>
          </a:xfrm>
          <a:prstGeom prst="rect">
            <a:avLst/>
          </a:prstGeom>
          <a:noFill/>
          <a:ln>
            <a:solidFill>
              <a:schemeClr val="tx1">
                <a:lumMod val="65000"/>
                <a:lumOff val="35000"/>
              </a:schemeClr>
            </a:solidFill>
          </a:ln>
        </p:spPr>
        <p:txBody>
          <a:bodyPr wrap="square" rtlCol="0">
            <a:spAutoFit/>
          </a:bodyPr>
          <a:lstStyle/>
          <a:p>
            <a:r>
              <a:rPr lang="en-US" sz="1600" dirty="0">
                <a:latin typeface="+mj-lt"/>
              </a:rPr>
              <a:t>Pour </a:t>
            </a:r>
            <a:r>
              <a:rPr lang="en-US" sz="1600" dirty="0" err="1">
                <a:latin typeface="+mj-lt"/>
              </a:rPr>
              <a:t>ce</a:t>
            </a:r>
            <a:r>
              <a:rPr lang="en-US" sz="1600" dirty="0">
                <a:latin typeface="+mj-lt"/>
              </a:rPr>
              <a:t> faire on </a:t>
            </a:r>
            <a:r>
              <a:rPr lang="en-US" sz="1600" dirty="0" err="1">
                <a:latin typeface="+mj-lt"/>
              </a:rPr>
              <a:t>utilise</a:t>
            </a:r>
            <a:r>
              <a:rPr lang="en-US" sz="1600" dirty="0">
                <a:latin typeface="+mj-lt"/>
              </a:rPr>
              <a:t> des </a:t>
            </a:r>
          </a:p>
          <a:p>
            <a:r>
              <a:rPr lang="en-US" sz="1600" b="1" dirty="0" err="1">
                <a:latin typeface="+mj-lt"/>
              </a:rPr>
              <a:t>méthodes</a:t>
            </a:r>
            <a:r>
              <a:rPr lang="en-US" sz="1600" b="1" dirty="0">
                <a:latin typeface="+mj-lt"/>
              </a:rPr>
              <a:t> de </a:t>
            </a:r>
            <a:r>
              <a:rPr lang="en-US" sz="1600" b="1" dirty="0" err="1">
                <a:latin typeface="+mj-lt"/>
              </a:rPr>
              <a:t>caractérisation</a:t>
            </a:r>
            <a:endParaRPr lang="en-US" sz="1600" b="1" dirty="0">
              <a:latin typeface="+mj-lt"/>
            </a:endParaRPr>
          </a:p>
          <a:p>
            <a:r>
              <a:rPr lang="en-US" sz="1600" i="1" dirty="0">
                <a:latin typeface="+mj-lt"/>
              </a:rPr>
              <a:t>(</a:t>
            </a:r>
            <a:r>
              <a:rPr lang="en-US" sz="1600" i="1" dirty="0" err="1">
                <a:latin typeface="+mj-lt"/>
              </a:rPr>
              <a:t>ReCiPe</a:t>
            </a:r>
            <a:r>
              <a:rPr lang="en-US" sz="1600" i="1" dirty="0">
                <a:latin typeface="+mj-lt"/>
              </a:rPr>
              <a:t>, IMPACT 2002+, Environmental Footprint…)</a:t>
            </a:r>
          </a:p>
        </p:txBody>
      </p:sp>
      <p:cxnSp>
        <p:nvCxnSpPr>
          <p:cNvPr id="13" name="Connecteur droit avec flèche 12">
            <a:extLst>
              <a:ext uri="{FF2B5EF4-FFF2-40B4-BE49-F238E27FC236}">
                <a16:creationId xmlns:a16="http://schemas.microsoft.com/office/drawing/2014/main" id="{0EAE7D1C-55DF-89CE-E693-8E6FE1F5897D}"/>
              </a:ext>
            </a:extLst>
          </p:cNvPr>
          <p:cNvCxnSpPr>
            <a:cxnSpLocks/>
            <a:stCxn id="11" idx="0"/>
          </p:cNvCxnSpPr>
          <p:nvPr/>
        </p:nvCxnSpPr>
        <p:spPr>
          <a:xfrm flipV="1">
            <a:off x="9703220" y="3789040"/>
            <a:ext cx="0" cy="419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32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1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3. Evaluation des impacts environnementaux (2/2)</a:t>
            </a:r>
          </a:p>
        </p:txBody>
      </p:sp>
      <p:graphicFrame>
        <p:nvGraphicFramePr>
          <p:cNvPr id="13" name="Graphique 12"/>
          <p:cNvGraphicFramePr/>
          <p:nvPr>
            <p:extLst>
              <p:ext uri="{D42A27DB-BD31-4B8C-83A1-F6EECF244321}">
                <p14:modId xmlns:p14="http://schemas.microsoft.com/office/powerpoint/2010/main" val="1162390210"/>
              </p:ext>
            </p:extLst>
          </p:nvPr>
        </p:nvGraphicFramePr>
        <p:xfrm>
          <a:off x="1679509" y="1364771"/>
          <a:ext cx="8448939" cy="4224469"/>
        </p:xfrm>
        <a:graphic>
          <a:graphicData uri="http://schemas.openxmlformats.org/drawingml/2006/chart">
            <c:chart xmlns:c="http://schemas.openxmlformats.org/drawingml/2006/chart" xmlns:r="http://schemas.openxmlformats.org/officeDocument/2006/relationships" r:id="rId3"/>
          </a:graphicData>
        </a:graphic>
      </p:graphicFrame>
      <p:sp>
        <p:nvSpPr>
          <p:cNvPr id="2" name="ZoneTexte 1"/>
          <p:cNvSpPr txBox="1"/>
          <p:nvPr/>
        </p:nvSpPr>
        <p:spPr>
          <a:xfrm>
            <a:off x="2927647" y="932724"/>
            <a:ext cx="6336704" cy="461665"/>
          </a:xfrm>
          <a:prstGeom prst="rect">
            <a:avLst/>
          </a:prstGeom>
          <a:noFill/>
        </p:spPr>
        <p:txBody>
          <a:bodyPr wrap="square" rtlCol="0">
            <a:spAutoFit/>
          </a:bodyPr>
          <a:lstStyle/>
          <a:p>
            <a:pPr algn="ctr"/>
            <a:r>
              <a:rPr lang="fr-FR" sz="2400" dirty="0">
                <a:latin typeface="+mj-lt"/>
              </a:rPr>
              <a:t>Résultats d’une ACV</a:t>
            </a:r>
            <a:endParaRPr lang="en-US" sz="2400" dirty="0">
              <a:latin typeface="+mj-lt"/>
            </a:endParaRPr>
          </a:p>
        </p:txBody>
      </p:sp>
      <p:sp>
        <p:nvSpPr>
          <p:cNvPr id="5" name="Espace réservé de la date 3">
            <a:extLst>
              <a:ext uri="{FF2B5EF4-FFF2-40B4-BE49-F238E27FC236}">
                <a16:creationId xmlns:a16="http://schemas.microsoft.com/office/drawing/2014/main" id="{F253366B-6059-2DDE-DA75-A6F7AAE54ACC}"/>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6" name="Espace réservé du pied de page 4">
            <a:extLst>
              <a:ext uri="{FF2B5EF4-FFF2-40B4-BE49-F238E27FC236}">
                <a16:creationId xmlns:a16="http://schemas.microsoft.com/office/drawing/2014/main" id="{6F559230-4234-4319-58E6-0AF60CF5CA4A}"/>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7" name="Espace réservé du numéro de diapositive 5">
            <a:extLst>
              <a:ext uri="{FF2B5EF4-FFF2-40B4-BE49-F238E27FC236}">
                <a16:creationId xmlns:a16="http://schemas.microsoft.com/office/drawing/2014/main" id="{2BCE4BBA-4F33-D36E-5FC0-90C055BAD219}"/>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13</a:t>
            </a:fld>
            <a:endParaRPr lang="fr-FR"/>
          </a:p>
        </p:txBody>
      </p:sp>
    </p:spTree>
    <p:extLst>
      <p:ext uri="{BB962C8B-B14F-4D97-AF65-F5344CB8AC3E}">
        <p14:creationId xmlns:p14="http://schemas.microsoft.com/office/powerpoint/2010/main" val="2656577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4. Interprétation des résultats</a:t>
            </a:r>
          </a:p>
        </p:txBody>
      </p:sp>
      <p:sp>
        <p:nvSpPr>
          <p:cNvPr id="13" name="ZoneTexte 12"/>
          <p:cNvSpPr txBox="1"/>
          <p:nvPr/>
        </p:nvSpPr>
        <p:spPr>
          <a:xfrm>
            <a:off x="335360" y="1084736"/>
            <a:ext cx="11521280" cy="4688528"/>
          </a:xfrm>
          <a:prstGeom prst="rect">
            <a:avLst/>
          </a:prstGeom>
          <a:noFill/>
        </p:spPr>
        <p:txBody>
          <a:bodyPr wrap="square" rtlCol="0">
            <a:spAutoFit/>
          </a:bodyPr>
          <a:lstStyle/>
          <a:p>
            <a:r>
              <a:rPr lang="fr-FR" sz="2133" dirty="0">
                <a:latin typeface="+mj-lt"/>
              </a:rPr>
              <a:t>Différentes analyses peuvent être menées pour interpréter les résultats :</a:t>
            </a:r>
          </a:p>
          <a:p>
            <a:endParaRPr lang="fr-FR" sz="2133" dirty="0">
              <a:latin typeface="+mj-lt"/>
            </a:endParaRPr>
          </a:p>
          <a:p>
            <a:pPr marL="380990" indent="-380990">
              <a:buFont typeface="Arial" panose="020B0604020202020204" pitchFamily="34" charset="0"/>
              <a:buChar char="•"/>
            </a:pPr>
            <a:r>
              <a:rPr lang="fr-FR" sz="2133" dirty="0">
                <a:latin typeface="+mj-lt"/>
              </a:rPr>
              <a:t>L’</a:t>
            </a:r>
            <a:r>
              <a:rPr lang="fr-FR" sz="2133" b="1" dirty="0">
                <a:latin typeface="+mj-lt"/>
              </a:rPr>
              <a:t>analyse de gravité</a:t>
            </a:r>
            <a:r>
              <a:rPr lang="fr-FR" sz="2133" dirty="0">
                <a:latin typeface="+mj-lt"/>
              </a:rPr>
              <a:t> permet d’identifier les plus fortes contributions à l’impact.</a:t>
            </a:r>
          </a:p>
          <a:p>
            <a:r>
              <a:rPr lang="fr-FR" sz="2133" dirty="0">
                <a:latin typeface="+mj-lt"/>
              </a:rPr>
              <a:t>      Les enjeux significatifs peuvent être :</a:t>
            </a:r>
          </a:p>
          <a:p>
            <a:pPr marL="990575" lvl="2" indent="-380990">
              <a:buFont typeface="Courier New" panose="02070309020205020404" pitchFamily="49" charset="0"/>
              <a:buChar char="o"/>
            </a:pPr>
            <a:r>
              <a:rPr lang="fr-FR" sz="1867" dirty="0">
                <a:latin typeface="+mj-lt"/>
              </a:rPr>
              <a:t>des catégories d'impact (utilisation de ressources, changement climatique, etc.),</a:t>
            </a:r>
          </a:p>
          <a:p>
            <a:pPr marL="990575" lvl="2" indent="-380990">
              <a:buFont typeface="Courier New" panose="02070309020205020404" pitchFamily="49" charset="0"/>
              <a:buChar char="o"/>
            </a:pPr>
            <a:r>
              <a:rPr lang="fr-FR" sz="1867" dirty="0">
                <a:latin typeface="+mj-lt"/>
              </a:rPr>
              <a:t>des données de l’inventaire (composant, énergie, etc.),</a:t>
            </a:r>
          </a:p>
          <a:p>
            <a:pPr marL="990575" lvl="2" indent="-380990">
              <a:buFont typeface="Courier New" panose="02070309020205020404" pitchFamily="49" charset="0"/>
              <a:buChar char="o"/>
            </a:pPr>
            <a:r>
              <a:rPr lang="fr-FR" sz="1867" dirty="0">
                <a:latin typeface="+mj-lt"/>
              </a:rPr>
              <a:t>des contributions significatives de certaines étapes du cycle de vie (fabrication, utilisation, etc.)</a:t>
            </a:r>
          </a:p>
          <a:p>
            <a:endParaRPr lang="fr-FR" sz="2133" dirty="0">
              <a:latin typeface="+mj-lt"/>
            </a:endParaRPr>
          </a:p>
          <a:p>
            <a:pPr marL="380990" indent="-380990">
              <a:buFont typeface="Arial" panose="020B0604020202020204" pitchFamily="34" charset="0"/>
              <a:buChar char="•"/>
            </a:pPr>
            <a:r>
              <a:rPr lang="fr-FR" sz="2133" dirty="0">
                <a:latin typeface="+mj-lt"/>
              </a:rPr>
              <a:t>L’</a:t>
            </a:r>
            <a:r>
              <a:rPr lang="fr-FR" sz="2133" b="1" dirty="0">
                <a:latin typeface="+mj-lt"/>
              </a:rPr>
              <a:t>analyse de sensibilité</a:t>
            </a:r>
            <a:r>
              <a:rPr lang="fr-FR" sz="2133" dirty="0">
                <a:latin typeface="+mj-lt"/>
              </a:rPr>
              <a:t> et d’</a:t>
            </a:r>
            <a:r>
              <a:rPr lang="fr-FR" sz="2133" b="1" dirty="0">
                <a:latin typeface="+mj-lt"/>
              </a:rPr>
              <a:t>incertitude</a:t>
            </a:r>
            <a:r>
              <a:rPr lang="fr-FR" sz="2133" dirty="0">
                <a:latin typeface="+mj-lt"/>
              </a:rPr>
              <a:t> vise à déterminer l'influence : </a:t>
            </a:r>
          </a:p>
          <a:p>
            <a:pPr marL="990575" lvl="1" indent="-380990">
              <a:buFont typeface="Courier New" panose="02070309020205020404" pitchFamily="49" charset="0"/>
              <a:buChar char="o"/>
            </a:pPr>
            <a:r>
              <a:rPr lang="fr-FR" sz="1867" dirty="0">
                <a:latin typeface="+mj-lt"/>
              </a:rPr>
              <a:t>des éventuelles hypothèses faites au cours de l’étude,</a:t>
            </a:r>
          </a:p>
          <a:p>
            <a:pPr marL="990575" lvl="1" indent="-380990">
              <a:buFont typeface="Courier New" panose="02070309020205020404" pitchFamily="49" charset="0"/>
              <a:buChar char="o"/>
            </a:pPr>
            <a:r>
              <a:rPr lang="fr-FR" sz="1867" dirty="0">
                <a:latin typeface="+mj-lt"/>
              </a:rPr>
              <a:t>des incertitudes dans les données, </a:t>
            </a:r>
          </a:p>
          <a:p>
            <a:pPr marL="990575" lvl="1" indent="-380990">
              <a:buFont typeface="Courier New" panose="02070309020205020404" pitchFamily="49" charset="0"/>
              <a:buChar char="o"/>
            </a:pPr>
            <a:r>
              <a:rPr lang="fr-FR" sz="1867" dirty="0">
                <a:latin typeface="+mj-lt"/>
              </a:rPr>
              <a:t>des méthodes de calcul utilisées.</a:t>
            </a:r>
          </a:p>
          <a:p>
            <a:pPr lvl="1"/>
            <a:endParaRPr lang="fr-FR" sz="1867" dirty="0">
              <a:latin typeface="+mj-lt"/>
            </a:endParaRPr>
          </a:p>
          <a:p>
            <a:pPr marL="380990" indent="-380990">
              <a:buFont typeface="Courier New" panose="02070309020205020404" pitchFamily="49" charset="0"/>
              <a:buChar char="o"/>
            </a:pPr>
            <a:endParaRPr lang="fr-FR" sz="1867" b="1" dirty="0">
              <a:latin typeface="+mj-lt"/>
            </a:endParaRPr>
          </a:p>
          <a:p>
            <a:pPr marL="380990" indent="-380990">
              <a:buFont typeface="Arial" panose="020B0604020202020204" pitchFamily="34" charset="0"/>
              <a:buChar char="•"/>
            </a:pPr>
            <a:endParaRPr lang="fr-FR" sz="2133" b="1" dirty="0">
              <a:latin typeface="+mj-lt"/>
            </a:endParaRPr>
          </a:p>
        </p:txBody>
      </p:sp>
      <p:sp>
        <p:nvSpPr>
          <p:cNvPr id="3" name="Espace réservé de la date 3">
            <a:extLst>
              <a:ext uri="{FF2B5EF4-FFF2-40B4-BE49-F238E27FC236}">
                <a16:creationId xmlns:a16="http://schemas.microsoft.com/office/drawing/2014/main" id="{F0FF3B38-6AA8-3DCB-7E23-BBA180563B16}"/>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5" name="Espace réservé du pied de page 4">
            <a:extLst>
              <a:ext uri="{FF2B5EF4-FFF2-40B4-BE49-F238E27FC236}">
                <a16:creationId xmlns:a16="http://schemas.microsoft.com/office/drawing/2014/main" id="{5F280940-1B2F-4BF0-1813-898843F0254F}"/>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6" name="Espace réservé du numéro de diapositive 5">
            <a:extLst>
              <a:ext uri="{FF2B5EF4-FFF2-40B4-BE49-F238E27FC236}">
                <a16:creationId xmlns:a16="http://schemas.microsoft.com/office/drawing/2014/main" id="{956E0EDF-E293-626A-3434-F42BAE21666D}"/>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14</a:t>
            </a:fld>
            <a:endParaRPr lang="fr-FR"/>
          </a:p>
        </p:txBody>
      </p:sp>
    </p:spTree>
    <p:extLst>
      <p:ext uri="{BB962C8B-B14F-4D97-AF65-F5344CB8AC3E}">
        <p14:creationId xmlns:p14="http://schemas.microsoft.com/office/powerpoint/2010/main" val="59333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Quelques limites de l’ACV</a:t>
            </a:r>
          </a:p>
        </p:txBody>
      </p:sp>
      <p:grpSp>
        <p:nvGrpSpPr>
          <p:cNvPr id="17" name="Groupe 16"/>
          <p:cNvGrpSpPr/>
          <p:nvPr/>
        </p:nvGrpSpPr>
        <p:grpSpPr>
          <a:xfrm>
            <a:off x="1391478" y="1412776"/>
            <a:ext cx="2079414" cy="996628"/>
            <a:chOff x="1043608" y="1059582"/>
            <a:chExt cx="1559561" cy="747471"/>
          </a:xfrm>
        </p:grpSpPr>
        <p:sp>
          <p:nvSpPr>
            <p:cNvPr id="3" name="ZoneTexte 2"/>
            <p:cNvSpPr txBox="1"/>
            <p:nvPr/>
          </p:nvSpPr>
          <p:spPr>
            <a:xfrm>
              <a:off x="1043608" y="1059582"/>
              <a:ext cx="625412" cy="315423"/>
            </a:xfrm>
            <a:prstGeom prst="rect">
              <a:avLst/>
            </a:prstGeom>
            <a:noFill/>
          </p:spPr>
          <p:txBody>
            <a:bodyPr wrap="none" rtlCol="0">
              <a:spAutoFit/>
            </a:bodyPr>
            <a:lstStyle/>
            <a:p>
              <a:r>
                <a:rPr lang="fr-FR" sz="2133" dirty="0"/>
                <a:t>Bruits</a:t>
              </a:r>
              <a:endParaRPr lang="en-US" sz="2133" dirty="0"/>
            </a:p>
          </p:txBody>
        </p:sp>
        <p:sp>
          <p:nvSpPr>
            <p:cNvPr id="6" name="ZoneTexte 5"/>
            <p:cNvSpPr txBox="1"/>
            <p:nvPr/>
          </p:nvSpPr>
          <p:spPr>
            <a:xfrm>
              <a:off x="1043608" y="1491630"/>
              <a:ext cx="1559561" cy="315423"/>
            </a:xfrm>
            <a:prstGeom prst="rect">
              <a:avLst/>
            </a:prstGeom>
            <a:noFill/>
          </p:spPr>
          <p:txBody>
            <a:bodyPr wrap="none" rtlCol="0">
              <a:spAutoFit/>
            </a:bodyPr>
            <a:lstStyle/>
            <a:p>
              <a:r>
                <a:rPr lang="fr-FR" sz="2133" dirty="0"/>
                <a:t>Pollution visuelle</a:t>
              </a:r>
              <a:endParaRPr lang="en-US" sz="2133" dirty="0"/>
            </a:p>
          </p:txBody>
        </p:sp>
        <p:sp>
          <p:nvSpPr>
            <p:cNvPr id="7" name="ZoneTexte 6"/>
            <p:cNvSpPr txBox="1"/>
            <p:nvPr/>
          </p:nvSpPr>
          <p:spPr>
            <a:xfrm>
              <a:off x="1756477" y="1059582"/>
              <a:ext cx="744434" cy="315423"/>
            </a:xfrm>
            <a:prstGeom prst="rect">
              <a:avLst/>
            </a:prstGeom>
            <a:noFill/>
          </p:spPr>
          <p:txBody>
            <a:bodyPr wrap="none" rtlCol="0">
              <a:spAutoFit/>
            </a:bodyPr>
            <a:lstStyle/>
            <a:p>
              <a:r>
                <a:rPr lang="fr-FR" sz="2133" dirty="0"/>
                <a:t>Odeurs</a:t>
              </a:r>
              <a:endParaRPr lang="en-US" sz="2133" dirty="0"/>
            </a:p>
          </p:txBody>
        </p:sp>
      </p:grpSp>
      <p:sp>
        <p:nvSpPr>
          <p:cNvPr id="5" name="Multiplication 4"/>
          <p:cNvSpPr/>
          <p:nvPr/>
        </p:nvSpPr>
        <p:spPr>
          <a:xfrm>
            <a:off x="1391478" y="1112203"/>
            <a:ext cx="1932321" cy="1632181"/>
          </a:xfrm>
          <a:prstGeom prst="mathMultiply">
            <a:avLst>
              <a:gd name="adj1" fmla="val 272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8" name="Groupe 17"/>
          <p:cNvGrpSpPr/>
          <p:nvPr/>
        </p:nvGrpSpPr>
        <p:grpSpPr>
          <a:xfrm>
            <a:off x="6657531" y="1433872"/>
            <a:ext cx="4594688" cy="920885"/>
            <a:chOff x="4993148" y="1075403"/>
            <a:chExt cx="3446016" cy="690664"/>
          </a:xfrm>
        </p:grpSpPr>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3148" y="1174748"/>
              <a:ext cx="591319" cy="591319"/>
            </a:xfrm>
            <a:prstGeom prst="rect">
              <a:avLst/>
            </a:prstGeom>
          </p:spPr>
        </p:pic>
        <p:sp>
          <p:nvSpPr>
            <p:cNvPr id="11" name="Ellipse 10"/>
            <p:cNvSpPr/>
            <p:nvPr/>
          </p:nvSpPr>
          <p:spPr>
            <a:xfrm>
              <a:off x="5444805" y="1075403"/>
              <a:ext cx="279323" cy="279323"/>
            </a:xfrm>
            <a:prstGeom prst="ellipse">
              <a:avLst/>
            </a:prstGeom>
            <a:solidFill>
              <a:schemeClr val="accent1">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fr-FR" sz="2400" b="1" dirty="0">
                  <a:solidFill>
                    <a:schemeClr val="bg1"/>
                  </a:solidFill>
                </a:rPr>
                <a:t>?</a:t>
              </a:r>
              <a:endParaRPr lang="en-US" sz="2400" b="1" dirty="0">
                <a:solidFill>
                  <a:schemeClr val="bg1"/>
                </a:solidFill>
              </a:endParaRPr>
            </a:p>
          </p:txBody>
        </p:sp>
        <p:sp>
          <p:nvSpPr>
            <p:cNvPr id="12" name="ZoneTexte 11"/>
            <p:cNvSpPr txBox="1"/>
            <p:nvPr/>
          </p:nvSpPr>
          <p:spPr>
            <a:xfrm>
              <a:off x="5724128" y="1199242"/>
              <a:ext cx="2715036" cy="561596"/>
            </a:xfrm>
            <a:prstGeom prst="rect">
              <a:avLst/>
            </a:prstGeom>
            <a:noFill/>
          </p:spPr>
          <p:txBody>
            <a:bodyPr wrap="square" rtlCol="0">
              <a:spAutoFit/>
            </a:bodyPr>
            <a:lstStyle/>
            <a:p>
              <a:r>
                <a:rPr lang="fr-FR" sz="2133" dirty="0"/>
                <a:t>Données difficilement accessibles</a:t>
              </a:r>
              <a:r>
                <a:rPr lang="en-US" sz="2133" dirty="0"/>
                <a:t> et </a:t>
              </a:r>
              <a:r>
                <a:rPr lang="en-US" sz="2133" dirty="0" err="1"/>
                <a:t>incertaines</a:t>
              </a:r>
              <a:endParaRPr lang="fr-FR" sz="2133" dirty="0"/>
            </a:p>
          </p:txBody>
        </p:sp>
      </p:grpSp>
      <p:sp>
        <p:nvSpPr>
          <p:cNvPr id="14" name="ZoneTexte 13"/>
          <p:cNvSpPr txBox="1"/>
          <p:nvPr/>
        </p:nvSpPr>
        <p:spPr>
          <a:xfrm>
            <a:off x="475300" y="5189597"/>
            <a:ext cx="5184576" cy="748794"/>
          </a:xfrm>
          <a:prstGeom prst="rect">
            <a:avLst/>
          </a:prstGeom>
          <a:noFill/>
        </p:spPr>
        <p:txBody>
          <a:bodyPr wrap="square" rtlCol="0">
            <a:spAutoFit/>
          </a:bodyPr>
          <a:lstStyle/>
          <a:p>
            <a:pPr algn="ctr"/>
            <a:r>
              <a:rPr lang="fr-FR" sz="2133" dirty="0"/>
              <a:t>Le périmètre de l’étude peut largement modifier les résultats</a:t>
            </a:r>
          </a:p>
        </p:txBody>
      </p:sp>
      <p:grpSp>
        <p:nvGrpSpPr>
          <p:cNvPr id="20" name="Groupe 19"/>
          <p:cNvGrpSpPr/>
          <p:nvPr/>
        </p:nvGrpSpPr>
        <p:grpSpPr>
          <a:xfrm>
            <a:off x="6288021" y="3392370"/>
            <a:ext cx="5184576" cy="2486453"/>
            <a:chOff x="4716016" y="2544277"/>
            <a:chExt cx="3888432" cy="1864840"/>
          </a:xfrm>
        </p:grpSpPr>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2161" y="2544277"/>
              <a:ext cx="2316879" cy="1303244"/>
            </a:xfrm>
            <a:prstGeom prst="rect">
              <a:avLst/>
            </a:prstGeom>
          </p:spPr>
        </p:pic>
        <p:sp>
          <p:nvSpPr>
            <p:cNvPr id="16" name="ZoneTexte 15"/>
            <p:cNvSpPr txBox="1"/>
            <p:nvPr/>
          </p:nvSpPr>
          <p:spPr>
            <a:xfrm>
              <a:off x="4716016" y="3847521"/>
              <a:ext cx="3888432" cy="561596"/>
            </a:xfrm>
            <a:prstGeom prst="rect">
              <a:avLst/>
            </a:prstGeom>
            <a:noFill/>
          </p:spPr>
          <p:txBody>
            <a:bodyPr wrap="square" rtlCol="0">
              <a:spAutoFit/>
            </a:bodyPr>
            <a:lstStyle/>
            <a:p>
              <a:pPr algn="ctr"/>
              <a:r>
                <a:rPr lang="fr-FR" sz="2133" dirty="0"/>
                <a:t>L’approche </a:t>
              </a:r>
              <a:r>
                <a:rPr lang="fr-FR" sz="2133" dirty="0" err="1"/>
                <a:t>multi-critères</a:t>
              </a:r>
              <a:r>
                <a:rPr lang="fr-FR" sz="2133" dirty="0"/>
                <a:t> rend complexe </a:t>
              </a:r>
            </a:p>
            <a:p>
              <a:pPr algn="ctr"/>
              <a:r>
                <a:rPr lang="fr-FR" sz="2133" dirty="0"/>
                <a:t>la prise de décision</a:t>
              </a:r>
            </a:p>
          </p:txBody>
        </p:sp>
      </p:grpSp>
      <p:sp>
        <p:nvSpPr>
          <p:cNvPr id="8" name="Espace réservé de la date 3">
            <a:extLst>
              <a:ext uri="{FF2B5EF4-FFF2-40B4-BE49-F238E27FC236}">
                <a16:creationId xmlns:a16="http://schemas.microsoft.com/office/drawing/2014/main" id="{5B351C92-8820-3818-A5C7-30D15D99E23F}"/>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9" name="Espace réservé du pied de page 4">
            <a:extLst>
              <a:ext uri="{FF2B5EF4-FFF2-40B4-BE49-F238E27FC236}">
                <a16:creationId xmlns:a16="http://schemas.microsoft.com/office/drawing/2014/main" id="{92301A32-E849-FB63-4BAB-84F4845094DB}"/>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21" name="Espace réservé du numéro de diapositive 5">
            <a:extLst>
              <a:ext uri="{FF2B5EF4-FFF2-40B4-BE49-F238E27FC236}">
                <a16:creationId xmlns:a16="http://schemas.microsoft.com/office/drawing/2014/main" id="{89814F2A-823D-ED83-08E2-5E097BEE376B}"/>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15</a:t>
            </a:fld>
            <a:endParaRPr lang="fr-FR"/>
          </a:p>
        </p:txBody>
      </p:sp>
      <p:grpSp>
        <p:nvGrpSpPr>
          <p:cNvPr id="22" name="Groupe 21">
            <a:extLst>
              <a:ext uri="{FF2B5EF4-FFF2-40B4-BE49-F238E27FC236}">
                <a16:creationId xmlns:a16="http://schemas.microsoft.com/office/drawing/2014/main" id="{0DC12021-BB30-B2A8-AF3B-BBCD17B24A1A}"/>
              </a:ext>
            </a:extLst>
          </p:cNvPr>
          <p:cNvGrpSpPr/>
          <p:nvPr/>
        </p:nvGrpSpPr>
        <p:grpSpPr>
          <a:xfrm>
            <a:off x="1773110" y="3320689"/>
            <a:ext cx="2588956" cy="1817977"/>
            <a:chOff x="6875186" y="3502448"/>
            <a:chExt cx="3541294" cy="2486713"/>
          </a:xfrm>
        </p:grpSpPr>
        <p:pic>
          <p:nvPicPr>
            <p:cNvPr id="23" name="Image 22" descr="Une image contenant transport, véhicule, Moyen de transport, Véhicule terrestre&#10;&#10;Description générée automatiquement">
              <a:extLst>
                <a:ext uri="{FF2B5EF4-FFF2-40B4-BE49-F238E27FC236}">
                  <a16:creationId xmlns:a16="http://schemas.microsoft.com/office/drawing/2014/main" id="{E24C8785-7F37-51B2-1F9D-949D284445AB}"/>
                </a:ext>
              </a:extLst>
            </p:cNvPr>
            <p:cNvPicPr>
              <a:picLocks noChangeAspect="1"/>
            </p:cNvPicPr>
            <p:nvPr/>
          </p:nvPicPr>
          <p:blipFill>
            <a:blip r:embed="rId4"/>
            <a:stretch>
              <a:fillRect/>
            </a:stretch>
          </p:blipFill>
          <p:spPr>
            <a:xfrm>
              <a:off x="7106159" y="3502448"/>
              <a:ext cx="1942169" cy="1436163"/>
            </a:xfrm>
            <a:prstGeom prst="rect">
              <a:avLst/>
            </a:prstGeom>
          </p:spPr>
        </p:pic>
        <p:pic>
          <p:nvPicPr>
            <p:cNvPr id="24" name="Image 23" descr="Une image contenant capture d’écran, ligne, Rectangle, texte&#10;&#10;Description générée automatiquement">
              <a:extLst>
                <a:ext uri="{FF2B5EF4-FFF2-40B4-BE49-F238E27FC236}">
                  <a16:creationId xmlns:a16="http://schemas.microsoft.com/office/drawing/2014/main" id="{D0F00ADE-2E1F-A215-1800-8A4A697E81AE}"/>
                </a:ext>
              </a:extLst>
            </p:cNvPr>
            <p:cNvPicPr>
              <a:picLocks noChangeAspect="1"/>
            </p:cNvPicPr>
            <p:nvPr/>
          </p:nvPicPr>
          <p:blipFill>
            <a:blip r:embed="rId5"/>
            <a:stretch>
              <a:fillRect/>
            </a:stretch>
          </p:blipFill>
          <p:spPr>
            <a:xfrm>
              <a:off x="7314248" y="5016006"/>
              <a:ext cx="2520280" cy="945696"/>
            </a:xfrm>
            <a:prstGeom prst="rect">
              <a:avLst/>
            </a:prstGeom>
          </p:spPr>
        </p:pic>
        <p:pic>
          <p:nvPicPr>
            <p:cNvPr id="25" name="Image 24" descr="Une image contenant Téléphone mobile, gadget, Appareil électronique, Appareil de communication&#10;&#10;Description générée automatiquement">
              <a:extLst>
                <a:ext uri="{FF2B5EF4-FFF2-40B4-BE49-F238E27FC236}">
                  <a16:creationId xmlns:a16="http://schemas.microsoft.com/office/drawing/2014/main" id="{4905EFBC-6C87-AF88-0FCA-FEB87B94D796}"/>
                </a:ext>
              </a:extLst>
            </p:cNvPr>
            <p:cNvPicPr>
              <a:picLocks noChangeAspect="1"/>
            </p:cNvPicPr>
            <p:nvPr/>
          </p:nvPicPr>
          <p:blipFill>
            <a:blip r:embed="rId6"/>
            <a:stretch>
              <a:fillRect/>
            </a:stretch>
          </p:blipFill>
          <p:spPr>
            <a:xfrm>
              <a:off x="9206936" y="3663559"/>
              <a:ext cx="1209544" cy="1209544"/>
            </a:xfrm>
            <a:prstGeom prst="rect">
              <a:avLst/>
            </a:prstGeom>
          </p:spPr>
        </p:pic>
        <p:sp>
          <p:nvSpPr>
            <p:cNvPr id="26" name="Rectangle : coins arrondis 25">
              <a:extLst>
                <a:ext uri="{FF2B5EF4-FFF2-40B4-BE49-F238E27FC236}">
                  <a16:creationId xmlns:a16="http://schemas.microsoft.com/office/drawing/2014/main" id="{9293D5F5-5088-9B00-464C-CEB762CC295F}"/>
                </a:ext>
              </a:extLst>
            </p:cNvPr>
            <p:cNvSpPr/>
            <p:nvPr/>
          </p:nvSpPr>
          <p:spPr>
            <a:xfrm>
              <a:off x="7146962" y="3711606"/>
              <a:ext cx="1942169" cy="113114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 coins arrondis 26">
              <a:extLst>
                <a:ext uri="{FF2B5EF4-FFF2-40B4-BE49-F238E27FC236}">
                  <a16:creationId xmlns:a16="http://schemas.microsoft.com/office/drawing/2014/main" id="{4C239BE9-9410-1C37-64C7-478EF3FB34FB}"/>
                </a:ext>
              </a:extLst>
            </p:cNvPr>
            <p:cNvSpPr/>
            <p:nvPr/>
          </p:nvSpPr>
          <p:spPr>
            <a:xfrm>
              <a:off x="6875186" y="3538399"/>
              <a:ext cx="3325270" cy="2450762"/>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 coins arrondis 27">
              <a:extLst>
                <a:ext uri="{FF2B5EF4-FFF2-40B4-BE49-F238E27FC236}">
                  <a16:creationId xmlns:a16="http://schemas.microsoft.com/office/drawing/2014/main" id="{28A922DA-4FEA-A8AF-3EDD-139B5239A393}"/>
                </a:ext>
              </a:extLst>
            </p:cNvPr>
            <p:cNvSpPr/>
            <p:nvPr/>
          </p:nvSpPr>
          <p:spPr>
            <a:xfrm>
              <a:off x="7004086" y="3634869"/>
              <a:ext cx="3052353" cy="1303741"/>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2267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725EB4-1F95-A57D-A0D0-02F25A27003A}"/>
              </a:ext>
            </a:extLst>
          </p:cNvPr>
          <p:cNvSpPr>
            <a:spLocks noGrp="1"/>
          </p:cNvSpPr>
          <p:nvPr>
            <p:ph type="title"/>
          </p:nvPr>
        </p:nvSpPr>
        <p:spPr/>
        <p:txBody>
          <a:bodyPr>
            <a:noAutofit/>
          </a:bodyPr>
          <a:lstStyle/>
          <a:p>
            <a:r>
              <a:rPr lang="en-US" sz="2800" dirty="0" err="1"/>
              <a:t>Exemples</a:t>
            </a:r>
            <a:r>
              <a:rPr lang="en-US" sz="2800" dirty="0"/>
              <a:t> </a:t>
            </a:r>
            <a:r>
              <a:rPr lang="en-US" sz="2800" dirty="0" err="1"/>
              <a:t>d’outils</a:t>
            </a:r>
            <a:r>
              <a:rPr lang="en-US" sz="2800" dirty="0"/>
              <a:t> pour </a:t>
            </a:r>
            <a:r>
              <a:rPr lang="en-US" sz="2800" dirty="0" err="1"/>
              <a:t>réaliser</a:t>
            </a:r>
            <a:r>
              <a:rPr lang="en-US" sz="2800" dirty="0"/>
              <a:t> </a:t>
            </a:r>
            <a:r>
              <a:rPr lang="en-US" sz="2800" dirty="0" err="1"/>
              <a:t>une</a:t>
            </a:r>
            <a:r>
              <a:rPr lang="en-US" sz="2800" dirty="0"/>
              <a:t> ACV</a:t>
            </a:r>
          </a:p>
        </p:txBody>
      </p:sp>
      <p:sp>
        <p:nvSpPr>
          <p:cNvPr id="12" name="Espace réservé du pied de page 4">
            <a:extLst>
              <a:ext uri="{FF2B5EF4-FFF2-40B4-BE49-F238E27FC236}">
                <a16:creationId xmlns:a16="http://schemas.microsoft.com/office/drawing/2014/main" id="{B1D098BF-60B6-A613-D322-7D6986F49839}"/>
              </a:ext>
            </a:extLst>
          </p:cNvPr>
          <p:cNvSpPr>
            <a:spLocks noGrp="1"/>
          </p:cNvSpPr>
          <p:nvPr>
            <p:ph type="ftr" sz="quarter" idx="11"/>
          </p:nvPr>
        </p:nvSpPr>
        <p:spPr bwMode="auto"/>
        <p:txBody>
          <a:bodyPr/>
          <a:lstStyle>
            <a:lvl1pPr>
              <a:defRPr>
                <a:latin typeface="Arial"/>
                <a:ea typeface="Arial"/>
              </a:defRPr>
            </a:lvl1pPr>
          </a:lstStyle>
          <a:p>
            <a:pPr>
              <a:defRPr/>
            </a:pPr>
            <a:r>
              <a:rPr lang="fr-FR" dirty="0"/>
              <a:t>ISAE-SUPAERO / INSA Toulouse / ICA</a:t>
            </a:r>
            <a:endParaRPr dirty="0"/>
          </a:p>
        </p:txBody>
      </p:sp>
      <p:sp>
        <p:nvSpPr>
          <p:cNvPr id="5" name="Espace réservé du numéro de diapositive 4">
            <a:extLst>
              <a:ext uri="{FF2B5EF4-FFF2-40B4-BE49-F238E27FC236}">
                <a16:creationId xmlns:a16="http://schemas.microsoft.com/office/drawing/2014/main" id="{0D4907D5-207D-D58F-1D6A-C19D810076A4}"/>
              </a:ext>
            </a:extLst>
          </p:cNvPr>
          <p:cNvSpPr>
            <a:spLocks noGrp="1"/>
          </p:cNvSpPr>
          <p:nvPr>
            <p:ph type="sldNum" sz="quarter" idx="12"/>
          </p:nvPr>
        </p:nvSpPr>
        <p:spPr/>
        <p:txBody>
          <a:bodyPr/>
          <a:lstStyle/>
          <a:p>
            <a:pPr>
              <a:defRPr/>
            </a:pPr>
            <a:fld id="{5E177536-18BF-1743-A360-A4663329E682}" type="slidenum">
              <a:rPr lang="fr-FR" smtClean="0"/>
              <a:t>16</a:t>
            </a:fld>
            <a:endParaRPr lang="fr-FR"/>
          </a:p>
        </p:txBody>
      </p:sp>
      <p:sp>
        <p:nvSpPr>
          <p:cNvPr id="8" name="Rectangle 7">
            <a:extLst>
              <a:ext uri="{FF2B5EF4-FFF2-40B4-BE49-F238E27FC236}">
                <a16:creationId xmlns:a16="http://schemas.microsoft.com/office/drawing/2014/main" id="{A2BED798-7500-AAB2-5B12-FC71B4539364}"/>
              </a:ext>
            </a:extLst>
          </p:cNvPr>
          <p:cNvSpPr/>
          <p:nvPr/>
        </p:nvSpPr>
        <p:spPr>
          <a:xfrm>
            <a:off x="2577482" y="1271917"/>
            <a:ext cx="2340000" cy="576064"/>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600" b="1" dirty="0"/>
          </a:p>
        </p:txBody>
      </p:sp>
      <p:pic>
        <p:nvPicPr>
          <p:cNvPr id="15" name="Graphique 14" descr="Calendrier journalier avec un remplissage uni">
            <a:extLst>
              <a:ext uri="{FF2B5EF4-FFF2-40B4-BE49-F238E27FC236}">
                <a16:creationId xmlns:a16="http://schemas.microsoft.com/office/drawing/2014/main" id="{5452BB8D-9E46-9C1D-2135-FA7B809802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9492" y="1271917"/>
            <a:ext cx="576064" cy="576064"/>
          </a:xfrm>
          <a:prstGeom prst="rect">
            <a:avLst/>
          </a:prstGeom>
        </p:spPr>
      </p:pic>
      <p:sp>
        <p:nvSpPr>
          <p:cNvPr id="22" name="Rectangle 21">
            <a:extLst>
              <a:ext uri="{FF2B5EF4-FFF2-40B4-BE49-F238E27FC236}">
                <a16:creationId xmlns:a16="http://schemas.microsoft.com/office/drawing/2014/main" id="{0C97B6A9-AC5B-82F4-DF9F-86DD32117F80}"/>
              </a:ext>
            </a:extLst>
          </p:cNvPr>
          <p:cNvSpPr/>
          <p:nvPr/>
        </p:nvSpPr>
        <p:spPr>
          <a:xfrm>
            <a:off x="5564279" y="1275606"/>
            <a:ext cx="2340000" cy="576064"/>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600" b="1" dirty="0"/>
          </a:p>
        </p:txBody>
      </p:sp>
      <p:pic>
        <p:nvPicPr>
          <p:cNvPr id="21" name="Graphique 20" descr="Illustrateur avec un remplissage uni">
            <a:extLst>
              <a:ext uri="{FF2B5EF4-FFF2-40B4-BE49-F238E27FC236}">
                <a16:creationId xmlns:a16="http://schemas.microsoft.com/office/drawing/2014/main" id="{6ACFB0DC-2038-EC1C-813C-08F764052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6982" y="1268760"/>
            <a:ext cx="582910" cy="582910"/>
          </a:xfrm>
          <a:prstGeom prst="rect">
            <a:avLst/>
          </a:prstGeom>
        </p:spPr>
      </p:pic>
      <p:sp>
        <p:nvSpPr>
          <p:cNvPr id="25" name="ZoneTexte 24">
            <a:extLst>
              <a:ext uri="{FF2B5EF4-FFF2-40B4-BE49-F238E27FC236}">
                <a16:creationId xmlns:a16="http://schemas.microsoft.com/office/drawing/2014/main" id="{433C6AFE-248F-DC69-2388-EEE48A31F2B3}"/>
              </a:ext>
            </a:extLst>
          </p:cNvPr>
          <p:cNvSpPr txBox="1"/>
          <p:nvPr/>
        </p:nvSpPr>
        <p:spPr>
          <a:xfrm>
            <a:off x="6225007" y="1368246"/>
            <a:ext cx="1462951" cy="338554"/>
          </a:xfrm>
          <a:prstGeom prst="rect">
            <a:avLst/>
          </a:prstGeom>
          <a:noFill/>
        </p:spPr>
        <p:txBody>
          <a:bodyPr wrap="square">
            <a:spAutoFit/>
          </a:bodyPr>
          <a:lstStyle/>
          <a:p>
            <a:pPr algn="ctr"/>
            <a:r>
              <a:rPr lang="en-US" sz="1600" b="1" dirty="0" err="1">
                <a:solidFill>
                  <a:schemeClr val="bg1"/>
                </a:solidFill>
                <a:latin typeface="+mj-lt"/>
              </a:rPr>
              <a:t>Outils</a:t>
            </a:r>
            <a:r>
              <a:rPr lang="en-US" sz="1600" b="1" dirty="0">
                <a:solidFill>
                  <a:schemeClr val="bg1"/>
                </a:solidFill>
                <a:latin typeface="+mj-lt"/>
              </a:rPr>
              <a:t> ACV</a:t>
            </a:r>
          </a:p>
        </p:txBody>
      </p:sp>
      <p:sp>
        <p:nvSpPr>
          <p:cNvPr id="26" name="Rectangle 25">
            <a:extLst>
              <a:ext uri="{FF2B5EF4-FFF2-40B4-BE49-F238E27FC236}">
                <a16:creationId xmlns:a16="http://schemas.microsoft.com/office/drawing/2014/main" id="{DBCA8D57-7265-500A-0463-D6CFF73BA4B2}"/>
              </a:ext>
            </a:extLst>
          </p:cNvPr>
          <p:cNvSpPr/>
          <p:nvPr/>
        </p:nvSpPr>
        <p:spPr>
          <a:xfrm>
            <a:off x="8580536" y="1281577"/>
            <a:ext cx="2340000" cy="576064"/>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600" b="1" dirty="0"/>
          </a:p>
        </p:txBody>
      </p:sp>
      <p:sp>
        <p:nvSpPr>
          <p:cNvPr id="28" name="ZoneTexte 27">
            <a:extLst>
              <a:ext uri="{FF2B5EF4-FFF2-40B4-BE49-F238E27FC236}">
                <a16:creationId xmlns:a16="http://schemas.microsoft.com/office/drawing/2014/main" id="{4C880102-34F5-139B-7E2F-86D8B2361A13}"/>
              </a:ext>
            </a:extLst>
          </p:cNvPr>
          <p:cNvSpPr txBox="1"/>
          <p:nvPr/>
        </p:nvSpPr>
        <p:spPr>
          <a:xfrm>
            <a:off x="9191042" y="1390380"/>
            <a:ext cx="1691320" cy="338554"/>
          </a:xfrm>
          <a:prstGeom prst="rect">
            <a:avLst/>
          </a:prstGeom>
          <a:noFill/>
        </p:spPr>
        <p:txBody>
          <a:bodyPr wrap="square">
            <a:spAutoFit/>
          </a:bodyPr>
          <a:lstStyle/>
          <a:p>
            <a:pPr algn="ctr"/>
            <a:r>
              <a:rPr lang="en-US" sz="1600" b="1" dirty="0" err="1">
                <a:solidFill>
                  <a:schemeClr val="bg1"/>
                </a:solidFill>
                <a:latin typeface="+mj-lt"/>
              </a:rPr>
              <a:t>Programmation</a:t>
            </a:r>
            <a:endParaRPr lang="en-US" sz="1600" b="1" dirty="0">
              <a:solidFill>
                <a:schemeClr val="bg1"/>
              </a:solidFill>
              <a:latin typeface="+mj-lt"/>
            </a:endParaRPr>
          </a:p>
        </p:txBody>
      </p:sp>
      <p:sp>
        <p:nvSpPr>
          <p:cNvPr id="29" name="ZoneTexte 28">
            <a:extLst>
              <a:ext uri="{FF2B5EF4-FFF2-40B4-BE49-F238E27FC236}">
                <a16:creationId xmlns:a16="http://schemas.microsoft.com/office/drawing/2014/main" id="{3805C8A0-8D8B-C009-3ECA-BE0B255D3A01}"/>
              </a:ext>
            </a:extLst>
          </p:cNvPr>
          <p:cNvSpPr txBox="1"/>
          <p:nvPr/>
        </p:nvSpPr>
        <p:spPr>
          <a:xfrm>
            <a:off x="3259610" y="1390380"/>
            <a:ext cx="1278994" cy="338554"/>
          </a:xfrm>
          <a:prstGeom prst="rect">
            <a:avLst/>
          </a:prstGeom>
          <a:noFill/>
        </p:spPr>
        <p:txBody>
          <a:bodyPr wrap="square">
            <a:spAutoFit/>
          </a:bodyPr>
          <a:lstStyle/>
          <a:p>
            <a:pPr algn="ctr"/>
            <a:r>
              <a:rPr lang="en-US" sz="1600" b="1" dirty="0" err="1">
                <a:solidFill>
                  <a:schemeClr val="bg1"/>
                </a:solidFill>
                <a:latin typeface="+mj-lt"/>
              </a:rPr>
              <a:t>Tableur</a:t>
            </a:r>
            <a:endParaRPr lang="en-US" sz="1600" b="1" dirty="0">
              <a:solidFill>
                <a:schemeClr val="bg1"/>
              </a:solidFill>
              <a:latin typeface="+mj-lt"/>
            </a:endParaRPr>
          </a:p>
        </p:txBody>
      </p:sp>
      <p:pic>
        <p:nvPicPr>
          <p:cNvPr id="11" name="Graphique 10" descr="Terminal Cmd avec un remplissage uni">
            <a:extLst>
              <a:ext uri="{FF2B5EF4-FFF2-40B4-BE49-F238E27FC236}">
                <a16:creationId xmlns:a16="http://schemas.microsoft.com/office/drawing/2014/main" id="{123A78B1-D77D-1927-F3BA-8AC00775E0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6636" y="1268760"/>
            <a:ext cx="597592" cy="597592"/>
          </a:xfrm>
          <a:prstGeom prst="rect">
            <a:avLst/>
          </a:prstGeom>
        </p:spPr>
      </p:pic>
      <p:sp>
        <p:nvSpPr>
          <p:cNvPr id="30" name="ZoneTexte 29">
            <a:extLst>
              <a:ext uri="{FF2B5EF4-FFF2-40B4-BE49-F238E27FC236}">
                <a16:creationId xmlns:a16="http://schemas.microsoft.com/office/drawing/2014/main" id="{563B80A6-01E5-A437-6772-2289AF588591}"/>
              </a:ext>
            </a:extLst>
          </p:cNvPr>
          <p:cNvSpPr txBox="1"/>
          <p:nvPr/>
        </p:nvSpPr>
        <p:spPr>
          <a:xfrm>
            <a:off x="407368" y="2250863"/>
            <a:ext cx="1335622" cy="338554"/>
          </a:xfrm>
          <a:prstGeom prst="rect">
            <a:avLst/>
          </a:prstGeom>
          <a:noFill/>
        </p:spPr>
        <p:txBody>
          <a:bodyPr wrap="none" rtlCol="0">
            <a:spAutoFit/>
          </a:bodyPr>
          <a:lstStyle/>
          <a:p>
            <a:r>
              <a:rPr lang="en-US" sz="1600" b="1" dirty="0" err="1"/>
              <a:t>Prise</a:t>
            </a:r>
            <a:r>
              <a:rPr lang="en-US" sz="1600" b="1" dirty="0"/>
              <a:t> </a:t>
            </a:r>
            <a:r>
              <a:rPr lang="en-US" sz="1600" b="1" dirty="0" err="1"/>
              <a:t>en</a:t>
            </a:r>
            <a:r>
              <a:rPr lang="en-US" sz="1600" b="1" dirty="0"/>
              <a:t> main</a:t>
            </a:r>
          </a:p>
        </p:txBody>
      </p:sp>
      <p:sp>
        <p:nvSpPr>
          <p:cNvPr id="31" name="ZoneTexte 30">
            <a:extLst>
              <a:ext uri="{FF2B5EF4-FFF2-40B4-BE49-F238E27FC236}">
                <a16:creationId xmlns:a16="http://schemas.microsoft.com/office/drawing/2014/main" id="{966FCF51-B1D7-1A15-F93E-1067A6C78749}"/>
              </a:ext>
            </a:extLst>
          </p:cNvPr>
          <p:cNvSpPr txBox="1"/>
          <p:nvPr/>
        </p:nvSpPr>
        <p:spPr>
          <a:xfrm>
            <a:off x="385839" y="2881474"/>
            <a:ext cx="1494320" cy="338554"/>
          </a:xfrm>
          <a:prstGeom prst="rect">
            <a:avLst/>
          </a:prstGeom>
          <a:noFill/>
        </p:spPr>
        <p:txBody>
          <a:bodyPr wrap="none" rtlCol="0">
            <a:spAutoFit/>
          </a:bodyPr>
          <a:lstStyle/>
          <a:p>
            <a:r>
              <a:rPr lang="en-US" sz="1600" b="1" dirty="0" err="1"/>
              <a:t>Fonctionnalités</a:t>
            </a:r>
            <a:endParaRPr lang="en-US" sz="1600" b="1" dirty="0"/>
          </a:p>
        </p:txBody>
      </p:sp>
      <p:sp>
        <p:nvSpPr>
          <p:cNvPr id="32" name="ZoneTexte 31">
            <a:extLst>
              <a:ext uri="{FF2B5EF4-FFF2-40B4-BE49-F238E27FC236}">
                <a16:creationId xmlns:a16="http://schemas.microsoft.com/office/drawing/2014/main" id="{BC5DA101-CF5A-050C-1638-8A4340516409}"/>
              </a:ext>
            </a:extLst>
          </p:cNvPr>
          <p:cNvSpPr txBox="1"/>
          <p:nvPr/>
        </p:nvSpPr>
        <p:spPr>
          <a:xfrm>
            <a:off x="407368" y="3609723"/>
            <a:ext cx="1795684" cy="584775"/>
          </a:xfrm>
          <a:prstGeom prst="rect">
            <a:avLst/>
          </a:prstGeom>
          <a:noFill/>
        </p:spPr>
        <p:txBody>
          <a:bodyPr wrap="none" rtlCol="0">
            <a:spAutoFit/>
          </a:bodyPr>
          <a:lstStyle/>
          <a:p>
            <a:r>
              <a:rPr lang="en-US" sz="1600" b="1" dirty="0" err="1"/>
              <a:t>Possibilité</a:t>
            </a:r>
            <a:r>
              <a:rPr lang="en-US" sz="1600" b="1" dirty="0"/>
              <a:t> de faire </a:t>
            </a:r>
          </a:p>
          <a:p>
            <a:r>
              <a:rPr lang="en-US" sz="1600" b="1" dirty="0" err="1"/>
              <a:t>une</a:t>
            </a:r>
            <a:r>
              <a:rPr lang="en-US" sz="1600" b="1" dirty="0"/>
              <a:t> ACV </a:t>
            </a:r>
            <a:r>
              <a:rPr lang="en-US" sz="1600" b="1" dirty="0" err="1"/>
              <a:t>complète</a:t>
            </a:r>
            <a:endParaRPr lang="en-US" sz="1600" b="1" dirty="0"/>
          </a:p>
        </p:txBody>
      </p:sp>
      <p:sp>
        <p:nvSpPr>
          <p:cNvPr id="33" name="ZoneTexte 32">
            <a:extLst>
              <a:ext uri="{FF2B5EF4-FFF2-40B4-BE49-F238E27FC236}">
                <a16:creationId xmlns:a16="http://schemas.microsoft.com/office/drawing/2014/main" id="{B37EAAC3-33BB-31C5-098F-265FDA7E380F}"/>
              </a:ext>
            </a:extLst>
          </p:cNvPr>
          <p:cNvSpPr txBox="1"/>
          <p:nvPr/>
        </p:nvSpPr>
        <p:spPr>
          <a:xfrm>
            <a:off x="407368" y="4547474"/>
            <a:ext cx="1537600" cy="338554"/>
          </a:xfrm>
          <a:prstGeom prst="rect">
            <a:avLst/>
          </a:prstGeom>
          <a:noFill/>
        </p:spPr>
        <p:txBody>
          <a:bodyPr wrap="none" rtlCol="0">
            <a:spAutoFit/>
          </a:bodyPr>
          <a:lstStyle/>
          <a:p>
            <a:r>
              <a:rPr lang="en-US" sz="1600" b="1" dirty="0"/>
              <a:t>Temps de </a:t>
            </a:r>
            <a:r>
              <a:rPr lang="en-US" sz="1600" b="1" dirty="0" err="1"/>
              <a:t>calcul</a:t>
            </a:r>
            <a:endParaRPr lang="en-US" sz="1600" b="1" dirty="0"/>
          </a:p>
        </p:txBody>
      </p:sp>
      <p:grpSp>
        <p:nvGrpSpPr>
          <p:cNvPr id="43" name="Groupe 42">
            <a:extLst>
              <a:ext uri="{FF2B5EF4-FFF2-40B4-BE49-F238E27FC236}">
                <a16:creationId xmlns:a16="http://schemas.microsoft.com/office/drawing/2014/main" id="{4C070A63-AEE2-CC78-5ECA-8C706E97872C}"/>
              </a:ext>
            </a:extLst>
          </p:cNvPr>
          <p:cNvGrpSpPr/>
          <p:nvPr/>
        </p:nvGrpSpPr>
        <p:grpSpPr>
          <a:xfrm>
            <a:off x="3223889" y="2324352"/>
            <a:ext cx="995046" cy="163553"/>
            <a:chOff x="2567608" y="2653518"/>
            <a:chExt cx="1352786" cy="222354"/>
          </a:xfrm>
        </p:grpSpPr>
        <p:sp>
          <p:nvSpPr>
            <p:cNvPr id="34" name="Ellipse 33">
              <a:extLst>
                <a:ext uri="{FF2B5EF4-FFF2-40B4-BE49-F238E27FC236}">
                  <a16:creationId xmlns:a16="http://schemas.microsoft.com/office/drawing/2014/main" id="{DBAB1898-0EC6-BC1D-0B0C-734F95149FA6}"/>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741FF31A-01F4-4216-2309-C45343AA6495}"/>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a:extLst>
                <a:ext uri="{FF2B5EF4-FFF2-40B4-BE49-F238E27FC236}">
                  <a16:creationId xmlns:a16="http://schemas.microsoft.com/office/drawing/2014/main" id="{C185028D-5E24-593E-4683-82D55F56AE90}"/>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0715F275-02A1-0B38-CEC2-1142310F3184}"/>
                </a:ext>
              </a:extLst>
            </p:cNvPr>
            <p:cNvSpPr/>
            <p:nvPr/>
          </p:nvSpPr>
          <p:spPr>
            <a:xfrm>
              <a:off x="3424015"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a:extLst>
                <a:ext uri="{FF2B5EF4-FFF2-40B4-BE49-F238E27FC236}">
                  <a16:creationId xmlns:a16="http://schemas.microsoft.com/office/drawing/2014/main" id="{4A9F764D-1763-41B6-8D39-567455AA0F13}"/>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e 43">
            <a:extLst>
              <a:ext uri="{FF2B5EF4-FFF2-40B4-BE49-F238E27FC236}">
                <a16:creationId xmlns:a16="http://schemas.microsoft.com/office/drawing/2014/main" id="{C8859517-A5C5-75D6-1713-D1E3F61CBD30}"/>
              </a:ext>
            </a:extLst>
          </p:cNvPr>
          <p:cNvGrpSpPr/>
          <p:nvPr/>
        </p:nvGrpSpPr>
        <p:grpSpPr>
          <a:xfrm>
            <a:off x="3223889" y="3003782"/>
            <a:ext cx="995046" cy="163553"/>
            <a:chOff x="2567608" y="2653518"/>
            <a:chExt cx="1352786" cy="222354"/>
          </a:xfrm>
        </p:grpSpPr>
        <p:sp>
          <p:nvSpPr>
            <p:cNvPr id="45" name="Ellipse 44">
              <a:extLst>
                <a:ext uri="{FF2B5EF4-FFF2-40B4-BE49-F238E27FC236}">
                  <a16:creationId xmlns:a16="http://schemas.microsoft.com/office/drawing/2014/main" id="{ADB8EC60-A292-323A-6E85-23534B0F3D79}"/>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32442FAB-DCB5-8954-044E-29E336D2593C}"/>
                </a:ext>
              </a:extLst>
            </p:cNvPr>
            <p:cNvSpPr/>
            <p:nvPr/>
          </p:nvSpPr>
          <p:spPr>
            <a:xfrm>
              <a:off x="2853077"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E5392F2F-B76E-73D1-5A07-022E9464AAE4}"/>
                </a:ext>
              </a:extLst>
            </p:cNvPr>
            <p:cNvSpPr/>
            <p:nvPr/>
          </p:nvSpPr>
          <p:spPr>
            <a:xfrm>
              <a:off x="3138546"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a:extLst>
                <a:ext uri="{FF2B5EF4-FFF2-40B4-BE49-F238E27FC236}">
                  <a16:creationId xmlns:a16="http://schemas.microsoft.com/office/drawing/2014/main" id="{3114793B-3E58-88A8-3243-E249938C6818}"/>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llipse 48">
              <a:extLst>
                <a:ext uri="{FF2B5EF4-FFF2-40B4-BE49-F238E27FC236}">
                  <a16:creationId xmlns:a16="http://schemas.microsoft.com/office/drawing/2014/main" id="{6A156110-F0DA-3BC6-2C1E-311124D12C0E}"/>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e 49">
            <a:extLst>
              <a:ext uri="{FF2B5EF4-FFF2-40B4-BE49-F238E27FC236}">
                <a16:creationId xmlns:a16="http://schemas.microsoft.com/office/drawing/2014/main" id="{0919AC44-D7BA-A9E7-94E6-04F774E1DF8A}"/>
              </a:ext>
            </a:extLst>
          </p:cNvPr>
          <p:cNvGrpSpPr/>
          <p:nvPr/>
        </p:nvGrpSpPr>
        <p:grpSpPr>
          <a:xfrm>
            <a:off x="3228746" y="3821711"/>
            <a:ext cx="995046" cy="163553"/>
            <a:chOff x="2567608" y="2653518"/>
            <a:chExt cx="1352786" cy="222354"/>
          </a:xfrm>
        </p:grpSpPr>
        <p:sp>
          <p:nvSpPr>
            <p:cNvPr id="51" name="Ellipse 50">
              <a:extLst>
                <a:ext uri="{FF2B5EF4-FFF2-40B4-BE49-F238E27FC236}">
                  <a16:creationId xmlns:a16="http://schemas.microsoft.com/office/drawing/2014/main" id="{FC84C941-67BD-0867-17F7-8C949B443C54}"/>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lipse 51">
              <a:extLst>
                <a:ext uri="{FF2B5EF4-FFF2-40B4-BE49-F238E27FC236}">
                  <a16:creationId xmlns:a16="http://schemas.microsoft.com/office/drawing/2014/main" id="{D0F32D70-9E05-B5DD-3564-44B1D1209096}"/>
                </a:ext>
              </a:extLst>
            </p:cNvPr>
            <p:cNvSpPr/>
            <p:nvPr/>
          </p:nvSpPr>
          <p:spPr>
            <a:xfrm>
              <a:off x="2853077"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llipse 52">
              <a:extLst>
                <a:ext uri="{FF2B5EF4-FFF2-40B4-BE49-F238E27FC236}">
                  <a16:creationId xmlns:a16="http://schemas.microsoft.com/office/drawing/2014/main" id="{7E3E9BE8-9147-F39E-B466-6AA76DF62000}"/>
                </a:ext>
              </a:extLst>
            </p:cNvPr>
            <p:cNvSpPr/>
            <p:nvPr/>
          </p:nvSpPr>
          <p:spPr>
            <a:xfrm>
              <a:off x="3138546"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llipse 53">
              <a:extLst>
                <a:ext uri="{FF2B5EF4-FFF2-40B4-BE49-F238E27FC236}">
                  <a16:creationId xmlns:a16="http://schemas.microsoft.com/office/drawing/2014/main" id="{9E14C590-0807-0DA7-C77F-0C14A443F380}"/>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C45DA56B-BCCA-AE65-6240-193990463576}"/>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e 55">
            <a:extLst>
              <a:ext uri="{FF2B5EF4-FFF2-40B4-BE49-F238E27FC236}">
                <a16:creationId xmlns:a16="http://schemas.microsoft.com/office/drawing/2014/main" id="{E778CE12-2BBA-089E-264F-703F903A4389}"/>
              </a:ext>
            </a:extLst>
          </p:cNvPr>
          <p:cNvGrpSpPr/>
          <p:nvPr/>
        </p:nvGrpSpPr>
        <p:grpSpPr>
          <a:xfrm>
            <a:off x="3226446" y="4620797"/>
            <a:ext cx="995046" cy="163553"/>
            <a:chOff x="2567608" y="2653518"/>
            <a:chExt cx="1352786" cy="222354"/>
          </a:xfrm>
        </p:grpSpPr>
        <p:sp>
          <p:nvSpPr>
            <p:cNvPr id="57" name="Ellipse 56">
              <a:extLst>
                <a:ext uri="{FF2B5EF4-FFF2-40B4-BE49-F238E27FC236}">
                  <a16:creationId xmlns:a16="http://schemas.microsoft.com/office/drawing/2014/main" id="{51757CC1-4610-F766-9F43-BCC3A1DAC2AD}"/>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llipse 57">
              <a:extLst>
                <a:ext uri="{FF2B5EF4-FFF2-40B4-BE49-F238E27FC236}">
                  <a16:creationId xmlns:a16="http://schemas.microsoft.com/office/drawing/2014/main" id="{B6FA3263-692D-5E1E-C292-908BC0317DCD}"/>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49D03BFD-2C2E-847C-3004-C4D58079904D}"/>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llipse 59">
              <a:extLst>
                <a:ext uri="{FF2B5EF4-FFF2-40B4-BE49-F238E27FC236}">
                  <a16:creationId xmlns:a16="http://schemas.microsoft.com/office/drawing/2014/main" id="{9759DF01-9B2C-A111-4417-4E6E6C602A49}"/>
                </a:ext>
              </a:extLst>
            </p:cNvPr>
            <p:cNvSpPr/>
            <p:nvPr/>
          </p:nvSpPr>
          <p:spPr>
            <a:xfrm>
              <a:off x="3424015"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1B6AC27C-362E-BD8D-9C76-CA0CE079FA1E}"/>
                </a:ext>
              </a:extLst>
            </p:cNvPr>
            <p:cNvSpPr/>
            <p:nvPr/>
          </p:nvSpPr>
          <p:spPr>
            <a:xfrm>
              <a:off x="3704370"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e 61">
            <a:extLst>
              <a:ext uri="{FF2B5EF4-FFF2-40B4-BE49-F238E27FC236}">
                <a16:creationId xmlns:a16="http://schemas.microsoft.com/office/drawing/2014/main" id="{A1280A7E-7D5B-2CDA-0336-0CCDC7B03BC5}"/>
              </a:ext>
            </a:extLst>
          </p:cNvPr>
          <p:cNvGrpSpPr/>
          <p:nvPr/>
        </p:nvGrpSpPr>
        <p:grpSpPr>
          <a:xfrm>
            <a:off x="6176217" y="2318022"/>
            <a:ext cx="995046" cy="163553"/>
            <a:chOff x="2567608" y="2653518"/>
            <a:chExt cx="1352786" cy="222354"/>
          </a:xfrm>
        </p:grpSpPr>
        <p:sp>
          <p:nvSpPr>
            <p:cNvPr id="63" name="Ellipse 62">
              <a:extLst>
                <a:ext uri="{FF2B5EF4-FFF2-40B4-BE49-F238E27FC236}">
                  <a16:creationId xmlns:a16="http://schemas.microsoft.com/office/drawing/2014/main" id="{5C8C3B79-F2B7-1215-E840-4CEE7FD7AAE9}"/>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lipse 63">
              <a:extLst>
                <a:ext uri="{FF2B5EF4-FFF2-40B4-BE49-F238E27FC236}">
                  <a16:creationId xmlns:a16="http://schemas.microsoft.com/office/drawing/2014/main" id="{2773BDBA-FD19-F019-AC1D-F7B8A281EC40}"/>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lipse 64">
              <a:extLst>
                <a:ext uri="{FF2B5EF4-FFF2-40B4-BE49-F238E27FC236}">
                  <a16:creationId xmlns:a16="http://schemas.microsoft.com/office/drawing/2014/main" id="{CD558DE0-B42A-B4E7-8A52-2E34B587DD2D}"/>
                </a:ext>
              </a:extLst>
            </p:cNvPr>
            <p:cNvSpPr/>
            <p:nvPr/>
          </p:nvSpPr>
          <p:spPr>
            <a:xfrm>
              <a:off x="3138546"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llipse 65">
              <a:extLst>
                <a:ext uri="{FF2B5EF4-FFF2-40B4-BE49-F238E27FC236}">
                  <a16:creationId xmlns:a16="http://schemas.microsoft.com/office/drawing/2014/main" id="{F78F007A-C260-927A-01F2-CF9D953E940A}"/>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llipse 66">
              <a:extLst>
                <a:ext uri="{FF2B5EF4-FFF2-40B4-BE49-F238E27FC236}">
                  <a16:creationId xmlns:a16="http://schemas.microsoft.com/office/drawing/2014/main" id="{8C7ABE7C-CDC4-E92E-856D-8696195886C5}"/>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e 67">
            <a:extLst>
              <a:ext uri="{FF2B5EF4-FFF2-40B4-BE49-F238E27FC236}">
                <a16:creationId xmlns:a16="http://schemas.microsoft.com/office/drawing/2014/main" id="{9CD5F9EF-1B0B-C649-0971-DD114AB4108D}"/>
              </a:ext>
            </a:extLst>
          </p:cNvPr>
          <p:cNvGrpSpPr/>
          <p:nvPr/>
        </p:nvGrpSpPr>
        <p:grpSpPr>
          <a:xfrm>
            <a:off x="6176217" y="2997452"/>
            <a:ext cx="995046" cy="163553"/>
            <a:chOff x="2567608" y="2653518"/>
            <a:chExt cx="1352786" cy="222354"/>
          </a:xfrm>
        </p:grpSpPr>
        <p:sp>
          <p:nvSpPr>
            <p:cNvPr id="69" name="Ellipse 68">
              <a:extLst>
                <a:ext uri="{FF2B5EF4-FFF2-40B4-BE49-F238E27FC236}">
                  <a16:creationId xmlns:a16="http://schemas.microsoft.com/office/drawing/2014/main" id="{4A0EF2F2-0EFF-8342-34C9-8844F05CBDFD}"/>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llipse 69">
              <a:extLst>
                <a:ext uri="{FF2B5EF4-FFF2-40B4-BE49-F238E27FC236}">
                  <a16:creationId xmlns:a16="http://schemas.microsoft.com/office/drawing/2014/main" id="{8C1F26C7-AA81-CEDF-9F9F-CC765C9FBAA2}"/>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lipse 70">
              <a:extLst>
                <a:ext uri="{FF2B5EF4-FFF2-40B4-BE49-F238E27FC236}">
                  <a16:creationId xmlns:a16="http://schemas.microsoft.com/office/drawing/2014/main" id="{F09E8398-8853-63FE-6B51-2A068FD38D8C}"/>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lipse 71">
              <a:extLst>
                <a:ext uri="{FF2B5EF4-FFF2-40B4-BE49-F238E27FC236}">
                  <a16:creationId xmlns:a16="http://schemas.microsoft.com/office/drawing/2014/main" id="{E3BA4852-8EFC-2935-79B0-1EBF4ADCB10C}"/>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llipse 72">
              <a:extLst>
                <a:ext uri="{FF2B5EF4-FFF2-40B4-BE49-F238E27FC236}">
                  <a16:creationId xmlns:a16="http://schemas.microsoft.com/office/drawing/2014/main" id="{7D54A4E7-E759-6889-E36F-8ABD6AFBBA98}"/>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e 73">
            <a:extLst>
              <a:ext uri="{FF2B5EF4-FFF2-40B4-BE49-F238E27FC236}">
                <a16:creationId xmlns:a16="http://schemas.microsoft.com/office/drawing/2014/main" id="{5F2006ED-13C8-29FC-DC1C-DFA2D29CAB3E}"/>
              </a:ext>
            </a:extLst>
          </p:cNvPr>
          <p:cNvGrpSpPr/>
          <p:nvPr/>
        </p:nvGrpSpPr>
        <p:grpSpPr>
          <a:xfrm>
            <a:off x="6181074" y="3815381"/>
            <a:ext cx="995046" cy="163553"/>
            <a:chOff x="2567608" y="2653518"/>
            <a:chExt cx="1352786" cy="222354"/>
          </a:xfrm>
        </p:grpSpPr>
        <p:sp>
          <p:nvSpPr>
            <p:cNvPr id="75" name="Ellipse 74">
              <a:extLst>
                <a:ext uri="{FF2B5EF4-FFF2-40B4-BE49-F238E27FC236}">
                  <a16:creationId xmlns:a16="http://schemas.microsoft.com/office/drawing/2014/main" id="{BCED1A1B-81B7-52EB-7283-F55FDB4D4548}"/>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Ellipse 75">
              <a:extLst>
                <a:ext uri="{FF2B5EF4-FFF2-40B4-BE49-F238E27FC236}">
                  <a16:creationId xmlns:a16="http://schemas.microsoft.com/office/drawing/2014/main" id="{DF61CDE8-7D48-3166-48F1-1CE8247E2FF3}"/>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Ellipse 76">
              <a:extLst>
                <a:ext uri="{FF2B5EF4-FFF2-40B4-BE49-F238E27FC236}">
                  <a16:creationId xmlns:a16="http://schemas.microsoft.com/office/drawing/2014/main" id="{EAB805BA-FB72-3CC4-E3CB-A415D52EFF14}"/>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lipse 77">
              <a:extLst>
                <a:ext uri="{FF2B5EF4-FFF2-40B4-BE49-F238E27FC236}">
                  <a16:creationId xmlns:a16="http://schemas.microsoft.com/office/drawing/2014/main" id="{1D97D771-FE5E-F33D-766E-8D7146C9AD0B}"/>
                </a:ext>
              </a:extLst>
            </p:cNvPr>
            <p:cNvSpPr/>
            <p:nvPr/>
          </p:nvSpPr>
          <p:spPr>
            <a:xfrm>
              <a:off x="3424015"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lipse 78">
              <a:extLst>
                <a:ext uri="{FF2B5EF4-FFF2-40B4-BE49-F238E27FC236}">
                  <a16:creationId xmlns:a16="http://schemas.microsoft.com/office/drawing/2014/main" id="{47A31948-AEC3-CDEC-14BF-D381C803CD72}"/>
                </a:ext>
              </a:extLst>
            </p:cNvPr>
            <p:cNvSpPr/>
            <p:nvPr/>
          </p:nvSpPr>
          <p:spPr>
            <a:xfrm>
              <a:off x="3704370"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e 79">
            <a:extLst>
              <a:ext uri="{FF2B5EF4-FFF2-40B4-BE49-F238E27FC236}">
                <a16:creationId xmlns:a16="http://schemas.microsoft.com/office/drawing/2014/main" id="{2D55C44D-CAF4-2D82-5B0B-034EF109E6A8}"/>
              </a:ext>
            </a:extLst>
          </p:cNvPr>
          <p:cNvGrpSpPr/>
          <p:nvPr/>
        </p:nvGrpSpPr>
        <p:grpSpPr>
          <a:xfrm>
            <a:off x="6178774" y="4614467"/>
            <a:ext cx="995046" cy="163553"/>
            <a:chOff x="2567608" y="2653518"/>
            <a:chExt cx="1352786" cy="222354"/>
          </a:xfrm>
        </p:grpSpPr>
        <p:sp>
          <p:nvSpPr>
            <p:cNvPr id="81" name="Ellipse 80">
              <a:extLst>
                <a:ext uri="{FF2B5EF4-FFF2-40B4-BE49-F238E27FC236}">
                  <a16:creationId xmlns:a16="http://schemas.microsoft.com/office/drawing/2014/main" id="{5EEF1DD2-BFE9-DD9B-4860-88D4538BB1FB}"/>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e 81">
              <a:extLst>
                <a:ext uri="{FF2B5EF4-FFF2-40B4-BE49-F238E27FC236}">
                  <a16:creationId xmlns:a16="http://schemas.microsoft.com/office/drawing/2014/main" id="{52C41B58-9BE0-5B34-AA4A-FEF841E283DD}"/>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83D0ABC8-A94A-BFC8-A25B-4DB9BA580EC8}"/>
                </a:ext>
              </a:extLst>
            </p:cNvPr>
            <p:cNvSpPr/>
            <p:nvPr/>
          </p:nvSpPr>
          <p:spPr>
            <a:xfrm>
              <a:off x="3138546"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e 83">
              <a:extLst>
                <a:ext uri="{FF2B5EF4-FFF2-40B4-BE49-F238E27FC236}">
                  <a16:creationId xmlns:a16="http://schemas.microsoft.com/office/drawing/2014/main" id="{29B65156-12BE-85B9-CB21-12004874B663}"/>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a:extLst>
                <a:ext uri="{FF2B5EF4-FFF2-40B4-BE49-F238E27FC236}">
                  <a16:creationId xmlns:a16="http://schemas.microsoft.com/office/drawing/2014/main" id="{8D8758D2-0192-E544-3A43-4E4AD52DE2EE}"/>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e 85">
            <a:extLst>
              <a:ext uri="{FF2B5EF4-FFF2-40B4-BE49-F238E27FC236}">
                <a16:creationId xmlns:a16="http://schemas.microsoft.com/office/drawing/2014/main" id="{0AE84DEF-45C5-9063-3FDF-2B93ABB29451}"/>
              </a:ext>
            </a:extLst>
          </p:cNvPr>
          <p:cNvGrpSpPr/>
          <p:nvPr/>
        </p:nvGrpSpPr>
        <p:grpSpPr>
          <a:xfrm>
            <a:off x="9200553" y="2311692"/>
            <a:ext cx="995046" cy="163553"/>
            <a:chOff x="2567608" y="2653518"/>
            <a:chExt cx="1352786" cy="222354"/>
          </a:xfrm>
        </p:grpSpPr>
        <p:sp>
          <p:nvSpPr>
            <p:cNvPr id="87" name="Ellipse 86">
              <a:extLst>
                <a:ext uri="{FF2B5EF4-FFF2-40B4-BE49-F238E27FC236}">
                  <a16:creationId xmlns:a16="http://schemas.microsoft.com/office/drawing/2014/main" id="{3A1ED438-90E9-98E0-0402-21E24CFCE3CA}"/>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Ellipse 87">
              <a:extLst>
                <a:ext uri="{FF2B5EF4-FFF2-40B4-BE49-F238E27FC236}">
                  <a16:creationId xmlns:a16="http://schemas.microsoft.com/office/drawing/2014/main" id="{CFF098FA-C0F4-A71E-37EE-0EC85554A948}"/>
                </a:ext>
              </a:extLst>
            </p:cNvPr>
            <p:cNvSpPr/>
            <p:nvPr/>
          </p:nvSpPr>
          <p:spPr>
            <a:xfrm>
              <a:off x="2853077"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a:extLst>
                <a:ext uri="{FF2B5EF4-FFF2-40B4-BE49-F238E27FC236}">
                  <a16:creationId xmlns:a16="http://schemas.microsoft.com/office/drawing/2014/main" id="{73E7A640-1BC5-028C-2D88-95953EA21FF3}"/>
                </a:ext>
              </a:extLst>
            </p:cNvPr>
            <p:cNvSpPr/>
            <p:nvPr/>
          </p:nvSpPr>
          <p:spPr>
            <a:xfrm>
              <a:off x="3138546" y="265984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a:extLst>
                <a:ext uri="{FF2B5EF4-FFF2-40B4-BE49-F238E27FC236}">
                  <a16:creationId xmlns:a16="http://schemas.microsoft.com/office/drawing/2014/main" id="{92C8E3FB-74FE-7F03-D292-BF5712C95F1E}"/>
                </a:ext>
              </a:extLst>
            </p:cNvPr>
            <p:cNvSpPr/>
            <p:nvPr/>
          </p:nvSpPr>
          <p:spPr>
            <a:xfrm>
              <a:off x="3424015"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e 90">
              <a:extLst>
                <a:ext uri="{FF2B5EF4-FFF2-40B4-BE49-F238E27FC236}">
                  <a16:creationId xmlns:a16="http://schemas.microsoft.com/office/drawing/2014/main" id="{43B84143-83B5-B73E-112D-03BBCA3AB28F}"/>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e 91">
            <a:extLst>
              <a:ext uri="{FF2B5EF4-FFF2-40B4-BE49-F238E27FC236}">
                <a16:creationId xmlns:a16="http://schemas.microsoft.com/office/drawing/2014/main" id="{352EFF4E-062E-3A3A-826E-2313BE51F0B9}"/>
              </a:ext>
            </a:extLst>
          </p:cNvPr>
          <p:cNvGrpSpPr/>
          <p:nvPr/>
        </p:nvGrpSpPr>
        <p:grpSpPr>
          <a:xfrm>
            <a:off x="9200553" y="2991122"/>
            <a:ext cx="995046" cy="163553"/>
            <a:chOff x="2567608" y="2653518"/>
            <a:chExt cx="1352786" cy="222354"/>
          </a:xfrm>
        </p:grpSpPr>
        <p:sp>
          <p:nvSpPr>
            <p:cNvPr id="93" name="Ellipse 92">
              <a:extLst>
                <a:ext uri="{FF2B5EF4-FFF2-40B4-BE49-F238E27FC236}">
                  <a16:creationId xmlns:a16="http://schemas.microsoft.com/office/drawing/2014/main" id="{D98BA979-64A4-3925-C91F-C37155E41AF3}"/>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Ellipse 93">
              <a:extLst>
                <a:ext uri="{FF2B5EF4-FFF2-40B4-BE49-F238E27FC236}">
                  <a16:creationId xmlns:a16="http://schemas.microsoft.com/office/drawing/2014/main" id="{376FD6A0-DDE3-1D03-9062-DCC50AAFADB6}"/>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llipse 94">
              <a:extLst>
                <a:ext uri="{FF2B5EF4-FFF2-40B4-BE49-F238E27FC236}">
                  <a16:creationId xmlns:a16="http://schemas.microsoft.com/office/drawing/2014/main" id="{680A460C-3A7A-ED6D-060A-7FB3902C71F2}"/>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Ellipse 95">
              <a:extLst>
                <a:ext uri="{FF2B5EF4-FFF2-40B4-BE49-F238E27FC236}">
                  <a16:creationId xmlns:a16="http://schemas.microsoft.com/office/drawing/2014/main" id="{FFD1830C-919E-38A8-D6D0-7312EBAC5B48}"/>
                </a:ext>
              </a:extLst>
            </p:cNvPr>
            <p:cNvSpPr/>
            <p:nvPr/>
          </p:nvSpPr>
          <p:spPr>
            <a:xfrm>
              <a:off x="3424015"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Ellipse 96">
              <a:extLst>
                <a:ext uri="{FF2B5EF4-FFF2-40B4-BE49-F238E27FC236}">
                  <a16:creationId xmlns:a16="http://schemas.microsoft.com/office/drawing/2014/main" id="{3B127974-9812-4A1A-4093-19900AF9961A}"/>
                </a:ext>
              </a:extLst>
            </p:cNvPr>
            <p:cNvSpPr/>
            <p:nvPr/>
          </p:nvSpPr>
          <p:spPr>
            <a:xfrm>
              <a:off x="3704370"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e 97">
            <a:extLst>
              <a:ext uri="{FF2B5EF4-FFF2-40B4-BE49-F238E27FC236}">
                <a16:creationId xmlns:a16="http://schemas.microsoft.com/office/drawing/2014/main" id="{3B8BC36D-7FE5-F31D-3511-7F9B918B7AB7}"/>
              </a:ext>
            </a:extLst>
          </p:cNvPr>
          <p:cNvGrpSpPr/>
          <p:nvPr/>
        </p:nvGrpSpPr>
        <p:grpSpPr>
          <a:xfrm>
            <a:off x="9205410" y="3809051"/>
            <a:ext cx="995046" cy="163553"/>
            <a:chOff x="2567608" y="2653518"/>
            <a:chExt cx="1352786" cy="222354"/>
          </a:xfrm>
        </p:grpSpPr>
        <p:sp>
          <p:nvSpPr>
            <p:cNvPr id="99" name="Ellipse 98">
              <a:extLst>
                <a:ext uri="{FF2B5EF4-FFF2-40B4-BE49-F238E27FC236}">
                  <a16:creationId xmlns:a16="http://schemas.microsoft.com/office/drawing/2014/main" id="{F4D76911-E611-A800-C126-43AB05E309A1}"/>
                </a:ext>
              </a:extLst>
            </p:cNvPr>
            <p:cNvSpPr/>
            <p:nvPr/>
          </p:nvSpPr>
          <p:spPr>
            <a:xfrm>
              <a:off x="2567608"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Ellipse 99">
              <a:extLst>
                <a:ext uri="{FF2B5EF4-FFF2-40B4-BE49-F238E27FC236}">
                  <a16:creationId xmlns:a16="http://schemas.microsoft.com/office/drawing/2014/main" id="{7DF2C4EE-C667-2BB0-249B-0ADDA016134B}"/>
                </a:ext>
              </a:extLst>
            </p:cNvPr>
            <p:cNvSpPr/>
            <p:nvPr/>
          </p:nvSpPr>
          <p:spPr>
            <a:xfrm>
              <a:off x="2853077"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Ellipse 100">
              <a:extLst>
                <a:ext uri="{FF2B5EF4-FFF2-40B4-BE49-F238E27FC236}">
                  <a16:creationId xmlns:a16="http://schemas.microsoft.com/office/drawing/2014/main" id="{E90F2F54-59F7-B598-3EF7-93A07BB61023}"/>
                </a:ext>
              </a:extLst>
            </p:cNvPr>
            <p:cNvSpPr/>
            <p:nvPr/>
          </p:nvSpPr>
          <p:spPr>
            <a:xfrm>
              <a:off x="3138546" y="265984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Ellipse 101">
              <a:extLst>
                <a:ext uri="{FF2B5EF4-FFF2-40B4-BE49-F238E27FC236}">
                  <a16:creationId xmlns:a16="http://schemas.microsoft.com/office/drawing/2014/main" id="{7ADD075E-A627-EA50-6CCA-4750D4F50186}"/>
                </a:ext>
              </a:extLst>
            </p:cNvPr>
            <p:cNvSpPr/>
            <p:nvPr/>
          </p:nvSpPr>
          <p:spPr>
            <a:xfrm>
              <a:off x="3424015"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Ellipse 102">
              <a:extLst>
                <a:ext uri="{FF2B5EF4-FFF2-40B4-BE49-F238E27FC236}">
                  <a16:creationId xmlns:a16="http://schemas.microsoft.com/office/drawing/2014/main" id="{FD27F5BE-2571-40CD-A60B-ABDB14B8B1C1}"/>
                </a:ext>
              </a:extLst>
            </p:cNvPr>
            <p:cNvSpPr/>
            <p:nvPr/>
          </p:nvSpPr>
          <p:spPr>
            <a:xfrm>
              <a:off x="3704370" y="265351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e 103">
            <a:extLst>
              <a:ext uri="{FF2B5EF4-FFF2-40B4-BE49-F238E27FC236}">
                <a16:creationId xmlns:a16="http://schemas.microsoft.com/office/drawing/2014/main" id="{9C79E8A4-469C-B7DD-A654-E27971E6EE26}"/>
              </a:ext>
            </a:extLst>
          </p:cNvPr>
          <p:cNvGrpSpPr/>
          <p:nvPr/>
        </p:nvGrpSpPr>
        <p:grpSpPr>
          <a:xfrm>
            <a:off x="9203110" y="4608137"/>
            <a:ext cx="995046" cy="163553"/>
            <a:chOff x="2567608" y="2653518"/>
            <a:chExt cx="1352786" cy="222354"/>
          </a:xfrm>
        </p:grpSpPr>
        <p:sp>
          <p:nvSpPr>
            <p:cNvPr id="105" name="Ellipse 104">
              <a:extLst>
                <a:ext uri="{FF2B5EF4-FFF2-40B4-BE49-F238E27FC236}">
                  <a16:creationId xmlns:a16="http://schemas.microsoft.com/office/drawing/2014/main" id="{FF7BA71A-8AA2-E08E-7439-CC1FB245D79E}"/>
                </a:ext>
              </a:extLst>
            </p:cNvPr>
            <p:cNvSpPr/>
            <p:nvPr/>
          </p:nvSpPr>
          <p:spPr>
            <a:xfrm>
              <a:off x="2567608" y="2659848"/>
              <a:ext cx="216024" cy="21602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Ellipse 105">
              <a:extLst>
                <a:ext uri="{FF2B5EF4-FFF2-40B4-BE49-F238E27FC236}">
                  <a16:creationId xmlns:a16="http://schemas.microsoft.com/office/drawing/2014/main" id="{9E3CC0C4-1E1C-E510-386D-C202F65B0BD3}"/>
                </a:ext>
              </a:extLst>
            </p:cNvPr>
            <p:cNvSpPr/>
            <p:nvPr/>
          </p:nvSpPr>
          <p:spPr>
            <a:xfrm>
              <a:off x="2853077" y="2659848"/>
              <a:ext cx="216024" cy="21602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Ellipse 106">
              <a:extLst>
                <a:ext uri="{FF2B5EF4-FFF2-40B4-BE49-F238E27FC236}">
                  <a16:creationId xmlns:a16="http://schemas.microsoft.com/office/drawing/2014/main" id="{A0340A42-343D-2661-55D0-5A685B437289}"/>
                </a:ext>
              </a:extLst>
            </p:cNvPr>
            <p:cNvSpPr/>
            <p:nvPr/>
          </p:nvSpPr>
          <p:spPr>
            <a:xfrm>
              <a:off x="3138546" y="2659848"/>
              <a:ext cx="216024" cy="21602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Ellipse 107">
              <a:extLst>
                <a:ext uri="{FF2B5EF4-FFF2-40B4-BE49-F238E27FC236}">
                  <a16:creationId xmlns:a16="http://schemas.microsoft.com/office/drawing/2014/main" id="{CF9962D1-AC96-2399-28FA-6632E454474F}"/>
                </a:ext>
              </a:extLst>
            </p:cNvPr>
            <p:cNvSpPr/>
            <p:nvPr/>
          </p:nvSpPr>
          <p:spPr>
            <a:xfrm>
              <a:off x="3424015" y="2653518"/>
              <a:ext cx="216024" cy="21602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Ellipse 108">
              <a:extLst>
                <a:ext uri="{FF2B5EF4-FFF2-40B4-BE49-F238E27FC236}">
                  <a16:creationId xmlns:a16="http://schemas.microsoft.com/office/drawing/2014/main" id="{593628B0-A2F8-96BE-6F16-14ECB1A864E1}"/>
                </a:ext>
              </a:extLst>
            </p:cNvPr>
            <p:cNvSpPr/>
            <p:nvPr/>
          </p:nvSpPr>
          <p:spPr>
            <a:xfrm>
              <a:off x="3704370" y="2653518"/>
              <a:ext cx="216024" cy="2160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ZoneTexte 109">
            <a:extLst>
              <a:ext uri="{FF2B5EF4-FFF2-40B4-BE49-F238E27FC236}">
                <a16:creationId xmlns:a16="http://schemas.microsoft.com/office/drawing/2014/main" id="{2E2F61EC-F9B0-168F-CA67-F21A14860CFD}"/>
              </a:ext>
            </a:extLst>
          </p:cNvPr>
          <p:cNvSpPr txBox="1"/>
          <p:nvPr/>
        </p:nvSpPr>
        <p:spPr>
          <a:xfrm>
            <a:off x="412776" y="5208226"/>
            <a:ext cx="990977" cy="338554"/>
          </a:xfrm>
          <a:prstGeom prst="rect">
            <a:avLst/>
          </a:prstGeom>
          <a:noFill/>
        </p:spPr>
        <p:txBody>
          <a:bodyPr wrap="none" rtlCol="0">
            <a:spAutoFit/>
          </a:bodyPr>
          <a:lstStyle/>
          <a:p>
            <a:r>
              <a:rPr lang="en-US" sz="1600" b="1" dirty="0"/>
              <a:t>Examples</a:t>
            </a:r>
          </a:p>
        </p:txBody>
      </p:sp>
      <p:pic>
        <p:nvPicPr>
          <p:cNvPr id="112" name="Image 111">
            <a:extLst>
              <a:ext uri="{FF2B5EF4-FFF2-40B4-BE49-F238E27FC236}">
                <a16:creationId xmlns:a16="http://schemas.microsoft.com/office/drawing/2014/main" id="{5E36EE8D-C138-423A-25A9-2E738DBCF3A8}"/>
              </a:ext>
            </a:extLst>
          </p:cNvPr>
          <p:cNvPicPr>
            <a:picLocks noChangeAspect="1"/>
          </p:cNvPicPr>
          <p:nvPr/>
        </p:nvPicPr>
        <p:blipFill>
          <a:blip r:embed="rId8"/>
          <a:stretch>
            <a:fillRect/>
          </a:stretch>
        </p:blipFill>
        <p:spPr>
          <a:xfrm>
            <a:off x="3364033" y="5174394"/>
            <a:ext cx="457461" cy="425483"/>
          </a:xfrm>
          <a:prstGeom prst="rect">
            <a:avLst/>
          </a:prstGeom>
        </p:spPr>
      </p:pic>
      <p:pic>
        <p:nvPicPr>
          <p:cNvPr id="114" name="Graphique 113">
            <a:extLst>
              <a:ext uri="{FF2B5EF4-FFF2-40B4-BE49-F238E27FC236}">
                <a16:creationId xmlns:a16="http://schemas.microsoft.com/office/drawing/2014/main" id="{0ECE64D3-96AE-4633-1558-D34529BF91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84751" y="5058223"/>
            <a:ext cx="1206157" cy="541654"/>
          </a:xfrm>
          <a:prstGeom prst="rect">
            <a:avLst/>
          </a:prstGeom>
        </p:spPr>
      </p:pic>
      <p:pic>
        <p:nvPicPr>
          <p:cNvPr id="116" name="Image 115">
            <a:extLst>
              <a:ext uri="{FF2B5EF4-FFF2-40B4-BE49-F238E27FC236}">
                <a16:creationId xmlns:a16="http://schemas.microsoft.com/office/drawing/2014/main" id="{26C9ED7B-FEA3-44CA-55A5-3A083DF46445}"/>
              </a:ext>
            </a:extLst>
          </p:cNvPr>
          <p:cNvPicPr>
            <a:picLocks noChangeAspect="1"/>
          </p:cNvPicPr>
          <p:nvPr/>
        </p:nvPicPr>
        <p:blipFill>
          <a:blip r:embed="rId11"/>
          <a:stretch>
            <a:fillRect/>
          </a:stretch>
        </p:blipFill>
        <p:spPr>
          <a:xfrm>
            <a:off x="5863695" y="5555300"/>
            <a:ext cx="921704" cy="576065"/>
          </a:xfrm>
          <a:prstGeom prst="rect">
            <a:avLst/>
          </a:prstGeom>
        </p:spPr>
      </p:pic>
      <p:pic>
        <p:nvPicPr>
          <p:cNvPr id="118" name="Image 117" descr="Une image contenant logo&#10;&#10;Description générée automatiquement">
            <a:extLst>
              <a:ext uri="{FF2B5EF4-FFF2-40B4-BE49-F238E27FC236}">
                <a16:creationId xmlns:a16="http://schemas.microsoft.com/office/drawing/2014/main" id="{C3E88BAA-1BD1-C1F7-82A9-C563C56F889E}"/>
              </a:ext>
            </a:extLst>
          </p:cNvPr>
          <p:cNvPicPr>
            <a:picLocks noChangeAspect="1"/>
          </p:cNvPicPr>
          <p:nvPr/>
        </p:nvPicPr>
        <p:blipFill>
          <a:blip r:embed="rId12"/>
          <a:stretch>
            <a:fillRect/>
          </a:stretch>
        </p:blipFill>
        <p:spPr>
          <a:xfrm>
            <a:off x="6821463" y="5054436"/>
            <a:ext cx="812117" cy="1109924"/>
          </a:xfrm>
          <a:prstGeom prst="rect">
            <a:avLst/>
          </a:prstGeom>
        </p:spPr>
      </p:pic>
      <p:pic>
        <p:nvPicPr>
          <p:cNvPr id="122" name="Image 121" descr="Une image contenant logo&#10;&#10;Description générée automatiquement">
            <a:extLst>
              <a:ext uri="{FF2B5EF4-FFF2-40B4-BE49-F238E27FC236}">
                <a16:creationId xmlns:a16="http://schemas.microsoft.com/office/drawing/2014/main" id="{A92789EB-DBBB-1E1C-9802-643E8C5240C1}"/>
              </a:ext>
            </a:extLst>
          </p:cNvPr>
          <p:cNvPicPr>
            <a:picLocks noChangeAspect="1"/>
          </p:cNvPicPr>
          <p:nvPr/>
        </p:nvPicPr>
        <p:blipFill>
          <a:blip r:embed="rId13"/>
          <a:stretch>
            <a:fillRect/>
          </a:stretch>
        </p:blipFill>
        <p:spPr>
          <a:xfrm>
            <a:off x="9182825" y="5054436"/>
            <a:ext cx="1109924" cy="1109924"/>
          </a:xfrm>
          <a:prstGeom prst="rect">
            <a:avLst/>
          </a:prstGeom>
        </p:spPr>
      </p:pic>
      <p:sp>
        <p:nvSpPr>
          <p:cNvPr id="123" name="ZoneTexte 122">
            <a:extLst>
              <a:ext uri="{FF2B5EF4-FFF2-40B4-BE49-F238E27FC236}">
                <a16:creationId xmlns:a16="http://schemas.microsoft.com/office/drawing/2014/main" id="{572546D7-72C2-889D-D1AD-D9AC251E4B81}"/>
              </a:ext>
            </a:extLst>
          </p:cNvPr>
          <p:cNvSpPr txBox="1"/>
          <p:nvPr/>
        </p:nvSpPr>
        <p:spPr>
          <a:xfrm>
            <a:off x="8580536" y="5978510"/>
            <a:ext cx="2340000" cy="738664"/>
          </a:xfrm>
          <a:prstGeom prst="rect">
            <a:avLst/>
          </a:prstGeom>
          <a:noFill/>
        </p:spPr>
        <p:txBody>
          <a:bodyPr wrap="square" rtlCol="0">
            <a:spAutoFit/>
          </a:bodyPr>
          <a:lstStyle/>
          <a:p>
            <a:pPr algn="ctr"/>
            <a:r>
              <a:rPr lang="en-US" sz="1400" i="1" dirty="0">
                <a:latin typeface="+mj-lt"/>
              </a:rPr>
              <a:t>Open-source software package written in Python</a:t>
            </a:r>
          </a:p>
          <a:p>
            <a:pPr marL="285750" indent="-285750" algn="ctr">
              <a:buFont typeface="Arial" panose="020B0604020202020204" pitchFamily="34" charset="0"/>
              <a:buChar char="•"/>
            </a:pPr>
            <a:endParaRPr lang="en-US" sz="1400" i="1" dirty="0">
              <a:latin typeface="+mj-lt"/>
            </a:endParaRPr>
          </a:p>
        </p:txBody>
      </p:sp>
      <p:pic>
        <p:nvPicPr>
          <p:cNvPr id="14" name="Image 13" descr="Une image contenant clipart, Graphique, symbole, dessin humoristique&#10;&#10;Description générée automatiquement">
            <a:extLst>
              <a:ext uri="{FF2B5EF4-FFF2-40B4-BE49-F238E27FC236}">
                <a16:creationId xmlns:a16="http://schemas.microsoft.com/office/drawing/2014/main" id="{56C20EA8-DF94-72CC-FE7F-29660507126D}"/>
              </a:ext>
            </a:extLst>
          </p:cNvPr>
          <p:cNvPicPr>
            <a:picLocks noChangeAspect="1"/>
          </p:cNvPicPr>
          <p:nvPr/>
        </p:nvPicPr>
        <p:blipFill>
          <a:blip r:embed="rId14"/>
          <a:stretch>
            <a:fillRect/>
          </a:stretch>
        </p:blipFill>
        <p:spPr>
          <a:xfrm>
            <a:off x="10036702" y="5141833"/>
            <a:ext cx="376987" cy="412919"/>
          </a:xfrm>
          <a:prstGeom prst="rect">
            <a:avLst/>
          </a:prstGeom>
        </p:spPr>
      </p:pic>
    </p:spTree>
    <p:extLst>
      <p:ext uri="{BB962C8B-B14F-4D97-AF65-F5344CB8AC3E}">
        <p14:creationId xmlns:p14="http://schemas.microsoft.com/office/powerpoint/2010/main" val="245721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5" grpId="0"/>
      <p:bldP spid="26" grpId="0" animBg="1"/>
      <p:bldP spid="28" grpId="0"/>
      <p:bldP spid="30" grpId="0"/>
      <p:bldP spid="31" grpId="0"/>
      <p:bldP spid="32" grpId="0"/>
      <p:bldP spid="33" grpId="0"/>
      <p:bldP spid="110" grpId="0"/>
      <p:bldP spid="1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6E52332-193C-BBB0-998B-B3F6F6E92281}"/>
              </a:ext>
            </a:extLst>
          </p:cNvPr>
          <p:cNvSpPr>
            <a:spLocks noGrp="1"/>
          </p:cNvSpPr>
          <p:nvPr>
            <p:ph type="title"/>
          </p:nvPr>
        </p:nvSpPr>
        <p:spPr/>
        <p:txBody>
          <a:bodyPr/>
          <a:lstStyle/>
          <a:p>
            <a:r>
              <a:rPr lang="en-US" dirty="0"/>
              <a:t>Etude de </a:t>
            </a:r>
            <a:r>
              <a:rPr lang="en-US" dirty="0" err="1"/>
              <a:t>cas</a:t>
            </a:r>
            <a:endParaRPr lang="en-US" dirty="0"/>
          </a:p>
        </p:txBody>
      </p:sp>
      <p:sp>
        <p:nvSpPr>
          <p:cNvPr id="7" name="Espace réservé du contenu 6">
            <a:extLst>
              <a:ext uri="{FF2B5EF4-FFF2-40B4-BE49-F238E27FC236}">
                <a16:creationId xmlns:a16="http://schemas.microsoft.com/office/drawing/2014/main" id="{1967726A-6EE3-A5D7-C182-C51C57EB2B65}"/>
              </a:ext>
            </a:extLst>
          </p:cNvPr>
          <p:cNvSpPr>
            <a:spLocks noGrp="1"/>
          </p:cNvSpPr>
          <p:nvPr>
            <p:ph sz="quarter" idx="13"/>
          </p:nvPr>
        </p:nvSpPr>
        <p:spPr>
          <a:xfrm>
            <a:off x="1181098" y="2997200"/>
            <a:ext cx="7219157" cy="1816100"/>
          </a:xfrm>
        </p:spPr>
        <p:txBody>
          <a:bodyPr/>
          <a:lstStyle/>
          <a:p>
            <a:pPr>
              <a:spcBef>
                <a:spcPts val="0"/>
              </a:spcBef>
            </a:pPr>
            <a:r>
              <a:rPr lang="en-US" dirty="0"/>
              <a:t>ACV d’un drone </a:t>
            </a:r>
            <a:r>
              <a:rPr lang="en-US" dirty="0" err="1"/>
              <a:t>électrique</a:t>
            </a:r>
            <a:endParaRPr lang="en-US" dirty="0"/>
          </a:p>
        </p:txBody>
      </p:sp>
    </p:spTree>
    <p:extLst>
      <p:ext uri="{BB962C8B-B14F-4D97-AF65-F5344CB8AC3E}">
        <p14:creationId xmlns:p14="http://schemas.microsoft.com/office/powerpoint/2010/main" val="3440846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725EB4-1F95-A57D-A0D0-02F25A27003A}"/>
              </a:ext>
            </a:extLst>
          </p:cNvPr>
          <p:cNvSpPr>
            <a:spLocks noGrp="1"/>
          </p:cNvSpPr>
          <p:nvPr>
            <p:ph type="title"/>
          </p:nvPr>
        </p:nvSpPr>
        <p:spPr/>
        <p:txBody>
          <a:bodyPr>
            <a:noAutofit/>
          </a:bodyPr>
          <a:lstStyle/>
          <a:p>
            <a:r>
              <a:rPr lang="en-US" sz="2800" dirty="0">
                <a:latin typeface="+mj-lt"/>
              </a:rPr>
              <a:t>Etude de </a:t>
            </a:r>
            <a:r>
              <a:rPr lang="en-US" sz="2800" dirty="0" err="1">
                <a:latin typeface="+mj-lt"/>
              </a:rPr>
              <a:t>cas</a:t>
            </a:r>
            <a:endParaRPr lang="en-US" sz="2800" dirty="0">
              <a:latin typeface="+mj-lt"/>
            </a:endParaRPr>
          </a:p>
        </p:txBody>
      </p:sp>
      <p:sp>
        <p:nvSpPr>
          <p:cNvPr id="5" name="Espace réservé du numéro de diapositive 4">
            <a:extLst>
              <a:ext uri="{FF2B5EF4-FFF2-40B4-BE49-F238E27FC236}">
                <a16:creationId xmlns:a16="http://schemas.microsoft.com/office/drawing/2014/main" id="{0D4907D5-207D-D58F-1D6A-C19D810076A4}"/>
              </a:ext>
            </a:extLst>
          </p:cNvPr>
          <p:cNvSpPr>
            <a:spLocks noGrp="1"/>
          </p:cNvSpPr>
          <p:nvPr>
            <p:ph type="sldNum" sz="quarter" idx="12"/>
          </p:nvPr>
        </p:nvSpPr>
        <p:spPr/>
        <p:txBody>
          <a:bodyPr/>
          <a:lstStyle/>
          <a:p>
            <a:pPr>
              <a:defRPr/>
            </a:pPr>
            <a:fld id="{5E177536-18BF-1743-A360-A4663329E682}" type="slidenum">
              <a:rPr lang="fr-FR" smtClean="0"/>
              <a:t>18</a:t>
            </a:fld>
            <a:endParaRPr lang="fr-FR"/>
          </a:p>
        </p:txBody>
      </p:sp>
      <p:sp>
        <p:nvSpPr>
          <p:cNvPr id="10" name="ZoneTexte 9">
            <a:extLst>
              <a:ext uri="{FF2B5EF4-FFF2-40B4-BE49-F238E27FC236}">
                <a16:creationId xmlns:a16="http://schemas.microsoft.com/office/drawing/2014/main" id="{5A8DEB31-A0FE-CAB5-70C8-7F1DA00F66C8}"/>
              </a:ext>
            </a:extLst>
          </p:cNvPr>
          <p:cNvSpPr txBox="1"/>
          <p:nvPr/>
        </p:nvSpPr>
        <p:spPr>
          <a:xfrm>
            <a:off x="551384" y="1404059"/>
            <a:ext cx="7119257" cy="3693319"/>
          </a:xfrm>
          <a:prstGeom prst="rect">
            <a:avLst/>
          </a:prstGeom>
          <a:noFill/>
        </p:spPr>
        <p:txBody>
          <a:bodyPr wrap="none" rtlCol="0">
            <a:spAutoFit/>
          </a:bodyPr>
          <a:lstStyle/>
          <a:p>
            <a:r>
              <a:rPr lang="en-US" b="1" u="sng" dirty="0" err="1">
                <a:latin typeface="+mj-lt"/>
              </a:rPr>
              <a:t>Système</a:t>
            </a:r>
            <a:r>
              <a:rPr lang="en-US" b="1" u="sng" dirty="0">
                <a:latin typeface="+mj-lt"/>
              </a:rPr>
              <a:t> </a:t>
            </a:r>
            <a:r>
              <a:rPr lang="en-US" b="1" u="sng" dirty="0" err="1">
                <a:latin typeface="+mj-lt"/>
              </a:rPr>
              <a:t>étudié</a:t>
            </a:r>
            <a:r>
              <a:rPr lang="en-US" b="1" u="sng" dirty="0">
                <a:latin typeface="+mj-lt"/>
              </a:rPr>
              <a:t> :</a:t>
            </a:r>
            <a:r>
              <a:rPr lang="en-US" dirty="0">
                <a:latin typeface="+mj-lt"/>
              </a:rPr>
              <a:t> Livraison de </a:t>
            </a:r>
            <a:r>
              <a:rPr lang="en-US" dirty="0" err="1">
                <a:latin typeface="+mj-lt"/>
              </a:rPr>
              <a:t>colis</a:t>
            </a:r>
            <a:r>
              <a:rPr lang="en-US" dirty="0">
                <a:latin typeface="+mj-lt"/>
              </a:rPr>
              <a:t> par drone</a:t>
            </a:r>
          </a:p>
          <a:p>
            <a:endParaRPr lang="en-US" dirty="0">
              <a:latin typeface="+mj-lt"/>
            </a:endParaRPr>
          </a:p>
          <a:p>
            <a:r>
              <a:rPr lang="en-US" b="1" u="sng" dirty="0" err="1">
                <a:latin typeface="+mj-lt"/>
              </a:rPr>
              <a:t>Objectifs</a:t>
            </a:r>
            <a:r>
              <a:rPr lang="en-US" b="1" u="sng" dirty="0">
                <a:latin typeface="+mj-lt"/>
              </a:rPr>
              <a:t> : </a:t>
            </a:r>
          </a:p>
          <a:p>
            <a:pPr marL="457200" indent="-457200">
              <a:buFont typeface="+mj-lt"/>
              <a:buAutoNum type="arabicPeriod"/>
            </a:pPr>
            <a:r>
              <a:rPr lang="en-US" dirty="0">
                <a:latin typeface="+mj-lt"/>
              </a:rPr>
              <a:t>Quantifier les impacts </a:t>
            </a:r>
            <a:r>
              <a:rPr lang="en-US" dirty="0" err="1">
                <a:latin typeface="+mj-lt"/>
              </a:rPr>
              <a:t>environnementaux</a:t>
            </a:r>
            <a:r>
              <a:rPr lang="en-US" dirty="0">
                <a:latin typeface="+mj-lt"/>
              </a:rPr>
              <a:t> d’un drone</a:t>
            </a:r>
          </a:p>
          <a:p>
            <a:pPr marL="457200" indent="-457200">
              <a:buFont typeface="+mj-lt"/>
              <a:buAutoNum type="arabicPeriod"/>
            </a:pPr>
            <a:r>
              <a:rPr lang="en-US" dirty="0" err="1">
                <a:latin typeface="+mj-lt"/>
              </a:rPr>
              <a:t>Trouver</a:t>
            </a:r>
            <a:r>
              <a:rPr lang="en-US" dirty="0">
                <a:latin typeface="+mj-lt"/>
              </a:rPr>
              <a:t> le </a:t>
            </a:r>
            <a:r>
              <a:rPr lang="en-US" dirty="0" err="1">
                <a:latin typeface="+mj-lt"/>
              </a:rPr>
              <a:t>dimensionnement</a:t>
            </a:r>
            <a:r>
              <a:rPr lang="en-US" dirty="0">
                <a:latin typeface="+mj-lt"/>
              </a:rPr>
              <a:t> qui </a:t>
            </a:r>
            <a:r>
              <a:rPr lang="en-US" dirty="0" err="1">
                <a:latin typeface="+mj-lt"/>
              </a:rPr>
              <a:t>minimise</a:t>
            </a:r>
            <a:r>
              <a:rPr lang="en-US" dirty="0">
                <a:latin typeface="+mj-lt"/>
              </a:rPr>
              <a:t> </a:t>
            </a:r>
            <a:r>
              <a:rPr lang="en-US" dirty="0" err="1">
                <a:latin typeface="+mj-lt"/>
              </a:rPr>
              <a:t>ces</a:t>
            </a:r>
            <a:r>
              <a:rPr lang="en-US" dirty="0">
                <a:latin typeface="+mj-lt"/>
              </a:rPr>
              <a:t> impacts</a:t>
            </a:r>
          </a:p>
          <a:p>
            <a:pPr lvl="1"/>
            <a:endParaRPr lang="en-US" dirty="0">
              <a:latin typeface="+mj-lt"/>
            </a:endParaRPr>
          </a:p>
          <a:p>
            <a:r>
              <a:rPr lang="en-US" b="1" u="sng" dirty="0" err="1">
                <a:latin typeface="+mj-lt"/>
              </a:rPr>
              <a:t>Unité</a:t>
            </a:r>
            <a:r>
              <a:rPr lang="en-US" b="1" u="sng" dirty="0">
                <a:latin typeface="+mj-lt"/>
              </a:rPr>
              <a:t> </a:t>
            </a:r>
            <a:r>
              <a:rPr lang="en-US" b="1" u="sng" dirty="0" err="1">
                <a:latin typeface="+mj-lt"/>
              </a:rPr>
              <a:t>fonctionnelle</a:t>
            </a:r>
            <a:r>
              <a:rPr lang="en-US" b="1" u="sng" dirty="0">
                <a:latin typeface="+mj-lt"/>
              </a:rPr>
              <a:t> :</a:t>
            </a:r>
          </a:p>
          <a:p>
            <a:r>
              <a:rPr lang="en-US" dirty="0">
                <a:latin typeface="+mj-lt"/>
              </a:rPr>
              <a:t>“</a:t>
            </a:r>
            <a:r>
              <a:rPr lang="fr-FR" dirty="0">
                <a:latin typeface="+mj-lt"/>
              </a:rPr>
              <a:t>Réaliser 2600 fois la livraison d'un colis de 2 kg à une distance de 7.5 km.</a:t>
            </a:r>
            <a:r>
              <a:rPr lang="en-US" dirty="0">
                <a:latin typeface="+mj-lt"/>
              </a:rPr>
              <a:t>”</a:t>
            </a:r>
          </a:p>
          <a:p>
            <a:endParaRPr lang="en-US" dirty="0">
              <a:latin typeface="+mj-lt"/>
            </a:endParaRPr>
          </a:p>
          <a:p>
            <a:r>
              <a:rPr lang="en-US" b="1" u="sng" dirty="0">
                <a:latin typeface="+mj-lt"/>
              </a:rPr>
              <a:t>Frontières du </a:t>
            </a:r>
            <a:r>
              <a:rPr lang="en-US" b="1" u="sng" dirty="0" err="1">
                <a:latin typeface="+mj-lt"/>
              </a:rPr>
              <a:t>système</a:t>
            </a:r>
            <a:r>
              <a:rPr lang="en-US" b="1" u="sng" dirty="0">
                <a:latin typeface="+mj-lt"/>
              </a:rPr>
              <a:t> :</a:t>
            </a:r>
            <a:r>
              <a:rPr lang="en-US" dirty="0">
                <a:latin typeface="+mj-lt"/>
              </a:rPr>
              <a:t> </a:t>
            </a:r>
          </a:p>
          <a:p>
            <a:pPr marL="342900" indent="-342900">
              <a:buFont typeface="Arial" panose="020B0604020202020204" pitchFamily="34" charset="0"/>
              <a:buChar char="•"/>
            </a:pPr>
            <a:r>
              <a:rPr lang="en-US" dirty="0">
                <a:latin typeface="+mj-lt"/>
              </a:rPr>
              <a:t> Fabrication des </a:t>
            </a:r>
            <a:r>
              <a:rPr lang="en-US" dirty="0" err="1">
                <a:latin typeface="+mj-lt"/>
              </a:rPr>
              <a:t>composants</a:t>
            </a:r>
            <a:r>
              <a:rPr lang="en-US" dirty="0">
                <a:latin typeface="+mj-lt"/>
              </a:rPr>
              <a:t> du drone </a:t>
            </a:r>
          </a:p>
          <a:p>
            <a:pPr marL="342900" indent="-342900">
              <a:buFont typeface="Arial" panose="020B0604020202020204" pitchFamily="34" charset="0"/>
              <a:buChar char="•"/>
            </a:pPr>
            <a:r>
              <a:rPr lang="en-US" dirty="0">
                <a:latin typeface="+mj-lt"/>
              </a:rPr>
              <a:t> </a:t>
            </a:r>
            <a:r>
              <a:rPr lang="en-US" dirty="0" err="1">
                <a:latin typeface="+mj-lt"/>
              </a:rPr>
              <a:t>Consommation</a:t>
            </a:r>
            <a:r>
              <a:rPr lang="en-US" dirty="0">
                <a:latin typeface="+mj-lt"/>
              </a:rPr>
              <a:t> </a:t>
            </a:r>
            <a:r>
              <a:rPr lang="en-US" dirty="0" err="1">
                <a:latin typeface="+mj-lt"/>
              </a:rPr>
              <a:t>d’énergie</a:t>
            </a:r>
            <a:r>
              <a:rPr lang="en-US" dirty="0">
                <a:latin typeface="+mj-lt"/>
              </a:rPr>
              <a:t> </a:t>
            </a:r>
            <a:r>
              <a:rPr lang="en-US" dirty="0" err="1">
                <a:latin typeface="+mj-lt"/>
              </a:rPr>
              <a:t>en</a:t>
            </a:r>
            <a:r>
              <a:rPr lang="en-US" dirty="0">
                <a:latin typeface="+mj-lt"/>
              </a:rPr>
              <a:t> vol</a:t>
            </a:r>
          </a:p>
          <a:p>
            <a:pPr marL="342900" indent="-342900">
              <a:buFont typeface="Arial" panose="020B0604020202020204" pitchFamily="34" charset="0"/>
              <a:buChar char="•"/>
            </a:pPr>
            <a:r>
              <a:rPr lang="en-US" dirty="0">
                <a:latin typeface="+mj-lt"/>
              </a:rPr>
              <a:t> </a:t>
            </a:r>
            <a:r>
              <a:rPr lang="en-US" strike="sngStrike" dirty="0">
                <a:latin typeface="+mj-lt"/>
              </a:rPr>
              <a:t>Infrastructures</a:t>
            </a:r>
          </a:p>
        </p:txBody>
      </p:sp>
      <p:grpSp>
        <p:nvGrpSpPr>
          <p:cNvPr id="28" name="Groupe 27">
            <a:extLst>
              <a:ext uri="{FF2B5EF4-FFF2-40B4-BE49-F238E27FC236}">
                <a16:creationId xmlns:a16="http://schemas.microsoft.com/office/drawing/2014/main" id="{64EF55BD-7746-DD9D-CA73-0B2990A8783F}"/>
              </a:ext>
            </a:extLst>
          </p:cNvPr>
          <p:cNvGrpSpPr/>
          <p:nvPr/>
        </p:nvGrpSpPr>
        <p:grpSpPr>
          <a:xfrm>
            <a:off x="7949341" y="1794232"/>
            <a:ext cx="3690481" cy="1371873"/>
            <a:chOff x="731069" y="520897"/>
            <a:chExt cx="11171896" cy="4152961"/>
          </a:xfrm>
        </p:grpSpPr>
        <p:cxnSp>
          <p:nvCxnSpPr>
            <p:cNvPr id="6" name="Connecteur droit 5">
              <a:extLst>
                <a:ext uri="{FF2B5EF4-FFF2-40B4-BE49-F238E27FC236}">
                  <a16:creationId xmlns:a16="http://schemas.microsoft.com/office/drawing/2014/main" id="{CF884AF5-D9AE-57D3-0103-57E0BB193F3D}"/>
                </a:ext>
              </a:extLst>
            </p:cNvPr>
            <p:cNvCxnSpPr>
              <a:cxnSpLocks/>
            </p:cNvCxnSpPr>
            <p:nvPr/>
          </p:nvCxnSpPr>
          <p:spPr>
            <a:xfrm flipV="1">
              <a:off x="2254103" y="1994464"/>
              <a:ext cx="795013" cy="1654471"/>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7" name="Connecteur droit 6">
              <a:extLst>
                <a:ext uri="{FF2B5EF4-FFF2-40B4-BE49-F238E27FC236}">
                  <a16:creationId xmlns:a16="http://schemas.microsoft.com/office/drawing/2014/main" id="{FCB1CA15-C6BD-427A-54C8-985774FD16D4}"/>
                </a:ext>
              </a:extLst>
            </p:cNvPr>
            <p:cNvCxnSpPr>
              <a:cxnSpLocks/>
            </p:cNvCxnSpPr>
            <p:nvPr/>
          </p:nvCxnSpPr>
          <p:spPr>
            <a:xfrm flipH="1">
              <a:off x="3049112" y="1978611"/>
              <a:ext cx="210032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8" name="Connecteur droit 7">
              <a:extLst>
                <a:ext uri="{FF2B5EF4-FFF2-40B4-BE49-F238E27FC236}">
                  <a16:creationId xmlns:a16="http://schemas.microsoft.com/office/drawing/2014/main" id="{36C67F8F-D1DE-6FA1-B976-CF8355AD5AC7}"/>
                </a:ext>
              </a:extLst>
            </p:cNvPr>
            <p:cNvCxnSpPr>
              <a:cxnSpLocks/>
            </p:cNvCxnSpPr>
            <p:nvPr/>
          </p:nvCxnSpPr>
          <p:spPr>
            <a:xfrm flipH="1">
              <a:off x="5669014" y="1978611"/>
              <a:ext cx="210032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AA7A85F9-934A-74F9-CE3A-381073F82C8F}"/>
                </a:ext>
              </a:extLst>
            </p:cNvPr>
            <p:cNvCxnSpPr>
              <a:cxnSpLocks/>
            </p:cNvCxnSpPr>
            <p:nvPr/>
          </p:nvCxnSpPr>
          <p:spPr>
            <a:xfrm>
              <a:off x="7769340" y="1978615"/>
              <a:ext cx="795013" cy="1654471"/>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71F1C2F-5F82-D2F8-7B9F-7FE809504DC2}"/>
                </a:ext>
              </a:extLst>
            </p:cNvPr>
            <p:cNvCxnSpPr/>
            <p:nvPr/>
          </p:nvCxnSpPr>
          <p:spPr>
            <a:xfrm>
              <a:off x="1874751" y="3633082"/>
              <a:ext cx="79484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A93E3EB6-53F4-BE72-42F2-64DF5A00F026}"/>
                </a:ext>
              </a:extLst>
            </p:cNvPr>
            <p:cNvCxnSpPr>
              <a:cxnSpLocks/>
            </p:cNvCxnSpPr>
            <p:nvPr/>
          </p:nvCxnSpPr>
          <p:spPr>
            <a:xfrm flipV="1">
              <a:off x="2254099" y="1292317"/>
              <a:ext cx="0" cy="2574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FF4901AF-99B5-6260-E732-D35874E777CB}"/>
                </a:ext>
              </a:extLst>
            </p:cNvPr>
            <p:cNvSpPr txBox="1"/>
            <p:nvPr/>
          </p:nvSpPr>
          <p:spPr>
            <a:xfrm>
              <a:off x="4836796" y="3881907"/>
              <a:ext cx="1728512" cy="791951"/>
            </a:xfrm>
            <a:prstGeom prst="rect">
              <a:avLst/>
            </a:prstGeom>
            <a:noFill/>
          </p:spPr>
          <p:txBody>
            <a:bodyPr wrap="none" rtlCol="0">
              <a:spAutoFit/>
            </a:bodyPr>
            <a:lstStyle/>
            <a:p>
              <a:r>
                <a:rPr lang="en-US" sz="1050" dirty="0">
                  <a:latin typeface="+mj-lt"/>
                </a:rPr>
                <a:t>7.5 km</a:t>
              </a:r>
            </a:p>
          </p:txBody>
        </p:sp>
        <p:sp>
          <p:nvSpPr>
            <p:cNvPr id="15" name="ZoneTexte 14">
              <a:extLst>
                <a:ext uri="{FF2B5EF4-FFF2-40B4-BE49-F238E27FC236}">
                  <a16:creationId xmlns:a16="http://schemas.microsoft.com/office/drawing/2014/main" id="{38ACE591-1D58-15DA-FECA-8817AF8F9C27}"/>
                </a:ext>
              </a:extLst>
            </p:cNvPr>
            <p:cNvSpPr txBox="1"/>
            <p:nvPr/>
          </p:nvSpPr>
          <p:spPr>
            <a:xfrm>
              <a:off x="7895395" y="3862236"/>
              <a:ext cx="1621754" cy="791951"/>
            </a:xfrm>
            <a:prstGeom prst="rect">
              <a:avLst/>
            </a:prstGeom>
            <a:noFill/>
          </p:spPr>
          <p:txBody>
            <a:bodyPr wrap="none" rtlCol="0">
              <a:spAutoFit/>
            </a:bodyPr>
            <a:lstStyle/>
            <a:p>
              <a:r>
                <a:rPr lang="en-US" sz="1050" dirty="0">
                  <a:latin typeface="+mj-lt"/>
                </a:rPr>
                <a:t>15 km</a:t>
              </a:r>
            </a:p>
          </p:txBody>
        </p:sp>
        <p:sp>
          <p:nvSpPr>
            <p:cNvPr id="16" name="ZoneTexte 15">
              <a:extLst>
                <a:ext uri="{FF2B5EF4-FFF2-40B4-BE49-F238E27FC236}">
                  <a16:creationId xmlns:a16="http://schemas.microsoft.com/office/drawing/2014/main" id="{253C3153-0592-D729-822B-E0E3CF28A7DB}"/>
                </a:ext>
              </a:extLst>
            </p:cNvPr>
            <p:cNvSpPr txBox="1"/>
            <p:nvPr/>
          </p:nvSpPr>
          <p:spPr>
            <a:xfrm>
              <a:off x="1824903" y="3881907"/>
              <a:ext cx="1403383" cy="791951"/>
            </a:xfrm>
            <a:prstGeom prst="rect">
              <a:avLst/>
            </a:prstGeom>
            <a:noFill/>
          </p:spPr>
          <p:txBody>
            <a:bodyPr wrap="none" rtlCol="0">
              <a:spAutoFit/>
            </a:bodyPr>
            <a:lstStyle/>
            <a:p>
              <a:r>
                <a:rPr lang="en-US" sz="1050" dirty="0">
                  <a:latin typeface="+mj-lt"/>
                </a:rPr>
                <a:t>0 km</a:t>
              </a:r>
            </a:p>
          </p:txBody>
        </p:sp>
        <p:sp>
          <p:nvSpPr>
            <p:cNvPr id="17" name="Flèche : bas 16">
              <a:extLst>
                <a:ext uri="{FF2B5EF4-FFF2-40B4-BE49-F238E27FC236}">
                  <a16:creationId xmlns:a16="http://schemas.microsoft.com/office/drawing/2014/main" id="{55FD3C79-BC45-6EFE-FF31-5E662DD387A0}"/>
                </a:ext>
              </a:extLst>
            </p:cNvPr>
            <p:cNvSpPr/>
            <p:nvPr/>
          </p:nvSpPr>
          <p:spPr>
            <a:xfrm>
              <a:off x="5185392" y="1862246"/>
              <a:ext cx="447669" cy="66235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8" name="ZoneTexte 17">
              <a:extLst>
                <a:ext uri="{FF2B5EF4-FFF2-40B4-BE49-F238E27FC236}">
                  <a16:creationId xmlns:a16="http://schemas.microsoft.com/office/drawing/2014/main" id="{7BE2958E-946F-75BA-0F26-D09D423E9BC4}"/>
                </a:ext>
              </a:extLst>
            </p:cNvPr>
            <p:cNvSpPr txBox="1"/>
            <p:nvPr/>
          </p:nvSpPr>
          <p:spPr>
            <a:xfrm>
              <a:off x="731069" y="1629410"/>
              <a:ext cx="1650870" cy="791951"/>
            </a:xfrm>
            <a:prstGeom prst="rect">
              <a:avLst/>
            </a:prstGeom>
            <a:noFill/>
          </p:spPr>
          <p:txBody>
            <a:bodyPr wrap="none" rtlCol="0">
              <a:spAutoFit/>
            </a:bodyPr>
            <a:lstStyle/>
            <a:p>
              <a:r>
                <a:rPr lang="en-US" sz="1050" dirty="0">
                  <a:latin typeface="+mj-lt"/>
                </a:rPr>
                <a:t>120 m</a:t>
              </a:r>
            </a:p>
          </p:txBody>
        </p:sp>
        <p:sp>
          <p:nvSpPr>
            <p:cNvPr id="19" name="ZoneTexte 18">
              <a:extLst>
                <a:ext uri="{FF2B5EF4-FFF2-40B4-BE49-F238E27FC236}">
                  <a16:creationId xmlns:a16="http://schemas.microsoft.com/office/drawing/2014/main" id="{F12556B3-187B-C0A1-07C1-294936A04F44}"/>
                </a:ext>
              </a:extLst>
            </p:cNvPr>
            <p:cNvSpPr txBox="1"/>
            <p:nvPr/>
          </p:nvSpPr>
          <p:spPr>
            <a:xfrm>
              <a:off x="4725095" y="2582857"/>
              <a:ext cx="1728512" cy="698779"/>
            </a:xfrm>
            <a:prstGeom prst="rect">
              <a:avLst/>
            </a:prstGeom>
            <a:noFill/>
          </p:spPr>
          <p:txBody>
            <a:bodyPr wrap="none" rtlCol="0">
              <a:spAutoFit/>
            </a:bodyPr>
            <a:lstStyle/>
            <a:p>
              <a:r>
                <a:rPr lang="en-US" sz="900" dirty="0">
                  <a:solidFill>
                    <a:srgbClr val="FF0000"/>
                  </a:solidFill>
                  <a:latin typeface="+mj-lt"/>
                </a:rPr>
                <a:t>drop-off</a:t>
              </a:r>
            </a:p>
          </p:txBody>
        </p:sp>
        <p:sp>
          <p:nvSpPr>
            <p:cNvPr id="20" name="ZoneTexte 19">
              <a:extLst>
                <a:ext uri="{FF2B5EF4-FFF2-40B4-BE49-F238E27FC236}">
                  <a16:creationId xmlns:a16="http://schemas.microsoft.com/office/drawing/2014/main" id="{710E792D-AD99-D9CC-5188-FC09254A7574}"/>
                </a:ext>
              </a:extLst>
            </p:cNvPr>
            <p:cNvSpPr txBox="1"/>
            <p:nvPr/>
          </p:nvSpPr>
          <p:spPr>
            <a:xfrm>
              <a:off x="1503482" y="520897"/>
              <a:ext cx="1922617" cy="791951"/>
            </a:xfrm>
            <a:prstGeom prst="rect">
              <a:avLst/>
            </a:prstGeom>
            <a:noFill/>
          </p:spPr>
          <p:txBody>
            <a:bodyPr wrap="none" rtlCol="0">
              <a:spAutoFit/>
            </a:bodyPr>
            <a:lstStyle/>
            <a:p>
              <a:r>
                <a:rPr lang="en-US" sz="1050" dirty="0">
                  <a:latin typeface="+mj-lt"/>
                </a:rPr>
                <a:t>Altitude</a:t>
              </a:r>
            </a:p>
          </p:txBody>
        </p:sp>
        <p:sp>
          <p:nvSpPr>
            <p:cNvPr id="21" name="ZoneTexte 20">
              <a:extLst>
                <a:ext uri="{FF2B5EF4-FFF2-40B4-BE49-F238E27FC236}">
                  <a16:creationId xmlns:a16="http://schemas.microsoft.com/office/drawing/2014/main" id="{A61B2946-967F-3609-43FD-2C4D49AC5FAE}"/>
                </a:ext>
              </a:extLst>
            </p:cNvPr>
            <p:cNvSpPr txBox="1"/>
            <p:nvPr/>
          </p:nvSpPr>
          <p:spPr>
            <a:xfrm>
              <a:off x="9878442" y="3309920"/>
              <a:ext cx="2024523" cy="791951"/>
            </a:xfrm>
            <a:prstGeom prst="rect">
              <a:avLst/>
            </a:prstGeom>
            <a:noFill/>
          </p:spPr>
          <p:txBody>
            <a:bodyPr wrap="none" rtlCol="0">
              <a:spAutoFit/>
            </a:bodyPr>
            <a:lstStyle/>
            <a:p>
              <a:r>
                <a:rPr lang="en-US" sz="1050" dirty="0">
                  <a:latin typeface="+mj-lt"/>
                </a:rPr>
                <a:t>Distance</a:t>
              </a:r>
            </a:p>
          </p:txBody>
        </p:sp>
        <p:cxnSp>
          <p:nvCxnSpPr>
            <p:cNvPr id="22" name="Connecteur droit 21">
              <a:extLst>
                <a:ext uri="{FF2B5EF4-FFF2-40B4-BE49-F238E27FC236}">
                  <a16:creationId xmlns:a16="http://schemas.microsoft.com/office/drawing/2014/main" id="{52A5EB8C-7BB1-C071-3C8F-FF93E0EE4CF7}"/>
                </a:ext>
              </a:extLst>
            </p:cNvPr>
            <p:cNvCxnSpPr/>
            <p:nvPr/>
          </p:nvCxnSpPr>
          <p:spPr>
            <a:xfrm flipH="1">
              <a:off x="2147049" y="1975410"/>
              <a:ext cx="22383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79300486-66D5-2CE3-A599-CA50C9728AC4}"/>
                </a:ext>
              </a:extLst>
            </p:cNvPr>
            <p:cNvCxnSpPr>
              <a:cxnSpLocks/>
            </p:cNvCxnSpPr>
            <p:nvPr/>
          </p:nvCxnSpPr>
          <p:spPr>
            <a:xfrm rot="16200000" flipH="1">
              <a:off x="5283949" y="3626410"/>
              <a:ext cx="22383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99C3F894-5107-DC77-0F2D-5BD7FC4A35A6}"/>
                </a:ext>
              </a:extLst>
            </p:cNvPr>
            <p:cNvCxnSpPr>
              <a:cxnSpLocks/>
            </p:cNvCxnSpPr>
            <p:nvPr/>
          </p:nvCxnSpPr>
          <p:spPr>
            <a:xfrm rot="16200000" flipH="1">
              <a:off x="8451112" y="3633643"/>
              <a:ext cx="223837" cy="0"/>
            </a:xfrm>
            <a:prstGeom prst="line">
              <a:avLst/>
            </a:prstGeom>
            <a:ln w="28575"/>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79A40A55-A63B-CA62-18DB-C4B287B337F6}"/>
                </a:ext>
              </a:extLst>
            </p:cNvPr>
            <p:cNvSpPr txBox="1"/>
            <p:nvPr/>
          </p:nvSpPr>
          <p:spPr>
            <a:xfrm>
              <a:off x="2689704" y="2466836"/>
              <a:ext cx="1442204" cy="745365"/>
            </a:xfrm>
            <a:prstGeom prst="rect">
              <a:avLst/>
            </a:prstGeom>
            <a:noFill/>
          </p:spPr>
          <p:txBody>
            <a:bodyPr wrap="none" rtlCol="0">
              <a:spAutoFit/>
            </a:bodyPr>
            <a:lstStyle/>
            <a:p>
              <a:r>
                <a:rPr lang="en-US" sz="1000" dirty="0">
                  <a:latin typeface="+mj-lt"/>
                </a:rPr>
                <a:t>3 m/s</a:t>
              </a:r>
            </a:p>
          </p:txBody>
        </p:sp>
        <p:sp>
          <p:nvSpPr>
            <p:cNvPr id="26" name="ZoneTexte 25">
              <a:extLst>
                <a:ext uri="{FF2B5EF4-FFF2-40B4-BE49-F238E27FC236}">
                  <a16:creationId xmlns:a16="http://schemas.microsoft.com/office/drawing/2014/main" id="{EA434191-8324-6CCD-8C92-FB33A7873298}"/>
                </a:ext>
              </a:extLst>
            </p:cNvPr>
            <p:cNvSpPr txBox="1"/>
            <p:nvPr/>
          </p:nvSpPr>
          <p:spPr>
            <a:xfrm>
              <a:off x="3480263" y="1390638"/>
              <a:ext cx="1641165" cy="745365"/>
            </a:xfrm>
            <a:prstGeom prst="rect">
              <a:avLst/>
            </a:prstGeom>
            <a:noFill/>
          </p:spPr>
          <p:txBody>
            <a:bodyPr wrap="none" rtlCol="0">
              <a:spAutoFit/>
            </a:bodyPr>
            <a:lstStyle/>
            <a:p>
              <a:r>
                <a:rPr lang="en-US" sz="1000" dirty="0">
                  <a:latin typeface="+mj-lt"/>
                </a:rPr>
                <a:t>15 m/s</a:t>
              </a:r>
            </a:p>
          </p:txBody>
        </p:sp>
        <p:sp>
          <p:nvSpPr>
            <p:cNvPr id="27" name="ZoneTexte 26">
              <a:extLst>
                <a:ext uri="{FF2B5EF4-FFF2-40B4-BE49-F238E27FC236}">
                  <a16:creationId xmlns:a16="http://schemas.microsoft.com/office/drawing/2014/main" id="{A0A57DD2-E3AD-38C5-A853-5D35972FB627}"/>
                </a:ext>
              </a:extLst>
            </p:cNvPr>
            <p:cNvSpPr txBox="1"/>
            <p:nvPr/>
          </p:nvSpPr>
          <p:spPr>
            <a:xfrm>
              <a:off x="6164259" y="1377991"/>
              <a:ext cx="1641165" cy="745365"/>
            </a:xfrm>
            <a:prstGeom prst="rect">
              <a:avLst/>
            </a:prstGeom>
            <a:noFill/>
          </p:spPr>
          <p:txBody>
            <a:bodyPr wrap="none" rtlCol="0">
              <a:spAutoFit/>
            </a:bodyPr>
            <a:lstStyle/>
            <a:p>
              <a:r>
                <a:rPr lang="en-US" sz="1000" dirty="0">
                  <a:latin typeface="+mj-lt"/>
                </a:rPr>
                <a:t>15 m/s</a:t>
              </a:r>
            </a:p>
          </p:txBody>
        </p:sp>
      </p:grpSp>
      <p:sp>
        <p:nvSpPr>
          <p:cNvPr id="29" name="ZoneTexte 28">
            <a:extLst>
              <a:ext uri="{FF2B5EF4-FFF2-40B4-BE49-F238E27FC236}">
                <a16:creationId xmlns:a16="http://schemas.microsoft.com/office/drawing/2014/main" id="{70462DF0-A5E3-960C-D9EE-7ACDE0CAA4C7}"/>
              </a:ext>
            </a:extLst>
          </p:cNvPr>
          <p:cNvSpPr txBox="1"/>
          <p:nvPr/>
        </p:nvSpPr>
        <p:spPr>
          <a:xfrm>
            <a:off x="8685144" y="1409367"/>
            <a:ext cx="1545616" cy="338554"/>
          </a:xfrm>
          <a:prstGeom prst="rect">
            <a:avLst/>
          </a:prstGeom>
          <a:noFill/>
        </p:spPr>
        <p:txBody>
          <a:bodyPr wrap="none" rtlCol="0">
            <a:spAutoFit/>
          </a:bodyPr>
          <a:lstStyle/>
          <a:p>
            <a:r>
              <a:rPr lang="en-US" sz="1600" i="1" dirty="0" err="1"/>
              <a:t>Profil</a:t>
            </a:r>
            <a:r>
              <a:rPr lang="en-US" sz="1600" i="1" dirty="0"/>
              <a:t> de mission</a:t>
            </a:r>
          </a:p>
        </p:txBody>
      </p:sp>
      <p:grpSp>
        <p:nvGrpSpPr>
          <p:cNvPr id="30" name="Groupe 29">
            <a:extLst>
              <a:ext uri="{FF2B5EF4-FFF2-40B4-BE49-F238E27FC236}">
                <a16:creationId xmlns:a16="http://schemas.microsoft.com/office/drawing/2014/main" id="{AA2E24DC-AA9F-255D-6FE0-9DDA73E92254}"/>
              </a:ext>
            </a:extLst>
          </p:cNvPr>
          <p:cNvGrpSpPr/>
          <p:nvPr/>
        </p:nvGrpSpPr>
        <p:grpSpPr>
          <a:xfrm>
            <a:off x="7949341" y="3839629"/>
            <a:ext cx="3441450" cy="1380367"/>
            <a:chOff x="1232170" y="142821"/>
            <a:chExt cx="5942535" cy="2383554"/>
          </a:xfrm>
        </p:grpSpPr>
        <p:grpSp>
          <p:nvGrpSpPr>
            <p:cNvPr id="31" name="Groupe 30">
              <a:extLst>
                <a:ext uri="{FF2B5EF4-FFF2-40B4-BE49-F238E27FC236}">
                  <a16:creationId xmlns:a16="http://schemas.microsoft.com/office/drawing/2014/main" id="{FAF26DCD-540A-1BA9-CD6F-2550CE407336}"/>
                </a:ext>
              </a:extLst>
            </p:cNvPr>
            <p:cNvGrpSpPr/>
            <p:nvPr/>
          </p:nvGrpSpPr>
          <p:grpSpPr>
            <a:xfrm>
              <a:off x="1232170" y="551529"/>
              <a:ext cx="2005120" cy="1974846"/>
              <a:chOff x="1980321" y="1160150"/>
              <a:chExt cx="4763836" cy="4691911"/>
            </a:xfrm>
          </p:grpSpPr>
          <p:sp>
            <p:nvSpPr>
              <p:cNvPr id="53" name="Rectangle 52">
                <a:extLst>
                  <a:ext uri="{FF2B5EF4-FFF2-40B4-BE49-F238E27FC236}">
                    <a16:creationId xmlns:a16="http://schemas.microsoft.com/office/drawing/2014/main" id="{6406EC5C-F448-CC0A-A3CC-26C0B3EEF69D}"/>
                  </a:ext>
                </a:extLst>
              </p:cNvPr>
              <p:cNvSpPr/>
              <p:nvPr/>
            </p:nvSpPr>
            <p:spPr>
              <a:xfrm>
                <a:off x="4140134" y="1160150"/>
                <a:ext cx="328386" cy="469191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4" name="Rectangle 53">
                <a:extLst>
                  <a:ext uri="{FF2B5EF4-FFF2-40B4-BE49-F238E27FC236}">
                    <a16:creationId xmlns:a16="http://schemas.microsoft.com/office/drawing/2014/main" id="{04637FE0-632B-F998-6AAB-B380CFFF5F43}"/>
                  </a:ext>
                </a:extLst>
              </p:cNvPr>
              <p:cNvSpPr/>
              <p:nvPr/>
            </p:nvSpPr>
            <p:spPr>
              <a:xfrm rot="7063461">
                <a:off x="4234009" y="1112610"/>
                <a:ext cx="328385" cy="469191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ectangle 54">
                <a:extLst>
                  <a:ext uri="{FF2B5EF4-FFF2-40B4-BE49-F238E27FC236}">
                    <a16:creationId xmlns:a16="http://schemas.microsoft.com/office/drawing/2014/main" id="{119F2544-E20C-F92B-86DB-72A756008890}"/>
                  </a:ext>
                </a:extLst>
              </p:cNvPr>
              <p:cNvSpPr/>
              <p:nvPr/>
            </p:nvSpPr>
            <p:spPr>
              <a:xfrm rot="3780000">
                <a:off x="4162084" y="1065336"/>
                <a:ext cx="328385" cy="469191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Hexagone 55">
                <a:extLst>
                  <a:ext uri="{FF2B5EF4-FFF2-40B4-BE49-F238E27FC236}">
                    <a16:creationId xmlns:a16="http://schemas.microsoft.com/office/drawing/2014/main" id="{ED92B2F5-1F11-2856-A220-49F862A1E7CF}"/>
                  </a:ext>
                </a:extLst>
              </p:cNvPr>
              <p:cNvSpPr/>
              <p:nvPr/>
            </p:nvSpPr>
            <p:spPr>
              <a:xfrm>
                <a:off x="3416415" y="2683399"/>
                <a:ext cx="1772403" cy="1527939"/>
              </a:xfrm>
              <a:prstGeom prst="hexagon">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32" name="Groupe 31">
              <a:extLst>
                <a:ext uri="{FF2B5EF4-FFF2-40B4-BE49-F238E27FC236}">
                  <a16:creationId xmlns:a16="http://schemas.microsoft.com/office/drawing/2014/main" id="{9CABDF70-613A-AF64-20C3-FF0CD9B0F13D}"/>
                </a:ext>
              </a:extLst>
            </p:cNvPr>
            <p:cNvGrpSpPr/>
            <p:nvPr/>
          </p:nvGrpSpPr>
          <p:grpSpPr>
            <a:xfrm>
              <a:off x="4122120" y="667590"/>
              <a:ext cx="750601" cy="750601"/>
              <a:chOff x="3654549" y="275367"/>
              <a:chExt cx="1641164" cy="1641164"/>
            </a:xfrm>
          </p:grpSpPr>
          <p:sp>
            <p:nvSpPr>
              <p:cNvPr id="50" name="Ellipse 49">
                <a:extLst>
                  <a:ext uri="{FF2B5EF4-FFF2-40B4-BE49-F238E27FC236}">
                    <a16:creationId xmlns:a16="http://schemas.microsoft.com/office/drawing/2014/main" id="{33F38531-96ED-62B8-D051-D5ECC8935B02}"/>
                  </a:ext>
                </a:extLst>
              </p:cNvPr>
              <p:cNvSpPr/>
              <p:nvPr/>
            </p:nvSpPr>
            <p:spPr>
              <a:xfrm>
                <a:off x="3654549" y="275367"/>
                <a:ext cx="1641164" cy="1641164"/>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1" name="Arc 50">
                <a:extLst>
                  <a:ext uri="{FF2B5EF4-FFF2-40B4-BE49-F238E27FC236}">
                    <a16:creationId xmlns:a16="http://schemas.microsoft.com/office/drawing/2014/main" id="{76574CEF-7598-540A-729C-8E3F8BFA3651}"/>
                  </a:ext>
                </a:extLst>
              </p:cNvPr>
              <p:cNvSpPr/>
              <p:nvPr/>
            </p:nvSpPr>
            <p:spPr>
              <a:xfrm>
                <a:off x="3913160" y="462250"/>
                <a:ext cx="1095376" cy="1095375"/>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600"/>
              </a:p>
            </p:txBody>
          </p:sp>
          <p:sp>
            <p:nvSpPr>
              <p:cNvPr id="52" name="Arc 51">
                <a:extLst>
                  <a:ext uri="{FF2B5EF4-FFF2-40B4-BE49-F238E27FC236}">
                    <a16:creationId xmlns:a16="http://schemas.microsoft.com/office/drawing/2014/main" id="{69E3544F-CB29-59B4-F024-00F108B8BE0E}"/>
                  </a:ext>
                </a:extLst>
              </p:cNvPr>
              <p:cNvSpPr/>
              <p:nvPr/>
            </p:nvSpPr>
            <p:spPr>
              <a:xfrm rot="10800000">
                <a:off x="3889937" y="587888"/>
                <a:ext cx="1095376" cy="1095375"/>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1600"/>
              </a:p>
            </p:txBody>
          </p:sp>
        </p:grpSp>
        <p:sp>
          <p:nvSpPr>
            <p:cNvPr id="33" name="Cylindre 32">
              <a:extLst>
                <a:ext uri="{FF2B5EF4-FFF2-40B4-BE49-F238E27FC236}">
                  <a16:creationId xmlns:a16="http://schemas.microsoft.com/office/drawing/2014/main" id="{291BB599-E4F1-2428-4A6D-2F62F29EAA60}"/>
                </a:ext>
              </a:extLst>
            </p:cNvPr>
            <p:cNvSpPr/>
            <p:nvPr/>
          </p:nvSpPr>
          <p:spPr>
            <a:xfrm>
              <a:off x="6068739" y="656421"/>
              <a:ext cx="489424" cy="525943"/>
            </a:xfrm>
            <a:prstGeom prst="ca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Cube 33">
              <a:extLst>
                <a:ext uri="{FF2B5EF4-FFF2-40B4-BE49-F238E27FC236}">
                  <a16:creationId xmlns:a16="http://schemas.microsoft.com/office/drawing/2014/main" id="{96D6E11A-6CCE-1399-274E-5F38CE612274}"/>
                </a:ext>
              </a:extLst>
            </p:cNvPr>
            <p:cNvSpPr/>
            <p:nvPr/>
          </p:nvSpPr>
          <p:spPr>
            <a:xfrm>
              <a:off x="3947471" y="1979048"/>
              <a:ext cx="1140173" cy="428858"/>
            </a:xfrm>
            <a:prstGeom prst="cub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5" name="Groupe 34">
              <a:extLst>
                <a:ext uri="{FF2B5EF4-FFF2-40B4-BE49-F238E27FC236}">
                  <a16:creationId xmlns:a16="http://schemas.microsoft.com/office/drawing/2014/main" id="{B6E98093-8909-84AD-FAD8-72990407AD51}"/>
                </a:ext>
              </a:extLst>
            </p:cNvPr>
            <p:cNvGrpSpPr/>
            <p:nvPr/>
          </p:nvGrpSpPr>
          <p:grpSpPr>
            <a:xfrm>
              <a:off x="5798196" y="2039485"/>
              <a:ext cx="1204559" cy="107125"/>
              <a:chOff x="4930775" y="2531806"/>
              <a:chExt cx="1204559" cy="107125"/>
            </a:xfrm>
          </p:grpSpPr>
          <p:grpSp>
            <p:nvGrpSpPr>
              <p:cNvPr id="41" name="Groupe 40">
                <a:extLst>
                  <a:ext uri="{FF2B5EF4-FFF2-40B4-BE49-F238E27FC236}">
                    <a16:creationId xmlns:a16="http://schemas.microsoft.com/office/drawing/2014/main" id="{7970F7E7-48BC-33C9-11B9-994DF9FD2519}"/>
                  </a:ext>
                </a:extLst>
              </p:cNvPr>
              <p:cNvGrpSpPr/>
              <p:nvPr/>
            </p:nvGrpSpPr>
            <p:grpSpPr>
              <a:xfrm>
                <a:off x="4930775" y="2533179"/>
                <a:ext cx="238125" cy="75704"/>
                <a:chOff x="4930775" y="2533179"/>
                <a:chExt cx="238125" cy="75704"/>
              </a:xfrm>
            </p:grpSpPr>
            <p:sp>
              <p:nvSpPr>
                <p:cNvPr id="47" name="Forme libre : forme 46">
                  <a:extLst>
                    <a:ext uri="{FF2B5EF4-FFF2-40B4-BE49-F238E27FC236}">
                      <a16:creationId xmlns:a16="http://schemas.microsoft.com/office/drawing/2014/main" id="{327718A1-22BB-71E5-DBA7-9436A6F80D55}"/>
                    </a:ext>
                  </a:extLst>
                </p:cNvPr>
                <p:cNvSpPr/>
                <p:nvPr/>
              </p:nvSpPr>
              <p:spPr>
                <a:xfrm>
                  <a:off x="4930775" y="2533179"/>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48" name="Forme libre : forme 47">
                  <a:extLst>
                    <a:ext uri="{FF2B5EF4-FFF2-40B4-BE49-F238E27FC236}">
                      <a16:creationId xmlns:a16="http://schemas.microsoft.com/office/drawing/2014/main" id="{6B9635AE-29AC-6D65-C99F-9102C0EE9D82}"/>
                    </a:ext>
                  </a:extLst>
                </p:cNvPr>
                <p:cNvSpPr/>
                <p:nvPr/>
              </p:nvSpPr>
              <p:spPr>
                <a:xfrm>
                  <a:off x="4930775" y="2552753"/>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49" name="Forme libre : forme 48">
                  <a:extLst>
                    <a:ext uri="{FF2B5EF4-FFF2-40B4-BE49-F238E27FC236}">
                      <a16:creationId xmlns:a16="http://schemas.microsoft.com/office/drawing/2014/main" id="{9A641BB3-6D03-1156-A7B3-EBB12F4B2646}"/>
                    </a:ext>
                  </a:extLst>
                </p:cNvPr>
                <p:cNvSpPr/>
                <p:nvPr/>
              </p:nvSpPr>
              <p:spPr>
                <a:xfrm>
                  <a:off x="4930775" y="2576268"/>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grpSp>
          <p:sp>
            <p:nvSpPr>
              <p:cNvPr id="42" name="Cube 41">
                <a:extLst>
                  <a:ext uri="{FF2B5EF4-FFF2-40B4-BE49-F238E27FC236}">
                    <a16:creationId xmlns:a16="http://schemas.microsoft.com/office/drawing/2014/main" id="{2B4CC66E-C448-5ABA-467C-1A5293050AC0}"/>
                  </a:ext>
                </a:extLst>
              </p:cNvPr>
              <p:cNvSpPr/>
              <p:nvPr/>
            </p:nvSpPr>
            <p:spPr>
              <a:xfrm>
                <a:off x="5160073" y="2531806"/>
                <a:ext cx="745963" cy="107125"/>
              </a:xfrm>
              <a:prstGeom prst="cub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e 42">
                <a:extLst>
                  <a:ext uri="{FF2B5EF4-FFF2-40B4-BE49-F238E27FC236}">
                    <a16:creationId xmlns:a16="http://schemas.microsoft.com/office/drawing/2014/main" id="{08AF45EE-85E1-372A-5ED5-6CD078E76A09}"/>
                  </a:ext>
                </a:extLst>
              </p:cNvPr>
              <p:cNvGrpSpPr/>
              <p:nvPr/>
            </p:nvGrpSpPr>
            <p:grpSpPr>
              <a:xfrm>
                <a:off x="5897209" y="2538416"/>
                <a:ext cx="238125" cy="75704"/>
                <a:chOff x="4930775" y="2533179"/>
                <a:chExt cx="238125" cy="75704"/>
              </a:xfrm>
            </p:grpSpPr>
            <p:sp>
              <p:nvSpPr>
                <p:cNvPr id="44" name="Forme libre : forme 43">
                  <a:extLst>
                    <a:ext uri="{FF2B5EF4-FFF2-40B4-BE49-F238E27FC236}">
                      <a16:creationId xmlns:a16="http://schemas.microsoft.com/office/drawing/2014/main" id="{A41C506D-051A-6B12-CE8D-5A70BA404F4A}"/>
                    </a:ext>
                  </a:extLst>
                </p:cNvPr>
                <p:cNvSpPr/>
                <p:nvPr/>
              </p:nvSpPr>
              <p:spPr>
                <a:xfrm>
                  <a:off x="4930775" y="2533179"/>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45" name="Forme libre : forme 44">
                  <a:extLst>
                    <a:ext uri="{FF2B5EF4-FFF2-40B4-BE49-F238E27FC236}">
                      <a16:creationId xmlns:a16="http://schemas.microsoft.com/office/drawing/2014/main" id="{D9505DAF-2EE0-938A-9034-67E170A33E4F}"/>
                    </a:ext>
                  </a:extLst>
                </p:cNvPr>
                <p:cNvSpPr/>
                <p:nvPr/>
              </p:nvSpPr>
              <p:spPr>
                <a:xfrm>
                  <a:off x="4930775" y="2552753"/>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46" name="Forme libre : forme 45">
                  <a:extLst>
                    <a:ext uri="{FF2B5EF4-FFF2-40B4-BE49-F238E27FC236}">
                      <a16:creationId xmlns:a16="http://schemas.microsoft.com/office/drawing/2014/main" id="{852783BE-454A-5A9A-3736-4387B6BAEF64}"/>
                    </a:ext>
                  </a:extLst>
                </p:cNvPr>
                <p:cNvSpPr/>
                <p:nvPr/>
              </p:nvSpPr>
              <p:spPr>
                <a:xfrm>
                  <a:off x="4930775" y="2576268"/>
                  <a:ext cx="238125" cy="32615"/>
                </a:xfrm>
                <a:custGeom>
                  <a:avLst/>
                  <a:gdLst>
                    <a:gd name="connsiteX0" fmla="*/ 0 w 238125"/>
                    <a:gd name="connsiteY0" fmla="*/ 25871 h 32615"/>
                    <a:gd name="connsiteX1" fmla="*/ 69850 w 238125"/>
                    <a:gd name="connsiteY1" fmla="*/ 3646 h 32615"/>
                    <a:gd name="connsiteX2" fmla="*/ 92075 w 238125"/>
                    <a:gd name="connsiteY2" fmla="*/ 471 h 32615"/>
                    <a:gd name="connsiteX3" fmla="*/ 142875 w 238125"/>
                    <a:gd name="connsiteY3" fmla="*/ 19521 h 32615"/>
                    <a:gd name="connsiteX4" fmla="*/ 171450 w 238125"/>
                    <a:gd name="connsiteY4" fmla="*/ 32221 h 32615"/>
                    <a:gd name="connsiteX5" fmla="*/ 238125 w 238125"/>
                    <a:gd name="connsiteY5" fmla="*/ 32221 h 3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32615">
                      <a:moveTo>
                        <a:pt x="0" y="25871"/>
                      </a:moveTo>
                      <a:cubicBezTo>
                        <a:pt x="23283" y="18463"/>
                        <a:pt x="46296" y="10144"/>
                        <a:pt x="69850" y="3646"/>
                      </a:cubicBezTo>
                      <a:cubicBezTo>
                        <a:pt x="77064" y="1656"/>
                        <a:pt x="84762" y="-1119"/>
                        <a:pt x="92075" y="471"/>
                      </a:cubicBezTo>
                      <a:cubicBezTo>
                        <a:pt x="109747" y="4313"/>
                        <a:pt x="126252" y="12397"/>
                        <a:pt x="142875" y="19521"/>
                      </a:cubicBezTo>
                      <a:cubicBezTo>
                        <a:pt x="156864" y="25516"/>
                        <a:pt x="156743" y="31633"/>
                        <a:pt x="171450" y="32221"/>
                      </a:cubicBezTo>
                      <a:cubicBezTo>
                        <a:pt x="193657" y="33109"/>
                        <a:pt x="215900" y="32221"/>
                        <a:pt x="238125" y="3222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grpSp>
        </p:grpSp>
        <p:sp>
          <p:nvSpPr>
            <p:cNvPr id="36" name="ZoneTexte 35">
              <a:extLst>
                <a:ext uri="{FF2B5EF4-FFF2-40B4-BE49-F238E27FC236}">
                  <a16:creationId xmlns:a16="http://schemas.microsoft.com/office/drawing/2014/main" id="{0D2FF97D-B369-F083-F8A0-43A4D00ED0CB}"/>
                </a:ext>
              </a:extLst>
            </p:cNvPr>
            <p:cNvSpPr txBox="1"/>
            <p:nvPr/>
          </p:nvSpPr>
          <p:spPr>
            <a:xfrm>
              <a:off x="1586179" y="142821"/>
              <a:ext cx="1235078" cy="478309"/>
            </a:xfrm>
            <a:prstGeom prst="rect">
              <a:avLst/>
            </a:prstGeom>
            <a:noFill/>
          </p:spPr>
          <p:txBody>
            <a:bodyPr wrap="none" rtlCol="0">
              <a:spAutoFit/>
            </a:bodyPr>
            <a:lstStyle/>
            <a:p>
              <a:pPr algn="ctr"/>
              <a:r>
                <a:rPr lang="en-US" sz="1200" b="1" dirty="0">
                  <a:latin typeface="+mj-lt"/>
                </a:rPr>
                <a:t>Airframe</a:t>
              </a:r>
            </a:p>
          </p:txBody>
        </p:sp>
        <p:sp>
          <p:nvSpPr>
            <p:cNvPr id="37" name="ZoneTexte 36">
              <a:extLst>
                <a:ext uri="{FF2B5EF4-FFF2-40B4-BE49-F238E27FC236}">
                  <a16:creationId xmlns:a16="http://schemas.microsoft.com/office/drawing/2014/main" id="{E0341ADA-56C1-253D-2EFE-B36047BD89CF}"/>
                </a:ext>
              </a:extLst>
            </p:cNvPr>
            <p:cNvSpPr txBox="1"/>
            <p:nvPr/>
          </p:nvSpPr>
          <p:spPr>
            <a:xfrm>
              <a:off x="3527794" y="142821"/>
              <a:ext cx="1963060" cy="478309"/>
            </a:xfrm>
            <a:prstGeom prst="rect">
              <a:avLst/>
            </a:prstGeom>
            <a:noFill/>
          </p:spPr>
          <p:txBody>
            <a:bodyPr wrap="none" rtlCol="0">
              <a:spAutoFit/>
            </a:bodyPr>
            <a:lstStyle/>
            <a:p>
              <a:pPr algn="ctr"/>
              <a:r>
                <a:rPr lang="en-US" sz="1200" b="1" dirty="0">
                  <a:latin typeface="+mj-lt"/>
                </a:rPr>
                <a:t>Propellers (x12)</a:t>
              </a:r>
            </a:p>
          </p:txBody>
        </p:sp>
        <p:sp>
          <p:nvSpPr>
            <p:cNvPr id="38" name="ZoneTexte 37">
              <a:extLst>
                <a:ext uri="{FF2B5EF4-FFF2-40B4-BE49-F238E27FC236}">
                  <a16:creationId xmlns:a16="http://schemas.microsoft.com/office/drawing/2014/main" id="{814BAEC6-09C1-AC7C-1E91-30909CB83166}"/>
                </a:ext>
              </a:extLst>
            </p:cNvPr>
            <p:cNvSpPr txBox="1"/>
            <p:nvPr/>
          </p:nvSpPr>
          <p:spPr>
            <a:xfrm>
              <a:off x="5502286" y="142821"/>
              <a:ext cx="1672419" cy="478309"/>
            </a:xfrm>
            <a:prstGeom prst="rect">
              <a:avLst/>
            </a:prstGeom>
            <a:noFill/>
          </p:spPr>
          <p:txBody>
            <a:bodyPr wrap="none" rtlCol="0">
              <a:spAutoFit/>
            </a:bodyPr>
            <a:lstStyle/>
            <a:p>
              <a:pPr algn="ctr"/>
              <a:r>
                <a:rPr lang="en-US" sz="1200" b="1" dirty="0">
                  <a:latin typeface="+mj-lt"/>
                </a:rPr>
                <a:t>Motors (x12)</a:t>
              </a:r>
            </a:p>
          </p:txBody>
        </p:sp>
        <p:sp>
          <p:nvSpPr>
            <p:cNvPr id="39" name="ZoneTexte 38">
              <a:extLst>
                <a:ext uri="{FF2B5EF4-FFF2-40B4-BE49-F238E27FC236}">
                  <a16:creationId xmlns:a16="http://schemas.microsoft.com/office/drawing/2014/main" id="{A03925E6-F5CC-71C0-7EEB-864FE1444FC0}"/>
                </a:ext>
              </a:extLst>
            </p:cNvPr>
            <p:cNvSpPr txBox="1"/>
            <p:nvPr/>
          </p:nvSpPr>
          <p:spPr>
            <a:xfrm>
              <a:off x="5755257" y="1563014"/>
              <a:ext cx="1290436" cy="478309"/>
            </a:xfrm>
            <a:prstGeom prst="rect">
              <a:avLst/>
            </a:prstGeom>
            <a:noFill/>
          </p:spPr>
          <p:txBody>
            <a:bodyPr wrap="none" rtlCol="0">
              <a:spAutoFit/>
            </a:bodyPr>
            <a:lstStyle/>
            <a:p>
              <a:pPr algn="ctr"/>
              <a:r>
                <a:rPr lang="en-US" sz="1200" b="1" dirty="0">
                  <a:latin typeface="+mj-lt"/>
                </a:rPr>
                <a:t>ESC (x12)</a:t>
              </a:r>
            </a:p>
          </p:txBody>
        </p:sp>
        <p:sp>
          <p:nvSpPr>
            <p:cNvPr id="40" name="ZoneTexte 39">
              <a:extLst>
                <a:ext uri="{FF2B5EF4-FFF2-40B4-BE49-F238E27FC236}">
                  <a16:creationId xmlns:a16="http://schemas.microsoft.com/office/drawing/2014/main" id="{DFB5DBB5-1F64-8F12-458E-40CD8ED9F8ED}"/>
                </a:ext>
              </a:extLst>
            </p:cNvPr>
            <p:cNvSpPr txBox="1"/>
            <p:nvPr/>
          </p:nvSpPr>
          <p:spPr>
            <a:xfrm>
              <a:off x="3943891" y="1561125"/>
              <a:ext cx="1085605" cy="478309"/>
            </a:xfrm>
            <a:prstGeom prst="rect">
              <a:avLst/>
            </a:prstGeom>
            <a:noFill/>
          </p:spPr>
          <p:txBody>
            <a:bodyPr wrap="none" rtlCol="0">
              <a:spAutoFit/>
            </a:bodyPr>
            <a:lstStyle/>
            <a:p>
              <a:pPr algn="ctr"/>
              <a:r>
                <a:rPr lang="en-US" sz="1200" b="1" dirty="0">
                  <a:latin typeface="+mj-lt"/>
                </a:rPr>
                <a:t>Battery</a:t>
              </a:r>
            </a:p>
          </p:txBody>
        </p:sp>
      </p:grpSp>
      <p:sp>
        <p:nvSpPr>
          <p:cNvPr id="57" name="Espace réservé du pied de page 3">
            <a:extLst>
              <a:ext uri="{FF2B5EF4-FFF2-40B4-BE49-F238E27FC236}">
                <a16:creationId xmlns:a16="http://schemas.microsoft.com/office/drawing/2014/main" id="{6EB47423-7AF3-B0A8-7C48-E07B321E7FF3}"/>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103894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err="1"/>
              <a:t>Dimensionnement</a:t>
            </a:r>
            <a:r>
              <a:rPr lang="en-US" sz="2800" dirty="0"/>
              <a:t> du drone (1/3)</a:t>
            </a:r>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19</a:t>
            </a:fld>
            <a:endParaRPr lang="en-US"/>
          </a:p>
        </p:txBody>
      </p:sp>
      <p:sp>
        <p:nvSpPr>
          <p:cNvPr id="6" name="Rectangle 5"/>
          <p:cNvSpPr/>
          <p:nvPr/>
        </p:nvSpPr>
        <p:spPr>
          <a:xfrm>
            <a:off x="4784142" y="1481957"/>
            <a:ext cx="2871333" cy="2125151"/>
          </a:xfrm>
          <a:prstGeom prst="rect">
            <a:avLst/>
          </a:prstGeom>
          <a:solidFill>
            <a:srgbClr val="F8F8F8"/>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Parallélogramme 10"/>
          <p:cNvSpPr/>
          <p:nvPr/>
        </p:nvSpPr>
        <p:spPr>
          <a:xfrm>
            <a:off x="2016891" y="1639826"/>
            <a:ext cx="1555721" cy="432048"/>
          </a:xfrm>
          <a:prstGeom prst="parallelogram">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Specifications</a:t>
            </a:r>
          </a:p>
        </p:txBody>
      </p:sp>
      <p:sp>
        <p:nvSpPr>
          <p:cNvPr id="12" name="Rectangle à coins arrondis 11"/>
          <p:cNvSpPr/>
          <p:nvPr/>
        </p:nvSpPr>
        <p:spPr>
          <a:xfrm>
            <a:off x="4901850" y="1579117"/>
            <a:ext cx="1026943" cy="319630"/>
          </a:xfrm>
          <a:prstGeom prst="roundRect">
            <a:avLst>
              <a:gd name="adj" fmla="val 50000"/>
            </a:avLst>
          </a:prstGeom>
          <a:solidFill>
            <a:schemeClr val="accent3">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Optimizer</a:t>
            </a:r>
          </a:p>
        </p:txBody>
      </p:sp>
      <p:sp>
        <p:nvSpPr>
          <p:cNvPr id="13" name="Rectangle 12"/>
          <p:cNvSpPr/>
          <p:nvPr/>
        </p:nvSpPr>
        <p:spPr>
          <a:xfrm>
            <a:off x="5570254" y="1968520"/>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Aero</a:t>
            </a:r>
          </a:p>
        </p:txBody>
      </p:sp>
      <p:sp>
        <p:nvSpPr>
          <p:cNvPr id="14" name="Rectangle 13"/>
          <p:cNvSpPr/>
          <p:nvPr/>
        </p:nvSpPr>
        <p:spPr>
          <a:xfrm>
            <a:off x="5761761" y="218718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t>
            </a:r>
          </a:p>
        </p:txBody>
      </p:sp>
      <p:sp>
        <p:nvSpPr>
          <p:cNvPr id="15" name="Parallélogramme 14"/>
          <p:cNvSpPr/>
          <p:nvPr/>
        </p:nvSpPr>
        <p:spPr>
          <a:xfrm>
            <a:off x="8508690" y="1579117"/>
            <a:ext cx="1323217" cy="492757"/>
          </a:xfrm>
          <a:prstGeom prst="parallelogram">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Dimensionnement</a:t>
            </a:r>
            <a:endParaRPr lang="en-US" sz="1400" dirty="0">
              <a:solidFill>
                <a:schemeClr val="tx1"/>
              </a:solidFill>
            </a:endParaRPr>
          </a:p>
        </p:txBody>
      </p:sp>
      <p:sp>
        <p:nvSpPr>
          <p:cNvPr id="16" name="Rectangle 15"/>
          <p:cNvSpPr/>
          <p:nvPr/>
        </p:nvSpPr>
        <p:spPr>
          <a:xfrm>
            <a:off x="5949737" y="2418959"/>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Structures</a:t>
            </a:r>
          </a:p>
        </p:txBody>
      </p:sp>
      <p:cxnSp>
        <p:nvCxnSpPr>
          <p:cNvPr id="20" name="Connecteur droit avec flèche 19"/>
          <p:cNvCxnSpPr>
            <a:cxnSpLocks/>
            <a:stCxn id="11" idx="2"/>
          </p:cNvCxnSpPr>
          <p:nvPr/>
        </p:nvCxnSpPr>
        <p:spPr>
          <a:xfrm>
            <a:off x="3518606" y="1855850"/>
            <a:ext cx="12655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necteur droit avec flèche 20"/>
          <p:cNvCxnSpPr>
            <a:cxnSpLocks/>
            <a:endCxn id="15" idx="5"/>
          </p:cNvCxnSpPr>
          <p:nvPr/>
        </p:nvCxnSpPr>
        <p:spPr>
          <a:xfrm>
            <a:off x="7655475" y="1825496"/>
            <a:ext cx="91481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ZoneTexte 29"/>
          <p:cNvSpPr txBox="1"/>
          <p:nvPr/>
        </p:nvSpPr>
        <p:spPr>
          <a:xfrm>
            <a:off x="4747829" y="1124744"/>
            <a:ext cx="2813932" cy="369332"/>
          </a:xfrm>
          <a:prstGeom prst="rect">
            <a:avLst/>
          </a:prstGeom>
          <a:noFill/>
        </p:spPr>
        <p:txBody>
          <a:bodyPr wrap="square" rtlCol="0">
            <a:spAutoFit/>
          </a:bodyPr>
          <a:lstStyle/>
          <a:p>
            <a:r>
              <a:rPr lang="en-US" b="1" dirty="0" err="1">
                <a:solidFill>
                  <a:schemeClr val="tx1">
                    <a:lumMod val="75000"/>
                    <a:lumOff val="25000"/>
                  </a:schemeClr>
                </a:solidFill>
              </a:rPr>
              <a:t>Outil</a:t>
            </a:r>
            <a:r>
              <a:rPr lang="en-US" b="1" dirty="0">
                <a:solidFill>
                  <a:schemeClr val="tx1">
                    <a:lumMod val="75000"/>
                    <a:lumOff val="25000"/>
                  </a:schemeClr>
                </a:solidFill>
              </a:rPr>
              <a:t> de </a:t>
            </a:r>
            <a:r>
              <a:rPr lang="en-US" b="1" dirty="0" err="1">
                <a:solidFill>
                  <a:schemeClr val="tx1">
                    <a:lumMod val="75000"/>
                    <a:lumOff val="25000"/>
                  </a:schemeClr>
                </a:solidFill>
              </a:rPr>
              <a:t>dimensionnement</a:t>
            </a:r>
            <a:endParaRPr lang="en-US" b="1" dirty="0">
              <a:solidFill>
                <a:schemeClr val="tx1">
                  <a:lumMod val="75000"/>
                  <a:lumOff val="25000"/>
                </a:schemeClr>
              </a:solidFill>
            </a:endParaRPr>
          </a:p>
        </p:txBody>
      </p:sp>
      <p:cxnSp>
        <p:nvCxnSpPr>
          <p:cNvPr id="35" name="Connecteur en angle 34"/>
          <p:cNvCxnSpPr>
            <a:stCxn id="12" idx="3"/>
            <a:endCxn id="13" idx="0"/>
          </p:cNvCxnSpPr>
          <p:nvPr/>
        </p:nvCxnSpPr>
        <p:spPr>
          <a:xfrm>
            <a:off x="5928793" y="1738932"/>
            <a:ext cx="73461" cy="22958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Connecteur en angle 35"/>
          <p:cNvCxnSpPr>
            <a:stCxn id="37" idx="1"/>
            <a:endCxn id="12" idx="2"/>
          </p:cNvCxnSpPr>
          <p:nvPr/>
        </p:nvCxnSpPr>
        <p:spPr>
          <a:xfrm rot="10800000">
            <a:off x="5415323" y="1898747"/>
            <a:ext cx="1210439" cy="13763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6625761" y="3113077"/>
            <a:ext cx="936000" cy="3240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Objective</a:t>
            </a:r>
          </a:p>
        </p:txBody>
      </p:sp>
      <p:cxnSp>
        <p:nvCxnSpPr>
          <p:cNvPr id="39" name="Connecteur en angle 38"/>
          <p:cNvCxnSpPr>
            <a:cxnSpLocks/>
            <a:stCxn id="43" idx="3"/>
            <a:endCxn id="37" idx="0"/>
          </p:cNvCxnSpPr>
          <p:nvPr/>
        </p:nvCxnSpPr>
        <p:spPr>
          <a:xfrm>
            <a:off x="7046313" y="2806227"/>
            <a:ext cx="47448" cy="30685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268A4818-97BA-5928-A0F0-DBC3C62663A9}"/>
              </a:ext>
            </a:extLst>
          </p:cNvPr>
          <p:cNvSpPr/>
          <p:nvPr/>
        </p:nvSpPr>
        <p:spPr>
          <a:xfrm>
            <a:off x="6182313" y="264422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Propulsion</a:t>
            </a:r>
          </a:p>
        </p:txBody>
      </p:sp>
      <p:sp>
        <p:nvSpPr>
          <p:cNvPr id="54" name="Rectangle 53">
            <a:extLst>
              <a:ext uri="{FF2B5EF4-FFF2-40B4-BE49-F238E27FC236}">
                <a16:creationId xmlns:a16="http://schemas.microsoft.com/office/drawing/2014/main" id="{887AE8A7-2182-4FC8-0E65-19769C2EEF1E}"/>
              </a:ext>
            </a:extLst>
          </p:cNvPr>
          <p:cNvSpPr/>
          <p:nvPr/>
        </p:nvSpPr>
        <p:spPr>
          <a:xfrm>
            <a:off x="2140401" y="2346763"/>
            <a:ext cx="360041" cy="12915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i="1" dirty="0">
                <a:solidFill>
                  <a:schemeClr val="tx1"/>
                </a:solidFill>
              </a:rPr>
              <a:t>Architecture</a:t>
            </a:r>
          </a:p>
        </p:txBody>
      </p:sp>
      <p:sp>
        <p:nvSpPr>
          <p:cNvPr id="57" name="Rectangle 56">
            <a:extLst>
              <a:ext uri="{FF2B5EF4-FFF2-40B4-BE49-F238E27FC236}">
                <a16:creationId xmlns:a16="http://schemas.microsoft.com/office/drawing/2014/main" id="{984F12C0-F441-CE3B-FADD-7A7967C4E4FD}"/>
              </a:ext>
            </a:extLst>
          </p:cNvPr>
          <p:cNvSpPr/>
          <p:nvPr/>
        </p:nvSpPr>
        <p:spPr>
          <a:xfrm>
            <a:off x="2632603" y="2346763"/>
            <a:ext cx="360041" cy="12915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i="1" dirty="0">
                <a:solidFill>
                  <a:schemeClr val="tx1"/>
                </a:solidFill>
              </a:rPr>
              <a:t>Mission requirements</a:t>
            </a:r>
          </a:p>
        </p:txBody>
      </p:sp>
      <p:sp>
        <p:nvSpPr>
          <p:cNvPr id="58" name="Rectangle 57">
            <a:extLst>
              <a:ext uri="{FF2B5EF4-FFF2-40B4-BE49-F238E27FC236}">
                <a16:creationId xmlns:a16="http://schemas.microsoft.com/office/drawing/2014/main" id="{7BDA8BF7-3C4F-7565-E613-53FC6038471E}"/>
              </a:ext>
            </a:extLst>
          </p:cNvPr>
          <p:cNvSpPr/>
          <p:nvPr/>
        </p:nvSpPr>
        <p:spPr>
          <a:xfrm>
            <a:off x="3124805" y="2346763"/>
            <a:ext cx="360041" cy="12915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i="1" dirty="0">
                <a:solidFill>
                  <a:schemeClr val="tx1"/>
                </a:solidFill>
              </a:rPr>
              <a:t>Technology assumptions</a:t>
            </a:r>
          </a:p>
        </p:txBody>
      </p:sp>
      <p:pic>
        <p:nvPicPr>
          <p:cNvPr id="45" name="Image 44"/>
          <p:cNvPicPr>
            <a:picLocks noChangeAspect="1"/>
          </p:cNvPicPr>
          <p:nvPr/>
        </p:nvPicPr>
        <p:blipFill rotWithShape="1">
          <a:blip r:embed="rId2">
            <a:extLst>
              <a:ext uri="{BEBA8EAE-BF5A-486C-A8C5-ECC9F3942E4B}">
                <a14:imgProps xmlns:a14="http://schemas.microsoft.com/office/drawing/2010/main">
                  <a14:imgLayer r:embed="rId3">
                    <a14:imgEffect>
                      <a14:backgroundRemoval t="15947" b="70743" l="24500" r="93750">
                        <a14:foregroundMark x1="36667" y1="20024" x2="39750" y2="21463"/>
                        <a14:foregroundMark x1="45167" y1="52158" x2="43833" y2="61511"/>
                        <a14:foregroundMark x1="86167" y1="30456" x2="90667" y2="28297"/>
                        <a14:foregroundMark x1="82000" y1="27578" x2="83333" y2="30216"/>
                        <a14:foregroundMark x1="90667" y1="28897" x2="92083" y2="28777"/>
                        <a14:foregroundMark x1="33917" y1="31894" x2="38083" y2="30216"/>
                        <a14:foregroundMark x1="45167" y1="20504" x2="48750" y2="17026"/>
                        <a14:foregroundMark x1="42917" y1="24221" x2="44250" y2="22902"/>
                        <a14:foregroundMark x1="41667" y1="25899" x2="43333" y2="23741"/>
                        <a14:foregroundMark x1="28583" y1="30456" x2="32000" y2="32614"/>
                        <a14:foregroundMark x1="27417" y1="33453" x2="33250" y2="31175"/>
                        <a14:foregroundMark x1="57500" y1="26499" x2="60083" y2="28297"/>
                        <a14:foregroundMark x1="51000" y1="30456" x2="47833" y2="33453"/>
                        <a14:foregroundMark x1="78250" y1="31175" x2="83917" y2="30096"/>
                        <a14:backgroundMark x1="47750" y1="68825" x2="45250" y2="69185"/>
                      </a14:backgroundRemoval>
                    </a14:imgEffect>
                  </a14:imgLayer>
                </a14:imgProps>
              </a:ext>
              <a:ext uri="{28A0092B-C50C-407E-A947-70E740481C1C}">
                <a14:useLocalDpi xmlns:a14="http://schemas.microsoft.com/office/drawing/2010/main" val="0"/>
              </a:ext>
            </a:extLst>
          </a:blip>
          <a:srcRect l="18369" t="16278" b="27068"/>
          <a:stretch/>
        </p:blipFill>
        <p:spPr>
          <a:xfrm>
            <a:off x="551384" y="3230519"/>
            <a:ext cx="1878739" cy="906206"/>
          </a:xfrm>
          <a:prstGeom prst="rect">
            <a:avLst/>
          </a:prstGeom>
          <a:ln>
            <a:noFill/>
          </a:ln>
          <a:effectLst>
            <a:outerShdw blurRad="292100" dist="139700" dir="2700000" algn="tl" rotWithShape="0">
              <a:srgbClr val="333333">
                <a:alpha val="65000"/>
              </a:srgbClr>
            </a:outerShdw>
          </a:effectLst>
        </p:spPr>
      </p:pic>
      <p:sp>
        <p:nvSpPr>
          <p:cNvPr id="73" name="ZoneTexte 72">
            <a:extLst>
              <a:ext uri="{FF2B5EF4-FFF2-40B4-BE49-F238E27FC236}">
                <a16:creationId xmlns:a16="http://schemas.microsoft.com/office/drawing/2014/main" id="{00A37AF4-D1BB-B2B7-EA93-9B44F6793382}"/>
              </a:ext>
            </a:extLst>
          </p:cNvPr>
          <p:cNvSpPr txBox="1"/>
          <p:nvPr/>
        </p:nvSpPr>
        <p:spPr>
          <a:xfrm>
            <a:off x="3597196" y="3108255"/>
            <a:ext cx="532025" cy="261610"/>
          </a:xfrm>
          <a:prstGeom prst="rect">
            <a:avLst/>
          </a:prstGeom>
          <a:noFill/>
        </p:spPr>
        <p:txBody>
          <a:bodyPr wrap="square" rtlCol="0">
            <a:spAutoFit/>
          </a:bodyPr>
          <a:lstStyle/>
          <a:p>
            <a:pPr algn="ctr"/>
            <a:r>
              <a:rPr lang="en-US" sz="1050" dirty="0">
                <a:solidFill>
                  <a:schemeClr val="bg1"/>
                </a:solidFill>
              </a:rPr>
              <a:t>LFP</a:t>
            </a:r>
          </a:p>
        </p:txBody>
      </p:sp>
      <p:pic>
        <p:nvPicPr>
          <p:cNvPr id="75" name="Image 74">
            <a:extLst>
              <a:ext uri="{FF2B5EF4-FFF2-40B4-BE49-F238E27FC236}">
                <a16:creationId xmlns:a16="http://schemas.microsoft.com/office/drawing/2014/main" id="{7B67599D-6819-7599-528D-81C670159200}"/>
              </a:ext>
            </a:extLst>
          </p:cNvPr>
          <p:cNvPicPr>
            <a:picLocks noChangeAspect="1"/>
          </p:cNvPicPr>
          <p:nvPr/>
        </p:nvPicPr>
        <p:blipFill rotWithShape="1">
          <a:blip r:embed="rId4"/>
          <a:srcRect t="25686"/>
          <a:stretch/>
        </p:blipFill>
        <p:spPr>
          <a:xfrm>
            <a:off x="9831907" y="1268760"/>
            <a:ext cx="1726437" cy="1207331"/>
          </a:xfrm>
          <a:prstGeom prst="rect">
            <a:avLst/>
          </a:prstGeom>
          <a:ln>
            <a:noFill/>
          </a:ln>
          <a:effectLst/>
        </p:spPr>
      </p:pic>
      <p:pic>
        <p:nvPicPr>
          <p:cNvPr id="74" name="Image 73">
            <a:extLst>
              <a:ext uri="{FF2B5EF4-FFF2-40B4-BE49-F238E27FC236}">
                <a16:creationId xmlns:a16="http://schemas.microsoft.com/office/drawing/2014/main" id="{96CFD0E5-A34E-FB27-4A78-8CB26E4B8772}"/>
              </a:ext>
            </a:extLst>
          </p:cNvPr>
          <p:cNvPicPr>
            <a:picLocks noChangeAspect="1"/>
          </p:cNvPicPr>
          <p:nvPr/>
        </p:nvPicPr>
        <p:blipFill rotWithShape="1">
          <a:blip r:embed="rId5"/>
          <a:srcRect l="7178" t="20681" b="8045"/>
          <a:stretch/>
        </p:blipFill>
        <p:spPr>
          <a:xfrm>
            <a:off x="9696400" y="2689666"/>
            <a:ext cx="2186771" cy="917476"/>
          </a:xfrm>
          <a:prstGeom prst="rect">
            <a:avLst/>
          </a:prstGeom>
          <a:ln>
            <a:noFill/>
          </a:ln>
          <a:effectLst/>
        </p:spPr>
      </p:pic>
      <p:sp>
        <p:nvSpPr>
          <p:cNvPr id="80" name="ZoneTexte 79">
            <a:extLst>
              <a:ext uri="{FF2B5EF4-FFF2-40B4-BE49-F238E27FC236}">
                <a16:creationId xmlns:a16="http://schemas.microsoft.com/office/drawing/2014/main" id="{47F3C675-0CC8-0239-A811-EC76B61CCE98}"/>
              </a:ext>
            </a:extLst>
          </p:cNvPr>
          <p:cNvSpPr txBox="1"/>
          <p:nvPr/>
        </p:nvSpPr>
        <p:spPr>
          <a:xfrm>
            <a:off x="8182269" y="2134597"/>
            <a:ext cx="1714886" cy="646331"/>
          </a:xfrm>
          <a:prstGeom prst="rect">
            <a:avLst/>
          </a:prstGeom>
          <a:noFill/>
        </p:spPr>
        <p:txBody>
          <a:bodyPr wrap="square" rtlCol="0">
            <a:spAutoFit/>
          </a:bodyPr>
          <a:lstStyle/>
          <a:p>
            <a:pPr algn="ctr"/>
            <a:r>
              <a:rPr lang="en-US" sz="1200" i="1" dirty="0" err="1"/>
              <a:t>Géometrie</a:t>
            </a:r>
            <a:r>
              <a:rPr lang="en-US" sz="1200" i="1" dirty="0"/>
              <a:t>, </a:t>
            </a:r>
          </a:p>
          <a:p>
            <a:pPr algn="ctr"/>
            <a:r>
              <a:rPr lang="en-US" sz="1200" i="1" dirty="0"/>
              <a:t>masses des </a:t>
            </a:r>
            <a:r>
              <a:rPr lang="en-US" sz="1200" i="1" dirty="0" err="1"/>
              <a:t>composants</a:t>
            </a:r>
            <a:r>
              <a:rPr lang="en-US" sz="1200" i="1" dirty="0"/>
              <a:t>, performances</a:t>
            </a:r>
          </a:p>
        </p:txBody>
      </p:sp>
      <p:sp>
        <p:nvSpPr>
          <p:cNvPr id="3" name="Espace réservé de la date 3">
            <a:extLst>
              <a:ext uri="{FF2B5EF4-FFF2-40B4-BE49-F238E27FC236}">
                <a16:creationId xmlns:a16="http://schemas.microsoft.com/office/drawing/2014/main" id="{6BB2DCC1-8140-50D1-BE02-1156144682E9}"/>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grpSp>
        <p:nvGrpSpPr>
          <p:cNvPr id="18" name="Groupe 17">
            <a:extLst>
              <a:ext uri="{FF2B5EF4-FFF2-40B4-BE49-F238E27FC236}">
                <a16:creationId xmlns:a16="http://schemas.microsoft.com/office/drawing/2014/main" id="{36FC94B1-74E3-B390-932C-EBC2E8393CEC}"/>
              </a:ext>
            </a:extLst>
          </p:cNvPr>
          <p:cNvGrpSpPr/>
          <p:nvPr/>
        </p:nvGrpSpPr>
        <p:grpSpPr>
          <a:xfrm>
            <a:off x="1775520" y="3748300"/>
            <a:ext cx="2885475" cy="1075940"/>
            <a:chOff x="731069" y="520897"/>
            <a:chExt cx="11475585" cy="4279033"/>
          </a:xfrm>
        </p:grpSpPr>
        <p:cxnSp>
          <p:nvCxnSpPr>
            <p:cNvPr id="19" name="Connecteur droit 18">
              <a:extLst>
                <a:ext uri="{FF2B5EF4-FFF2-40B4-BE49-F238E27FC236}">
                  <a16:creationId xmlns:a16="http://schemas.microsoft.com/office/drawing/2014/main" id="{2C01836A-3683-2F6B-2576-065C10206EB9}"/>
                </a:ext>
              </a:extLst>
            </p:cNvPr>
            <p:cNvCxnSpPr>
              <a:cxnSpLocks/>
            </p:cNvCxnSpPr>
            <p:nvPr/>
          </p:nvCxnSpPr>
          <p:spPr>
            <a:xfrm flipV="1">
              <a:off x="2254103" y="1994464"/>
              <a:ext cx="795013" cy="1654471"/>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52407EE6-9302-0C82-20C4-D1107E6BC3D8}"/>
                </a:ext>
              </a:extLst>
            </p:cNvPr>
            <p:cNvCxnSpPr>
              <a:cxnSpLocks/>
            </p:cNvCxnSpPr>
            <p:nvPr/>
          </p:nvCxnSpPr>
          <p:spPr>
            <a:xfrm flipH="1">
              <a:off x="3049112" y="1978611"/>
              <a:ext cx="210032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3D589E17-07E3-3908-102A-63715D03BC0D}"/>
                </a:ext>
              </a:extLst>
            </p:cNvPr>
            <p:cNvCxnSpPr>
              <a:cxnSpLocks/>
            </p:cNvCxnSpPr>
            <p:nvPr/>
          </p:nvCxnSpPr>
          <p:spPr>
            <a:xfrm flipH="1">
              <a:off x="5669014" y="1978611"/>
              <a:ext cx="210032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6" name="Connecteur droit 25">
              <a:extLst>
                <a:ext uri="{FF2B5EF4-FFF2-40B4-BE49-F238E27FC236}">
                  <a16:creationId xmlns:a16="http://schemas.microsoft.com/office/drawing/2014/main" id="{B1CF5158-3365-BB5F-7EC3-62EB24218D4B}"/>
                </a:ext>
              </a:extLst>
            </p:cNvPr>
            <p:cNvCxnSpPr>
              <a:cxnSpLocks/>
            </p:cNvCxnSpPr>
            <p:nvPr/>
          </p:nvCxnSpPr>
          <p:spPr>
            <a:xfrm>
              <a:off x="7769340" y="1978615"/>
              <a:ext cx="795013" cy="1654471"/>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7" name="Connecteur droit avec flèche 26">
              <a:extLst>
                <a:ext uri="{FF2B5EF4-FFF2-40B4-BE49-F238E27FC236}">
                  <a16:creationId xmlns:a16="http://schemas.microsoft.com/office/drawing/2014/main" id="{F588B7D8-4A57-A842-38CC-FBBD5D83468A}"/>
                </a:ext>
              </a:extLst>
            </p:cNvPr>
            <p:cNvCxnSpPr/>
            <p:nvPr/>
          </p:nvCxnSpPr>
          <p:spPr>
            <a:xfrm>
              <a:off x="1874751" y="3633082"/>
              <a:ext cx="79484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Connecteur droit avec flèche 27">
              <a:extLst>
                <a:ext uri="{FF2B5EF4-FFF2-40B4-BE49-F238E27FC236}">
                  <a16:creationId xmlns:a16="http://schemas.microsoft.com/office/drawing/2014/main" id="{9E793640-14A2-2F98-FADB-93327DA0877E}"/>
                </a:ext>
              </a:extLst>
            </p:cNvPr>
            <p:cNvCxnSpPr>
              <a:cxnSpLocks/>
            </p:cNvCxnSpPr>
            <p:nvPr/>
          </p:nvCxnSpPr>
          <p:spPr>
            <a:xfrm flipV="1">
              <a:off x="2254099" y="1292317"/>
              <a:ext cx="0" cy="25744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ZoneTexte 28">
              <a:extLst>
                <a:ext uri="{FF2B5EF4-FFF2-40B4-BE49-F238E27FC236}">
                  <a16:creationId xmlns:a16="http://schemas.microsoft.com/office/drawing/2014/main" id="{D706DBB9-3E17-FE74-A43A-300B2F217EC3}"/>
                </a:ext>
              </a:extLst>
            </p:cNvPr>
            <p:cNvSpPr txBox="1"/>
            <p:nvPr/>
          </p:nvSpPr>
          <p:spPr>
            <a:xfrm>
              <a:off x="4836795" y="3881907"/>
              <a:ext cx="1977580" cy="918023"/>
            </a:xfrm>
            <a:prstGeom prst="rect">
              <a:avLst/>
            </a:prstGeom>
            <a:noFill/>
          </p:spPr>
          <p:txBody>
            <a:bodyPr wrap="none" rtlCol="0">
              <a:spAutoFit/>
            </a:bodyPr>
            <a:lstStyle/>
            <a:p>
              <a:r>
                <a:rPr lang="en-US" sz="900" dirty="0">
                  <a:latin typeface="+mj-lt"/>
                </a:rPr>
                <a:t>7.5 km</a:t>
              </a:r>
            </a:p>
          </p:txBody>
        </p:sp>
        <p:sp>
          <p:nvSpPr>
            <p:cNvPr id="31" name="ZoneTexte 30">
              <a:extLst>
                <a:ext uri="{FF2B5EF4-FFF2-40B4-BE49-F238E27FC236}">
                  <a16:creationId xmlns:a16="http://schemas.microsoft.com/office/drawing/2014/main" id="{37B351C9-61BB-9721-E855-AF5F3842ADF2}"/>
                </a:ext>
              </a:extLst>
            </p:cNvPr>
            <p:cNvSpPr txBox="1"/>
            <p:nvPr/>
          </p:nvSpPr>
          <p:spPr>
            <a:xfrm>
              <a:off x="7895396" y="3862237"/>
              <a:ext cx="1862827" cy="918023"/>
            </a:xfrm>
            <a:prstGeom prst="rect">
              <a:avLst/>
            </a:prstGeom>
            <a:noFill/>
          </p:spPr>
          <p:txBody>
            <a:bodyPr wrap="none" rtlCol="0">
              <a:spAutoFit/>
            </a:bodyPr>
            <a:lstStyle/>
            <a:p>
              <a:r>
                <a:rPr lang="en-US" sz="900" dirty="0">
                  <a:latin typeface="+mj-lt"/>
                </a:rPr>
                <a:t>15 km</a:t>
              </a:r>
            </a:p>
          </p:txBody>
        </p:sp>
        <p:sp>
          <p:nvSpPr>
            <p:cNvPr id="32" name="ZoneTexte 31">
              <a:extLst>
                <a:ext uri="{FF2B5EF4-FFF2-40B4-BE49-F238E27FC236}">
                  <a16:creationId xmlns:a16="http://schemas.microsoft.com/office/drawing/2014/main" id="{B1D75D69-1088-00C3-1FCF-60CB46E1C576}"/>
                </a:ext>
              </a:extLst>
            </p:cNvPr>
            <p:cNvSpPr txBox="1"/>
            <p:nvPr/>
          </p:nvSpPr>
          <p:spPr>
            <a:xfrm>
              <a:off x="1824904" y="3881907"/>
              <a:ext cx="1633321" cy="918023"/>
            </a:xfrm>
            <a:prstGeom prst="rect">
              <a:avLst/>
            </a:prstGeom>
            <a:noFill/>
          </p:spPr>
          <p:txBody>
            <a:bodyPr wrap="none" rtlCol="0">
              <a:spAutoFit/>
            </a:bodyPr>
            <a:lstStyle/>
            <a:p>
              <a:r>
                <a:rPr lang="en-US" sz="900" dirty="0">
                  <a:latin typeface="+mj-lt"/>
                </a:rPr>
                <a:t>0 km</a:t>
              </a:r>
            </a:p>
          </p:txBody>
        </p:sp>
        <p:sp>
          <p:nvSpPr>
            <p:cNvPr id="33" name="Flèche : bas 32">
              <a:extLst>
                <a:ext uri="{FF2B5EF4-FFF2-40B4-BE49-F238E27FC236}">
                  <a16:creationId xmlns:a16="http://schemas.microsoft.com/office/drawing/2014/main" id="{540586E6-7F5C-35E0-548B-B09DF25EB748}"/>
                </a:ext>
              </a:extLst>
            </p:cNvPr>
            <p:cNvSpPr/>
            <p:nvPr/>
          </p:nvSpPr>
          <p:spPr>
            <a:xfrm>
              <a:off x="5185392" y="1862246"/>
              <a:ext cx="447669" cy="66235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 name="ZoneTexte 33">
              <a:extLst>
                <a:ext uri="{FF2B5EF4-FFF2-40B4-BE49-F238E27FC236}">
                  <a16:creationId xmlns:a16="http://schemas.microsoft.com/office/drawing/2014/main" id="{8D2C23B5-D87A-2722-1FDD-0FFFC64C3458}"/>
                </a:ext>
              </a:extLst>
            </p:cNvPr>
            <p:cNvSpPr txBox="1"/>
            <p:nvPr/>
          </p:nvSpPr>
          <p:spPr>
            <a:xfrm>
              <a:off x="731069" y="1629411"/>
              <a:ext cx="1888328" cy="918023"/>
            </a:xfrm>
            <a:prstGeom prst="rect">
              <a:avLst/>
            </a:prstGeom>
            <a:noFill/>
          </p:spPr>
          <p:txBody>
            <a:bodyPr wrap="none" rtlCol="0">
              <a:spAutoFit/>
            </a:bodyPr>
            <a:lstStyle/>
            <a:p>
              <a:r>
                <a:rPr lang="en-US" sz="900" dirty="0">
                  <a:latin typeface="+mj-lt"/>
                </a:rPr>
                <a:t>120 m</a:t>
              </a:r>
            </a:p>
          </p:txBody>
        </p:sp>
        <p:sp>
          <p:nvSpPr>
            <p:cNvPr id="38" name="ZoneTexte 37">
              <a:extLst>
                <a:ext uri="{FF2B5EF4-FFF2-40B4-BE49-F238E27FC236}">
                  <a16:creationId xmlns:a16="http://schemas.microsoft.com/office/drawing/2014/main" id="{496AFE04-1008-FD32-285D-0BE85D646984}"/>
                </a:ext>
              </a:extLst>
            </p:cNvPr>
            <p:cNvSpPr txBox="1"/>
            <p:nvPr/>
          </p:nvSpPr>
          <p:spPr>
            <a:xfrm>
              <a:off x="4725096" y="2582858"/>
              <a:ext cx="1920200" cy="795622"/>
            </a:xfrm>
            <a:prstGeom prst="rect">
              <a:avLst/>
            </a:prstGeom>
            <a:noFill/>
          </p:spPr>
          <p:txBody>
            <a:bodyPr wrap="none" rtlCol="0">
              <a:spAutoFit/>
            </a:bodyPr>
            <a:lstStyle/>
            <a:p>
              <a:r>
                <a:rPr lang="en-US" sz="700" dirty="0">
                  <a:solidFill>
                    <a:srgbClr val="FF0000"/>
                  </a:solidFill>
                  <a:latin typeface="+mj-lt"/>
                </a:rPr>
                <a:t>drop-off</a:t>
              </a:r>
            </a:p>
          </p:txBody>
        </p:sp>
        <p:sp>
          <p:nvSpPr>
            <p:cNvPr id="40" name="ZoneTexte 39">
              <a:extLst>
                <a:ext uri="{FF2B5EF4-FFF2-40B4-BE49-F238E27FC236}">
                  <a16:creationId xmlns:a16="http://schemas.microsoft.com/office/drawing/2014/main" id="{649D4998-C677-4D9B-17B0-6DDEBA0F7B61}"/>
                </a:ext>
              </a:extLst>
            </p:cNvPr>
            <p:cNvSpPr txBox="1"/>
            <p:nvPr/>
          </p:nvSpPr>
          <p:spPr>
            <a:xfrm>
              <a:off x="1503481" y="520897"/>
              <a:ext cx="2207086" cy="918023"/>
            </a:xfrm>
            <a:prstGeom prst="rect">
              <a:avLst/>
            </a:prstGeom>
            <a:noFill/>
          </p:spPr>
          <p:txBody>
            <a:bodyPr wrap="none" rtlCol="0">
              <a:spAutoFit/>
            </a:bodyPr>
            <a:lstStyle/>
            <a:p>
              <a:r>
                <a:rPr lang="en-US" sz="900" dirty="0">
                  <a:latin typeface="+mj-lt"/>
                </a:rPr>
                <a:t>Altitude</a:t>
              </a:r>
            </a:p>
          </p:txBody>
        </p:sp>
        <p:sp>
          <p:nvSpPr>
            <p:cNvPr id="41" name="ZoneTexte 40">
              <a:extLst>
                <a:ext uri="{FF2B5EF4-FFF2-40B4-BE49-F238E27FC236}">
                  <a16:creationId xmlns:a16="http://schemas.microsoft.com/office/drawing/2014/main" id="{30D8897E-A626-602A-A79D-137268A1E44B}"/>
                </a:ext>
              </a:extLst>
            </p:cNvPr>
            <p:cNvSpPr txBox="1"/>
            <p:nvPr/>
          </p:nvSpPr>
          <p:spPr>
            <a:xfrm>
              <a:off x="9878440" y="3309920"/>
              <a:ext cx="2328214" cy="918023"/>
            </a:xfrm>
            <a:prstGeom prst="rect">
              <a:avLst/>
            </a:prstGeom>
            <a:noFill/>
          </p:spPr>
          <p:txBody>
            <a:bodyPr wrap="none" rtlCol="0">
              <a:spAutoFit/>
            </a:bodyPr>
            <a:lstStyle/>
            <a:p>
              <a:r>
                <a:rPr lang="en-US" sz="900" dirty="0">
                  <a:latin typeface="+mj-lt"/>
                </a:rPr>
                <a:t>Distance</a:t>
              </a:r>
            </a:p>
          </p:txBody>
        </p:sp>
        <p:cxnSp>
          <p:nvCxnSpPr>
            <p:cNvPr id="42" name="Connecteur droit 41">
              <a:extLst>
                <a:ext uri="{FF2B5EF4-FFF2-40B4-BE49-F238E27FC236}">
                  <a16:creationId xmlns:a16="http://schemas.microsoft.com/office/drawing/2014/main" id="{FD3D3843-08AD-B490-9C81-10B1BF1EB057}"/>
                </a:ext>
              </a:extLst>
            </p:cNvPr>
            <p:cNvCxnSpPr/>
            <p:nvPr/>
          </p:nvCxnSpPr>
          <p:spPr>
            <a:xfrm flipH="1">
              <a:off x="2147049" y="1975410"/>
              <a:ext cx="22383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BD22E04A-97ED-97E2-D014-97244988009D}"/>
                </a:ext>
              </a:extLst>
            </p:cNvPr>
            <p:cNvCxnSpPr>
              <a:cxnSpLocks/>
            </p:cNvCxnSpPr>
            <p:nvPr/>
          </p:nvCxnSpPr>
          <p:spPr>
            <a:xfrm rot="16200000" flipH="1">
              <a:off x="5283949" y="3626410"/>
              <a:ext cx="22383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A72BD22E-608B-CC9F-60D3-12FA75EF5C82}"/>
                </a:ext>
              </a:extLst>
            </p:cNvPr>
            <p:cNvCxnSpPr>
              <a:cxnSpLocks/>
            </p:cNvCxnSpPr>
            <p:nvPr/>
          </p:nvCxnSpPr>
          <p:spPr>
            <a:xfrm rot="16200000" flipH="1">
              <a:off x="8451112" y="3633643"/>
              <a:ext cx="223837" cy="0"/>
            </a:xfrm>
            <a:prstGeom prst="line">
              <a:avLst/>
            </a:prstGeom>
            <a:ln w="28575"/>
          </p:spPr>
          <p:style>
            <a:lnRef idx="1">
              <a:schemeClr val="dk1"/>
            </a:lnRef>
            <a:fillRef idx="0">
              <a:schemeClr val="dk1"/>
            </a:fillRef>
            <a:effectRef idx="0">
              <a:schemeClr val="dk1"/>
            </a:effectRef>
            <a:fontRef idx="minor">
              <a:schemeClr val="tx1"/>
            </a:fontRef>
          </p:style>
        </p:cxnSp>
        <p:sp>
          <p:nvSpPr>
            <p:cNvPr id="47" name="ZoneTexte 46">
              <a:extLst>
                <a:ext uri="{FF2B5EF4-FFF2-40B4-BE49-F238E27FC236}">
                  <a16:creationId xmlns:a16="http://schemas.microsoft.com/office/drawing/2014/main" id="{88C09933-227D-AAA7-5384-6646E3E25668}"/>
                </a:ext>
              </a:extLst>
            </p:cNvPr>
            <p:cNvSpPr txBox="1"/>
            <p:nvPr/>
          </p:nvSpPr>
          <p:spPr>
            <a:xfrm>
              <a:off x="2689702" y="2466836"/>
              <a:ext cx="1658822" cy="856825"/>
            </a:xfrm>
            <a:prstGeom prst="rect">
              <a:avLst/>
            </a:prstGeom>
            <a:noFill/>
          </p:spPr>
          <p:txBody>
            <a:bodyPr wrap="none" rtlCol="0">
              <a:spAutoFit/>
            </a:bodyPr>
            <a:lstStyle/>
            <a:p>
              <a:r>
                <a:rPr lang="en-US" sz="800" dirty="0">
                  <a:latin typeface="+mj-lt"/>
                </a:rPr>
                <a:t>3 m/s</a:t>
              </a:r>
            </a:p>
          </p:txBody>
        </p:sp>
        <p:sp>
          <p:nvSpPr>
            <p:cNvPr id="48" name="ZoneTexte 47">
              <a:extLst>
                <a:ext uri="{FF2B5EF4-FFF2-40B4-BE49-F238E27FC236}">
                  <a16:creationId xmlns:a16="http://schemas.microsoft.com/office/drawing/2014/main" id="{4B8ABCC3-9C7C-AB2F-7AA5-806CD6E62BC2}"/>
                </a:ext>
              </a:extLst>
            </p:cNvPr>
            <p:cNvSpPr txBox="1"/>
            <p:nvPr/>
          </p:nvSpPr>
          <p:spPr>
            <a:xfrm>
              <a:off x="3328738" y="1184805"/>
              <a:ext cx="1862827" cy="856825"/>
            </a:xfrm>
            <a:prstGeom prst="rect">
              <a:avLst/>
            </a:prstGeom>
            <a:noFill/>
          </p:spPr>
          <p:txBody>
            <a:bodyPr wrap="none" rtlCol="0">
              <a:spAutoFit/>
            </a:bodyPr>
            <a:lstStyle/>
            <a:p>
              <a:r>
                <a:rPr lang="en-US" sz="800" dirty="0">
                  <a:latin typeface="+mj-lt"/>
                </a:rPr>
                <a:t>15 m/s</a:t>
              </a:r>
            </a:p>
          </p:txBody>
        </p:sp>
        <p:sp>
          <p:nvSpPr>
            <p:cNvPr id="51" name="ZoneTexte 50">
              <a:extLst>
                <a:ext uri="{FF2B5EF4-FFF2-40B4-BE49-F238E27FC236}">
                  <a16:creationId xmlns:a16="http://schemas.microsoft.com/office/drawing/2014/main" id="{8FBE8710-02E0-345D-B4F8-7E95C001EB36}"/>
                </a:ext>
              </a:extLst>
            </p:cNvPr>
            <p:cNvSpPr txBox="1"/>
            <p:nvPr/>
          </p:nvSpPr>
          <p:spPr>
            <a:xfrm>
              <a:off x="6012735" y="1172158"/>
              <a:ext cx="1862827" cy="856825"/>
            </a:xfrm>
            <a:prstGeom prst="rect">
              <a:avLst/>
            </a:prstGeom>
            <a:noFill/>
          </p:spPr>
          <p:txBody>
            <a:bodyPr wrap="none" rtlCol="0">
              <a:spAutoFit/>
            </a:bodyPr>
            <a:lstStyle/>
            <a:p>
              <a:r>
                <a:rPr lang="en-US" sz="800" dirty="0">
                  <a:latin typeface="+mj-lt"/>
                </a:rPr>
                <a:t>15 m/s</a:t>
              </a:r>
            </a:p>
          </p:txBody>
        </p:sp>
      </p:grpSp>
      <p:sp>
        <p:nvSpPr>
          <p:cNvPr id="52" name="Espace réservé du pied de page 3">
            <a:extLst>
              <a:ext uri="{FF2B5EF4-FFF2-40B4-BE49-F238E27FC236}">
                <a16:creationId xmlns:a16="http://schemas.microsoft.com/office/drawing/2014/main" id="{5B9E40FC-68A5-D3E5-2330-5973A9CC163F}"/>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12545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P spid="30" grpId="0"/>
      <p:bldP spid="37" grpId="0" animBg="1"/>
      <p:bldP spid="43" grpId="0" animBg="1"/>
      <p:bldP spid="73" grpId="0"/>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D8CE654-5678-63DF-376B-8EF181B6C9BB}"/>
              </a:ext>
            </a:extLst>
          </p:cNvPr>
          <p:cNvSpPr>
            <a:spLocks noGrp="1"/>
          </p:cNvSpPr>
          <p:nvPr>
            <p:ph type="ftr" sz="quarter" idx="11"/>
          </p:nvPr>
        </p:nvSpPr>
        <p:spPr/>
        <p:txBody>
          <a:bodyPr/>
          <a:lstStyle/>
          <a:p>
            <a:pPr>
              <a:defRPr/>
            </a:pPr>
            <a:r>
              <a:rPr lang="fr-FR"/>
              <a:t>ISAE-SUPAERO</a:t>
            </a:r>
          </a:p>
        </p:txBody>
      </p:sp>
      <p:sp>
        <p:nvSpPr>
          <p:cNvPr id="5" name="Espace réservé du numéro de diapositive 4">
            <a:extLst>
              <a:ext uri="{FF2B5EF4-FFF2-40B4-BE49-F238E27FC236}">
                <a16:creationId xmlns:a16="http://schemas.microsoft.com/office/drawing/2014/main" id="{0D4907D5-207D-D58F-1D6A-C19D810076A4}"/>
              </a:ext>
            </a:extLst>
          </p:cNvPr>
          <p:cNvSpPr>
            <a:spLocks noGrp="1"/>
          </p:cNvSpPr>
          <p:nvPr>
            <p:ph type="sldNum" sz="quarter" idx="12"/>
          </p:nvPr>
        </p:nvSpPr>
        <p:spPr/>
        <p:txBody>
          <a:bodyPr/>
          <a:lstStyle/>
          <a:p>
            <a:pPr>
              <a:defRPr/>
            </a:pPr>
            <a:fld id="{5E177536-18BF-1743-A360-A4663329E682}" type="slidenum">
              <a:rPr lang="fr-FR" smtClean="0"/>
              <a:t>2</a:t>
            </a:fld>
            <a:endParaRPr lang="fr-FR"/>
          </a:p>
        </p:txBody>
      </p:sp>
      <p:sp>
        <p:nvSpPr>
          <p:cNvPr id="3" name="ZoneTexte 2">
            <a:extLst>
              <a:ext uri="{FF2B5EF4-FFF2-40B4-BE49-F238E27FC236}">
                <a16:creationId xmlns:a16="http://schemas.microsoft.com/office/drawing/2014/main" id="{7892DAC6-E3E6-E158-C201-1AC01DE80162}"/>
              </a:ext>
            </a:extLst>
          </p:cNvPr>
          <p:cNvSpPr txBox="1"/>
          <p:nvPr/>
        </p:nvSpPr>
        <p:spPr>
          <a:xfrm>
            <a:off x="3187191" y="2621508"/>
            <a:ext cx="5817618" cy="1077218"/>
          </a:xfrm>
          <a:prstGeom prst="rect">
            <a:avLst/>
          </a:prstGeom>
          <a:noFill/>
        </p:spPr>
        <p:txBody>
          <a:bodyPr wrap="none" rtlCol="0">
            <a:spAutoFit/>
          </a:bodyPr>
          <a:lstStyle/>
          <a:p>
            <a:pPr algn="ctr"/>
            <a:r>
              <a:rPr lang="en-US" sz="2400" b="1" dirty="0" err="1">
                <a:latin typeface="+mj-lt"/>
              </a:rPr>
              <a:t>Apprendre</a:t>
            </a:r>
            <a:r>
              <a:rPr lang="en-US" sz="2400" b="1" dirty="0">
                <a:latin typeface="+mj-lt"/>
              </a:rPr>
              <a:t> à </a:t>
            </a:r>
            <a:r>
              <a:rPr lang="en-US" sz="2400" b="1" dirty="0" err="1">
                <a:latin typeface="+mj-lt"/>
              </a:rPr>
              <a:t>réaliser</a:t>
            </a:r>
            <a:r>
              <a:rPr lang="en-US" sz="2400" b="1" dirty="0">
                <a:latin typeface="+mj-lt"/>
              </a:rPr>
              <a:t> </a:t>
            </a:r>
            <a:r>
              <a:rPr lang="en-US" sz="2400" b="1" dirty="0" err="1">
                <a:latin typeface="+mj-lt"/>
              </a:rPr>
              <a:t>une</a:t>
            </a:r>
            <a:r>
              <a:rPr lang="en-US" sz="2400" b="1" dirty="0">
                <a:latin typeface="+mj-lt"/>
              </a:rPr>
              <a:t> </a:t>
            </a:r>
            <a:r>
              <a:rPr lang="en-US" sz="2400" b="1" u="sng" dirty="0">
                <a:latin typeface="+mj-lt"/>
              </a:rPr>
              <a:t>ACV</a:t>
            </a:r>
            <a:endParaRPr lang="en-US" sz="2400" b="1" dirty="0">
              <a:latin typeface="+mj-lt"/>
            </a:endParaRPr>
          </a:p>
          <a:p>
            <a:pPr algn="ctr"/>
            <a:endParaRPr lang="en-US" sz="1600" b="1" dirty="0">
              <a:latin typeface="+mj-lt"/>
            </a:endParaRPr>
          </a:p>
          <a:p>
            <a:pPr algn="ctr"/>
            <a:r>
              <a:rPr lang="en-US" sz="2400" b="1" dirty="0">
                <a:latin typeface="+mj-lt"/>
              </a:rPr>
              <a:t>et faire </a:t>
            </a:r>
            <a:r>
              <a:rPr lang="en-US" sz="2400" b="1" dirty="0" err="1">
                <a:latin typeface="+mj-lt"/>
              </a:rPr>
              <a:t>ses</a:t>
            </a:r>
            <a:r>
              <a:rPr lang="en-US" sz="2400" b="1" dirty="0">
                <a:latin typeface="+mj-lt"/>
              </a:rPr>
              <a:t> premiers pas </a:t>
            </a:r>
            <a:r>
              <a:rPr lang="en-US" sz="2400" b="1" dirty="0" err="1">
                <a:latin typeface="+mj-lt"/>
              </a:rPr>
              <a:t>vers</a:t>
            </a:r>
            <a:r>
              <a:rPr lang="en-US" sz="2400" b="1" dirty="0">
                <a:latin typeface="+mj-lt"/>
              </a:rPr>
              <a:t> </a:t>
            </a:r>
            <a:r>
              <a:rPr lang="en-US" sz="2400" b="1" dirty="0" err="1">
                <a:latin typeface="+mj-lt"/>
              </a:rPr>
              <a:t>l’</a:t>
            </a:r>
            <a:r>
              <a:rPr lang="en-US" sz="2400" b="1" u="sng" dirty="0" err="1">
                <a:latin typeface="+mj-lt"/>
              </a:rPr>
              <a:t>éco</a:t>
            </a:r>
            <a:r>
              <a:rPr lang="en-US" sz="2400" b="1" u="sng" dirty="0">
                <a:latin typeface="+mj-lt"/>
              </a:rPr>
              <a:t>-conception</a:t>
            </a:r>
          </a:p>
        </p:txBody>
      </p:sp>
      <p:sp>
        <p:nvSpPr>
          <p:cNvPr id="6" name="Demi-cadre 5">
            <a:extLst>
              <a:ext uri="{FF2B5EF4-FFF2-40B4-BE49-F238E27FC236}">
                <a16:creationId xmlns:a16="http://schemas.microsoft.com/office/drawing/2014/main" id="{CD23632F-AD1B-CB0E-5C32-44A7A296782A}"/>
              </a:ext>
            </a:extLst>
          </p:cNvPr>
          <p:cNvSpPr/>
          <p:nvPr/>
        </p:nvSpPr>
        <p:spPr>
          <a:xfrm>
            <a:off x="2927648" y="2348880"/>
            <a:ext cx="800100" cy="800100"/>
          </a:xfrm>
          <a:prstGeom prst="halfFrame">
            <a:avLst>
              <a:gd name="adj1" fmla="val 11723"/>
              <a:gd name="adj2" fmla="val 126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emi-cadre 6">
            <a:extLst>
              <a:ext uri="{FF2B5EF4-FFF2-40B4-BE49-F238E27FC236}">
                <a16:creationId xmlns:a16="http://schemas.microsoft.com/office/drawing/2014/main" id="{95B42630-C09B-6A42-2BB4-302FA1AD809F}"/>
              </a:ext>
            </a:extLst>
          </p:cNvPr>
          <p:cNvSpPr/>
          <p:nvPr/>
        </p:nvSpPr>
        <p:spPr>
          <a:xfrm flipH="1" flipV="1">
            <a:off x="8464252" y="3171254"/>
            <a:ext cx="800100" cy="800100"/>
          </a:xfrm>
          <a:prstGeom prst="halfFrame">
            <a:avLst>
              <a:gd name="adj1" fmla="val 11723"/>
              <a:gd name="adj2" fmla="val 126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re 9">
            <a:extLst>
              <a:ext uri="{FF2B5EF4-FFF2-40B4-BE49-F238E27FC236}">
                <a16:creationId xmlns:a16="http://schemas.microsoft.com/office/drawing/2014/main" id="{26809764-B535-3018-0C4E-714AB1AD0E9B}"/>
              </a:ext>
            </a:extLst>
          </p:cNvPr>
          <p:cNvSpPr>
            <a:spLocks noGrp="1"/>
          </p:cNvSpPr>
          <p:nvPr>
            <p:ph type="title"/>
          </p:nvPr>
        </p:nvSpPr>
        <p:spPr/>
        <p:txBody>
          <a:bodyPr>
            <a:normAutofit/>
          </a:bodyPr>
          <a:lstStyle/>
          <a:p>
            <a:r>
              <a:rPr lang="en-US" sz="2800" dirty="0"/>
              <a:t>Objectif du </a:t>
            </a:r>
            <a:r>
              <a:rPr lang="en-US" sz="2800" dirty="0" err="1"/>
              <a:t>cours</a:t>
            </a:r>
            <a:endParaRPr lang="en-US" sz="2800" dirty="0"/>
          </a:p>
        </p:txBody>
      </p:sp>
    </p:spTree>
    <p:extLst>
      <p:ext uri="{BB962C8B-B14F-4D97-AF65-F5344CB8AC3E}">
        <p14:creationId xmlns:p14="http://schemas.microsoft.com/office/powerpoint/2010/main" val="399118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err="1"/>
              <a:t>Dimensionnement</a:t>
            </a:r>
            <a:r>
              <a:rPr lang="en-US" sz="2800" dirty="0"/>
              <a:t> du drone (2/3)</a:t>
            </a:r>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20</a:t>
            </a:fld>
            <a:endParaRPr lang="en-US"/>
          </a:p>
        </p:txBody>
      </p:sp>
      <p:grpSp>
        <p:nvGrpSpPr>
          <p:cNvPr id="3" name="Groupe 2">
            <a:extLst>
              <a:ext uri="{FF2B5EF4-FFF2-40B4-BE49-F238E27FC236}">
                <a16:creationId xmlns:a16="http://schemas.microsoft.com/office/drawing/2014/main" id="{A4312D44-383A-0155-3207-933370E57A18}"/>
              </a:ext>
            </a:extLst>
          </p:cNvPr>
          <p:cNvGrpSpPr/>
          <p:nvPr/>
        </p:nvGrpSpPr>
        <p:grpSpPr>
          <a:xfrm>
            <a:off x="335360" y="1134269"/>
            <a:ext cx="2907646" cy="2482364"/>
            <a:chOff x="5231904" y="1124744"/>
            <a:chExt cx="2907646" cy="2482364"/>
          </a:xfrm>
        </p:grpSpPr>
        <p:sp>
          <p:nvSpPr>
            <p:cNvPr id="6" name="Rectangle 5"/>
            <p:cNvSpPr/>
            <p:nvPr/>
          </p:nvSpPr>
          <p:spPr>
            <a:xfrm>
              <a:off x="5268217" y="1481957"/>
              <a:ext cx="2871333" cy="2125151"/>
            </a:xfrm>
            <a:prstGeom prst="rect">
              <a:avLst/>
            </a:prstGeom>
            <a:solidFill>
              <a:srgbClr val="F8F8F8"/>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à coins arrondis 11"/>
            <p:cNvSpPr/>
            <p:nvPr/>
          </p:nvSpPr>
          <p:spPr>
            <a:xfrm>
              <a:off x="5385925" y="1579117"/>
              <a:ext cx="1026943" cy="319630"/>
            </a:xfrm>
            <a:prstGeom prst="roundRect">
              <a:avLst>
                <a:gd name="adj" fmla="val 50000"/>
              </a:avLst>
            </a:prstGeom>
            <a:solidFill>
              <a:schemeClr val="accent3">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Optimizer</a:t>
              </a:r>
            </a:p>
          </p:txBody>
        </p:sp>
        <p:sp>
          <p:nvSpPr>
            <p:cNvPr id="13" name="Rectangle 12"/>
            <p:cNvSpPr/>
            <p:nvPr/>
          </p:nvSpPr>
          <p:spPr>
            <a:xfrm>
              <a:off x="6054329" y="1968520"/>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Aero</a:t>
              </a:r>
            </a:p>
          </p:txBody>
        </p:sp>
        <p:sp>
          <p:nvSpPr>
            <p:cNvPr id="14" name="Rectangle 13"/>
            <p:cNvSpPr/>
            <p:nvPr/>
          </p:nvSpPr>
          <p:spPr>
            <a:xfrm>
              <a:off x="6245836" y="218718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t>
              </a:r>
            </a:p>
          </p:txBody>
        </p:sp>
        <p:sp>
          <p:nvSpPr>
            <p:cNvPr id="16" name="Rectangle 15"/>
            <p:cNvSpPr/>
            <p:nvPr/>
          </p:nvSpPr>
          <p:spPr>
            <a:xfrm>
              <a:off x="6433812" y="2418959"/>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Structures</a:t>
              </a:r>
            </a:p>
          </p:txBody>
        </p:sp>
        <p:sp>
          <p:nvSpPr>
            <p:cNvPr id="30" name="ZoneTexte 29"/>
            <p:cNvSpPr txBox="1"/>
            <p:nvPr/>
          </p:nvSpPr>
          <p:spPr>
            <a:xfrm>
              <a:off x="5231904" y="1124744"/>
              <a:ext cx="2871333" cy="369332"/>
            </a:xfrm>
            <a:prstGeom prst="rect">
              <a:avLst/>
            </a:prstGeom>
            <a:noFill/>
          </p:spPr>
          <p:txBody>
            <a:bodyPr wrap="square" rtlCol="0">
              <a:spAutoFit/>
            </a:bodyPr>
            <a:lstStyle/>
            <a:p>
              <a:r>
                <a:rPr lang="en-US" b="1" dirty="0" err="1">
                  <a:solidFill>
                    <a:schemeClr val="tx1">
                      <a:lumMod val="75000"/>
                      <a:lumOff val="25000"/>
                    </a:schemeClr>
                  </a:solidFill>
                </a:rPr>
                <a:t>Outil</a:t>
              </a:r>
              <a:r>
                <a:rPr lang="en-US" b="1" dirty="0">
                  <a:solidFill>
                    <a:schemeClr val="tx1">
                      <a:lumMod val="75000"/>
                      <a:lumOff val="25000"/>
                    </a:schemeClr>
                  </a:solidFill>
                </a:rPr>
                <a:t> de </a:t>
              </a:r>
              <a:r>
                <a:rPr lang="en-US" b="1" dirty="0" err="1">
                  <a:solidFill>
                    <a:schemeClr val="tx1">
                      <a:lumMod val="75000"/>
                      <a:lumOff val="25000"/>
                    </a:schemeClr>
                  </a:solidFill>
                </a:rPr>
                <a:t>dimensionnement</a:t>
              </a:r>
              <a:endParaRPr lang="en-US" b="1" dirty="0">
                <a:solidFill>
                  <a:schemeClr val="tx1">
                    <a:lumMod val="75000"/>
                    <a:lumOff val="25000"/>
                  </a:schemeClr>
                </a:solidFill>
              </a:endParaRPr>
            </a:p>
          </p:txBody>
        </p:sp>
        <p:cxnSp>
          <p:nvCxnSpPr>
            <p:cNvPr id="35" name="Connecteur en angle 34"/>
            <p:cNvCxnSpPr>
              <a:stCxn id="12" idx="3"/>
              <a:endCxn id="13" idx="0"/>
            </p:cNvCxnSpPr>
            <p:nvPr/>
          </p:nvCxnSpPr>
          <p:spPr>
            <a:xfrm>
              <a:off x="6412868" y="1738932"/>
              <a:ext cx="73461" cy="22958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Connecteur en angle 35"/>
            <p:cNvCxnSpPr>
              <a:stCxn id="37" idx="1"/>
              <a:endCxn id="12" idx="2"/>
            </p:cNvCxnSpPr>
            <p:nvPr/>
          </p:nvCxnSpPr>
          <p:spPr>
            <a:xfrm rot="10800000">
              <a:off x="5899398" y="1898747"/>
              <a:ext cx="1210439" cy="13763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7109836" y="3113077"/>
              <a:ext cx="936000" cy="3240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Objective</a:t>
              </a:r>
            </a:p>
          </p:txBody>
        </p:sp>
        <p:cxnSp>
          <p:nvCxnSpPr>
            <p:cNvPr id="39" name="Connecteur en angle 38"/>
            <p:cNvCxnSpPr>
              <a:cxnSpLocks/>
              <a:stCxn id="43" idx="3"/>
              <a:endCxn id="37" idx="0"/>
            </p:cNvCxnSpPr>
            <p:nvPr/>
          </p:nvCxnSpPr>
          <p:spPr>
            <a:xfrm>
              <a:off x="7530388" y="2806227"/>
              <a:ext cx="47448" cy="30685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268A4818-97BA-5928-A0F0-DBC3C62663A9}"/>
                </a:ext>
              </a:extLst>
            </p:cNvPr>
            <p:cNvSpPr/>
            <p:nvPr/>
          </p:nvSpPr>
          <p:spPr>
            <a:xfrm>
              <a:off x="6666388" y="264422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Propulsion</a:t>
              </a:r>
            </a:p>
          </p:txBody>
        </p:sp>
      </p:grpSp>
      <p:pic>
        <p:nvPicPr>
          <p:cNvPr id="17" name="Gráfico 22">
            <a:extLst>
              <a:ext uri="{FF2B5EF4-FFF2-40B4-BE49-F238E27FC236}">
                <a16:creationId xmlns:a16="http://schemas.microsoft.com/office/drawing/2014/main" id="{98D02381-3DE7-65EE-FA70-4EF1E8AE00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77913" y="2520920"/>
            <a:ext cx="2304175" cy="1506405"/>
          </a:xfrm>
          <a:prstGeom prst="rect">
            <a:avLst/>
          </a:prstGeom>
        </p:spPr>
      </p:pic>
      <p:pic>
        <p:nvPicPr>
          <p:cNvPr id="18" name="Gráfico 27">
            <a:extLst>
              <a:ext uri="{FF2B5EF4-FFF2-40B4-BE49-F238E27FC236}">
                <a16:creationId xmlns:a16="http://schemas.microsoft.com/office/drawing/2014/main" id="{D6C6305F-998F-6845-C0FF-06436DB66311}"/>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700" t="12514" b="4545"/>
          <a:stretch/>
        </p:blipFill>
        <p:spPr>
          <a:xfrm>
            <a:off x="8188202" y="2639793"/>
            <a:ext cx="2425936" cy="1941756"/>
          </a:xfrm>
          <a:prstGeom prst="rect">
            <a:avLst/>
          </a:prstGeom>
        </p:spPr>
      </p:pic>
      <p:sp>
        <p:nvSpPr>
          <p:cNvPr id="19" name="ZoneTexte 18">
            <a:extLst>
              <a:ext uri="{FF2B5EF4-FFF2-40B4-BE49-F238E27FC236}">
                <a16:creationId xmlns:a16="http://schemas.microsoft.com/office/drawing/2014/main" id="{1D8D06E5-8DE9-43CC-3616-6D4F1FFD9E5F}"/>
              </a:ext>
            </a:extLst>
          </p:cNvPr>
          <p:cNvSpPr txBox="1"/>
          <p:nvPr/>
        </p:nvSpPr>
        <p:spPr>
          <a:xfrm>
            <a:off x="5184423" y="1358243"/>
            <a:ext cx="2152668" cy="374571"/>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600" b="1" dirty="0" err="1">
                <a:latin typeface="+mj-lt"/>
              </a:rPr>
              <a:t>Modèles</a:t>
            </a:r>
            <a:r>
              <a:rPr lang="en-US" sz="1600" b="1" dirty="0">
                <a:latin typeface="+mj-lt"/>
              </a:rPr>
              <a:t> </a:t>
            </a:r>
            <a:r>
              <a:rPr lang="en-US" sz="1600" b="1" dirty="0" err="1">
                <a:latin typeface="+mj-lt"/>
              </a:rPr>
              <a:t>d’estimation</a:t>
            </a:r>
            <a:endParaRPr lang="en-US" sz="1600" dirty="0">
              <a:latin typeface="+mj-lt"/>
            </a:endParaRPr>
          </a:p>
        </p:txBody>
      </p:sp>
      <mc:AlternateContent xmlns:mc="http://schemas.openxmlformats.org/markup-compatibility/2006" xmlns:a14="http://schemas.microsoft.com/office/drawing/2010/main">
        <mc:Choice Requires="a14">
          <p:sp>
            <p:nvSpPr>
              <p:cNvPr id="24" name="CuadroTexto 14">
                <a:extLst>
                  <a:ext uri="{FF2B5EF4-FFF2-40B4-BE49-F238E27FC236}">
                    <a16:creationId xmlns:a16="http://schemas.microsoft.com/office/drawing/2014/main" id="{40226B5E-7C47-76D2-798A-8D1BC476DB99}"/>
                  </a:ext>
                </a:extLst>
              </p:cNvPr>
              <p:cNvSpPr txBox="1"/>
              <p:nvPr/>
            </p:nvSpPr>
            <p:spPr>
              <a:xfrm>
                <a:off x="5264961" y="2211931"/>
                <a:ext cx="743600" cy="1915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200" b="0" i="1" smtClean="0">
                          <a:solidFill>
                            <a:schemeClr val="tx1"/>
                          </a:solidFill>
                          <a:latin typeface="Cambria Math" panose="02040503050406030204" pitchFamily="18" charset="0"/>
                        </a:rPr>
                        <m:t>𝑀</m:t>
                      </m:r>
                      <m:r>
                        <a:rPr lang="es-ES" sz="1200" i="1">
                          <a:solidFill>
                            <a:schemeClr val="tx1"/>
                          </a:solidFill>
                          <a:latin typeface="Cambria Math" panose="02040503050406030204" pitchFamily="18" charset="0"/>
                          <a:ea typeface="Cambria Math" panose="02040503050406030204" pitchFamily="18" charset="0"/>
                        </a:rPr>
                        <m:t>∝</m:t>
                      </m:r>
                      <m:sSup>
                        <m:sSupPr>
                          <m:ctrlPr>
                            <a:rPr lang="es-ES" sz="1200" i="1">
                              <a:solidFill>
                                <a:schemeClr val="tx1"/>
                              </a:solidFill>
                              <a:latin typeface="Cambria Math" panose="02040503050406030204" pitchFamily="18" charset="0"/>
                            </a:rPr>
                          </m:ctrlPr>
                        </m:sSupPr>
                        <m:e>
                          <m:r>
                            <a:rPr lang="es-ES" sz="1200" i="1">
                              <a:solidFill>
                                <a:schemeClr val="tx1"/>
                              </a:solidFill>
                              <a:latin typeface="Cambria Math" panose="02040503050406030204" pitchFamily="18" charset="0"/>
                            </a:rPr>
                            <m:t>𝑇</m:t>
                          </m:r>
                        </m:e>
                        <m:sup>
                          <m:r>
                            <a:rPr lang="es-ES" sz="1200" i="1">
                              <a:solidFill>
                                <a:schemeClr val="tx1"/>
                              </a:solidFill>
                              <a:latin typeface="Cambria Math" panose="02040503050406030204" pitchFamily="18" charset="0"/>
                            </a:rPr>
                            <m:t>3/3</m:t>
                          </m:r>
                          <m:r>
                            <a:rPr lang="fr-FR" sz="1200" b="0" i="1" smtClean="0">
                              <a:solidFill>
                                <a:schemeClr val="tx1"/>
                              </a:solidFill>
                              <a:latin typeface="Cambria Math" panose="02040503050406030204" pitchFamily="18" charset="0"/>
                            </a:rPr>
                            <m:t>.</m:t>
                          </m:r>
                          <m:r>
                            <a:rPr lang="es-ES" sz="1200" i="1">
                              <a:solidFill>
                                <a:schemeClr val="tx1"/>
                              </a:solidFill>
                              <a:latin typeface="Cambria Math" panose="02040503050406030204" pitchFamily="18" charset="0"/>
                            </a:rPr>
                            <m:t>5</m:t>
                          </m:r>
                        </m:sup>
                      </m:sSup>
                    </m:oMath>
                  </m:oMathPara>
                </a14:m>
                <a:endParaRPr lang="es-ES" sz="1200" dirty="0">
                  <a:solidFill>
                    <a:schemeClr val="tx1"/>
                  </a:solidFill>
                </a:endParaRPr>
              </a:p>
            </p:txBody>
          </p:sp>
        </mc:Choice>
        <mc:Fallback xmlns="">
          <p:sp>
            <p:nvSpPr>
              <p:cNvPr id="24" name="CuadroTexto 14">
                <a:extLst>
                  <a:ext uri="{FF2B5EF4-FFF2-40B4-BE49-F238E27FC236}">
                    <a16:creationId xmlns:a16="http://schemas.microsoft.com/office/drawing/2014/main" id="{40226B5E-7C47-76D2-798A-8D1BC476DB99}"/>
                  </a:ext>
                </a:extLst>
              </p:cNvPr>
              <p:cNvSpPr txBox="1">
                <a:spLocks noRot="1" noChangeAspect="1" noMove="1" noResize="1" noEditPoints="1" noAdjustHandles="1" noChangeArrowheads="1" noChangeShapeType="1" noTextEdit="1"/>
              </p:cNvSpPr>
              <p:nvPr/>
            </p:nvSpPr>
            <p:spPr>
              <a:xfrm>
                <a:off x="5264961" y="2211931"/>
                <a:ext cx="743600" cy="191591"/>
              </a:xfrm>
              <a:prstGeom prst="rect">
                <a:avLst/>
              </a:prstGeom>
              <a:blipFill>
                <a:blip r:embed="rId7"/>
                <a:stretch>
                  <a:fillRect l="-4918" t="-6452" r="-820" b="-9677"/>
                </a:stretch>
              </a:blipFill>
            </p:spPr>
            <p:txBody>
              <a:bodyPr/>
              <a:lstStyle/>
              <a:p>
                <a:r>
                  <a:rPr lang="en-US">
                    <a:noFill/>
                  </a:rPr>
                  <a:t> </a:t>
                </a:r>
              </a:p>
            </p:txBody>
          </p:sp>
        </mc:Fallback>
      </mc:AlternateContent>
      <p:sp>
        <p:nvSpPr>
          <p:cNvPr id="26" name="ZoneTexte 25">
            <a:extLst>
              <a:ext uri="{FF2B5EF4-FFF2-40B4-BE49-F238E27FC236}">
                <a16:creationId xmlns:a16="http://schemas.microsoft.com/office/drawing/2014/main" id="{F2E56C6F-05C9-6A7D-C739-2E1A354B60E7}"/>
              </a:ext>
            </a:extLst>
          </p:cNvPr>
          <p:cNvSpPr txBox="1"/>
          <p:nvPr/>
        </p:nvSpPr>
        <p:spPr>
          <a:xfrm>
            <a:off x="6019893" y="2076772"/>
            <a:ext cx="1151277" cy="415498"/>
          </a:xfrm>
          <a:prstGeom prst="rect">
            <a:avLst/>
          </a:prstGeom>
          <a:noFill/>
        </p:spPr>
        <p:txBody>
          <a:bodyPr wrap="none" rtlCol="0">
            <a:spAutoFit/>
          </a:bodyPr>
          <a:lstStyle/>
          <a:p>
            <a:r>
              <a:rPr lang="en-US" sz="1050" i="1" dirty="0"/>
              <a:t>M: motor mass</a:t>
            </a:r>
          </a:p>
          <a:p>
            <a:r>
              <a:rPr lang="en-US" sz="1050" i="1" dirty="0"/>
              <a:t>T: nominal torque</a:t>
            </a:r>
          </a:p>
        </p:txBody>
      </p:sp>
      <p:sp>
        <p:nvSpPr>
          <p:cNvPr id="27" name="ZoneTexte 26">
            <a:extLst>
              <a:ext uri="{FF2B5EF4-FFF2-40B4-BE49-F238E27FC236}">
                <a16:creationId xmlns:a16="http://schemas.microsoft.com/office/drawing/2014/main" id="{DD3EA0E9-4593-C07C-1725-4F264F803C4A}"/>
              </a:ext>
            </a:extLst>
          </p:cNvPr>
          <p:cNvSpPr txBox="1"/>
          <p:nvPr/>
        </p:nvSpPr>
        <p:spPr>
          <a:xfrm>
            <a:off x="5184423" y="1862924"/>
            <a:ext cx="1013419" cy="276999"/>
          </a:xfrm>
          <a:prstGeom prst="rect">
            <a:avLst/>
          </a:prstGeom>
          <a:noFill/>
        </p:spPr>
        <p:txBody>
          <a:bodyPr wrap="none" rtlCol="0">
            <a:spAutoFit/>
          </a:bodyPr>
          <a:lstStyle/>
          <a:p>
            <a:r>
              <a:rPr lang="en-US" sz="1200" u="sng" dirty="0">
                <a:latin typeface="+mj-lt"/>
              </a:rPr>
              <a:t>Lois </a:t>
            </a:r>
            <a:r>
              <a:rPr lang="en-US" sz="1200" u="sng" dirty="0" err="1">
                <a:latin typeface="+mj-lt"/>
              </a:rPr>
              <a:t>d’échelle</a:t>
            </a:r>
            <a:endParaRPr lang="en-US" sz="1200" u="sng" dirty="0">
              <a:latin typeface="+mj-lt"/>
            </a:endParaRPr>
          </a:p>
        </p:txBody>
      </p:sp>
      <p:sp>
        <p:nvSpPr>
          <p:cNvPr id="28" name="ZoneTexte 27">
            <a:extLst>
              <a:ext uri="{FF2B5EF4-FFF2-40B4-BE49-F238E27FC236}">
                <a16:creationId xmlns:a16="http://schemas.microsoft.com/office/drawing/2014/main" id="{CBB90D39-009B-EFD9-0440-D299BB759A72}"/>
              </a:ext>
            </a:extLst>
          </p:cNvPr>
          <p:cNvSpPr txBox="1"/>
          <p:nvPr/>
        </p:nvSpPr>
        <p:spPr>
          <a:xfrm>
            <a:off x="8203241" y="1862924"/>
            <a:ext cx="1585690" cy="276999"/>
          </a:xfrm>
          <a:prstGeom prst="rect">
            <a:avLst/>
          </a:prstGeom>
          <a:noFill/>
        </p:spPr>
        <p:txBody>
          <a:bodyPr wrap="none" rtlCol="0">
            <a:spAutoFit/>
          </a:bodyPr>
          <a:lstStyle/>
          <a:p>
            <a:r>
              <a:rPr lang="en-US" sz="1200" u="sng" dirty="0" err="1">
                <a:latin typeface="+mj-lt"/>
              </a:rPr>
              <a:t>Modèles</a:t>
            </a:r>
            <a:r>
              <a:rPr lang="en-US" sz="1200" u="sng" dirty="0">
                <a:latin typeface="+mj-lt"/>
              </a:rPr>
              <a:t> de </a:t>
            </a:r>
            <a:r>
              <a:rPr lang="en-US" sz="1200" u="sng" dirty="0" err="1">
                <a:latin typeface="+mj-lt"/>
              </a:rPr>
              <a:t>régression</a:t>
            </a:r>
            <a:endParaRPr lang="en-US" sz="1200" u="sng" dirty="0">
              <a:latin typeface="+mj-lt"/>
            </a:endParaRP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D70C6308-414C-0C10-8C23-79D1FBE1C756}"/>
                  </a:ext>
                </a:extLst>
              </p:cNvPr>
              <p:cNvSpPr txBox="1"/>
              <p:nvPr/>
            </p:nvSpPr>
            <p:spPr>
              <a:xfrm>
                <a:off x="8363811" y="2226100"/>
                <a:ext cx="836511" cy="184666"/>
              </a:xfrm>
              <a:prstGeom prst="rect">
                <a:avLst/>
              </a:prstGeom>
              <a:noFill/>
            </p:spPr>
            <p:txBody>
              <a:bodyPr wrap="none" lIns="0" tIns="0" rIns="0" bIns="0" rtlCol="0">
                <a:spAutoFit/>
              </a:bodyPr>
              <a:lstStyle>
                <a:defPPr>
                  <a:defRPr lang="fr-FR"/>
                </a:defPPr>
                <a:lvl1pPr>
                  <a:defRPr sz="12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a:latin typeface="Cambria Math" panose="02040503050406030204" pitchFamily="18" charset="0"/>
                            </a:rPr>
                            <m:t>𝐶</m:t>
                          </m:r>
                        </m:e>
                        <m:sub>
                          <m:r>
                            <a:rPr lang="fr-FR">
                              <a:latin typeface="Cambria Math" panose="02040503050406030204" pitchFamily="18" charset="0"/>
                            </a:rPr>
                            <m:t>𝑇</m:t>
                          </m:r>
                        </m:sub>
                      </m:sSub>
                      <m:r>
                        <a:rPr lang="fr-FR">
                          <a:latin typeface="Cambria Math" panose="02040503050406030204" pitchFamily="18" charset="0"/>
                        </a:rPr>
                        <m:t>=</m:t>
                      </m:r>
                      <m:r>
                        <a:rPr lang="fr-FR">
                          <a:latin typeface="Cambria Math" panose="02040503050406030204" pitchFamily="18" charset="0"/>
                        </a:rPr>
                        <m:t>𝑓</m:t>
                      </m:r>
                      <m:r>
                        <a:rPr lang="fr-FR">
                          <a:latin typeface="Cambria Math" panose="02040503050406030204" pitchFamily="18" charset="0"/>
                        </a:rPr>
                        <m:t>(</m:t>
                      </m:r>
                      <m:r>
                        <a:rPr lang="fr-FR">
                          <a:latin typeface="Cambria Math" panose="02040503050406030204" pitchFamily="18" charset="0"/>
                        </a:rPr>
                        <m:t>𝛽</m:t>
                      </m:r>
                      <m:r>
                        <a:rPr lang="fr-FR">
                          <a:latin typeface="Cambria Math" panose="02040503050406030204" pitchFamily="18" charset="0"/>
                        </a:rPr>
                        <m:t>, </m:t>
                      </m:r>
                      <m:r>
                        <a:rPr lang="fr-FR">
                          <a:latin typeface="Cambria Math" panose="02040503050406030204" pitchFamily="18" charset="0"/>
                        </a:rPr>
                        <m:t>𝐽</m:t>
                      </m:r>
                      <m:r>
                        <a:rPr lang="fr-FR">
                          <a:latin typeface="Cambria Math" panose="02040503050406030204" pitchFamily="18" charset="0"/>
                        </a:rPr>
                        <m:t>)</m:t>
                      </m:r>
                    </m:oMath>
                  </m:oMathPara>
                </a14:m>
                <a:endParaRPr lang="en-US" dirty="0"/>
              </a:p>
            </p:txBody>
          </p:sp>
        </mc:Choice>
        <mc:Fallback xmlns="">
          <p:sp>
            <p:nvSpPr>
              <p:cNvPr id="29" name="ZoneTexte 28">
                <a:extLst>
                  <a:ext uri="{FF2B5EF4-FFF2-40B4-BE49-F238E27FC236}">
                    <a16:creationId xmlns:a16="http://schemas.microsoft.com/office/drawing/2014/main" id="{D70C6308-414C-0C10-8C23-79D1FBE1C756}"/>
                  </a:ext>
                </a:extLst>
              </p:cNvPr>
              <p:cNvSpPr txBox="1">
                <a:spLocks noRot="1" noChangeAspect="1" noMove="1" noResize="1" noEditPoints="1" noAdjustHandles="1" noChangeArrowheads="1" noChangeShapeType="1" noTextEdit="1"/>
              </p:cNvSpPr>
              <p:nvPr/>
            </p:nvSpPr>
            <p:spPr>
              <a:xfrm>
                <a:off x="8363811" y="2226100"/>
                <a:ext cx="836511" cy="184666"/>
              </a:xfrm>
              <a:prstGeom prst="rect">
                <a:avLst/>
              </a:prstGeom>
              <a:blipFill>
                <a:blip r:embed="rId8"/>
                <a:stretch>
                  <a:fillRect l="-4380" r="-6569"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804061CD-BC9A-E711-0A1A-51A08671FC74}"/>
                  </a:ext>
                </a:extLst>
              </p:cNvPr>
              <p:cNvSpPr txBox="1"/>
              <p:nvPr/>
            </p:nvSpPr>
            <p:spPr>
              <a:xfrm>
                <a:off x="9284504" y="2059279"/>
                <a:ext cx="1832425" cy="577081"/>
              </a:xfrm>
              <a:prstGeom prst="rect">
                <a:avLst/>
              </a:prstGeom>
              <a:noFill/>
            </p:spPr>
            <p:txBody>
              <a:bodyPr wrap="none" rtlCol="0">
                <a:spAutoFit/>
              </a:bodyPr>
              <a:lstStyle>
                <a:defPPr>
                  <a:defRPr lang="fr-FR"/>
                </a:defPPr>
                <a:lvl1pPr>
                  <a:defRPr sz="1050" i="1"/>
                </a:lvl1pPr>
              </a:lstStyle>
              <a:p>
                <a14:m>
                  <m:oMath xmlns:m="http://schemas.openxmlformats.org/officeDocument/2006/math">
                    <m:sSub>
                      <m:sSubPr>
                        <m:ctrlPr>
                          <a:rPr lang="fr-FR" i="1">
                            <a:latin typeface="Cambria Math" panose="02040503050406030204" pitchFamily="18" charset="0"/>
                          </a:rPr>
                        </m:ctrlPr>
                      </m:sSubPr>
                      <m:e>
                        <m:r>
                          <a:rPr lang="fr-FR">
                            <a:latin typeface="Cambria Math" panose="02040503050406030204" pitchFamily="18" charset="0"/>
                          </a:rPr>
                          <m:t>𝐶</m:t>
                        </m:r>
                      </m:e>
                      <m:sub>
                        <m:r>
                          <a:rPr lang="fr-FR">
                            <a:latin typeface="Cambria Math" panose="02040503050406030204" pitchFamily="18" charset="0"/>
                          </a:rPr>
                          <m:t>𝑇</m:t>
                        </m:r>
                      </m:sub>
                    </m:sSub>
                  </m:oMath>
                </a14:m>
                <a:r>
                  <a:rPr lang="en-US" dirty="0"/>
                  <a:t>: propeller thrust coefficient</a:t>
                </a:r>
              </a:p>
              <a:p>
                <a14:m>
                  <m:oMath xmlns:m="http://schemas.openxmlformats.org/officeDocument/2006/math">
                    <m:r>
                      <a:rPr lang="fr-FR">
                        <a:latin typeface="Cambria Math" panose="02040503050406030204" pitchFamily="18" charset="0"/>
                      </a:rPr>
                      <m:t>𝛽</m:t>
                    </m:r>
                  </m:oMath>
                </a14:m>
                <a:r>
                  <a:rPr lang="en-US" dirty="0"/>
                  <a:t>: pitch-diameter ratio</a:t>
                </a:r>
              </a:p>
              <a:p>
                <a14:m>
                  <m:oMath xmlns:m="http://schemas.openxmlformats.org/officeDocument/2006/math">
                    <m:r>
                      <a:rPr lang="fr-FR">
                        <a:latin typeface="Cambria Math" panose="02040503050406030204" pitchFamily="18" charset="0"/>
                      </a:rPr>
                      <m:t>𝐽</m:t>
                    </m:r>
                  </m:oMath>
                </a14:m>
                <a:r>
                  <a:rPr lang="en-US" dirty="0"/>
                  <a:t>: advance ratio</a:t>
                </a:r>
              </a:p>
            </p:txBody>
          </p:sp>
        </mc:Choice>
        <mc:Fallback xmlns="">
          <p:sp>
            <p:nvSpPr>
              <p:cNvPr id="31" name="ZoneTexte 30">
                <a:extLst>
                  <a:ext uri="{FF2B5EF4-FFF2-40B4-BE49-F238E27FC236}">
                    <a16:creationId xmlns:a16="http://schemas.microsoft.com/office/drawing/2014/main" id="{804061CD-BC9A-E711-0A1A-51A08671FC74}"/>
                  </a:ext>
                </a:extLst>
              </p:cNvPr>
              <p:cNvSpPr txBox="1">
                <a:spLocks noRot="1" noChangeAspect="1" noMove="1" noResize="1" noEditPoints="1" noAdjustHandles="1" noChangeArrowheads="1" noChangeShapeType="1" noTextEdit="1"/>
              </p:cNvSpPr>
              <p:nvPr/>
            </p:nvSpPr>
            <p:spPr>
              <a:xfrm>
                <a:off x="9284504" y="2059279"/>
                <a:ext cx="1832425" cy="577081"/>
              </a:xfrm>
              <a:prstGeom prst="rect">
                <a:avLst/>
              </a:prstGeom>
              <a:blipFill>
                <a:blip r:embed="rId9"/>
                <a:stretch>
                  <a:fillRect b="-6383"/>
                </a:stretch>
              </a:blipFill>
            </p:spPr>
            <p:txBody>
              <a:bodyPr/>
              <a:lstStyle/>
              <a:p>
                <a:r>
                  <a:rPr lang="en-US">
                    <a:noFill/>
                  </a:rPr>
                  <a:t> </a:t>
                </a:r>
              </a:p>
            </p:txBody>
          </p:sp>
        </mc:Fallback>
      </mc:AlternateContent>
      <p:sp>
        <p:nvSpPr>
          <p:cNvPr id="85" name="Rectangle à coins arrondis 11">
            <a:extLst>
              <a:ext uri="{FF2B5EF4-FFF2-40B4-BE49-F238E27FC236}">
                <a16:creationId xmlns:a16="http://schemas.microsoft.com/office/drawing/2014/main" id="{41DEAC33-E236-B2B8-FB46-8088C4CC2BE4}"/>
              </a:ext>
            </a:extLst>
          </p:cNvPr>
          <p:cNvSpPr/>
          <p:nvPr/>
        </p:nvSpPr>
        <p:spPr>
          <a:xfrm>
            <a:off x="490859" y="1588642"/>
            <a:ext cx="1026943" cy="319630"/>
          </a:xfrm>
          <a:prstGeom prst="roundRect">
            <a:avLst>
              <a:gd name="adj" fmla="val 50000"/>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Optimizer</a:t>
            </a:r>
          </a:p>
        </p:txBody>
      </p:sp>
      <p:sp>
        <p:nvSpPr>
          <p:cNvPr id="86" name="Rectangle 85">
            <a:extLst>
              <a:ext uri="{FF2B5EF4-FFF2-40B4-BE49-F238E27FC236}">
                <a16:creationId xmlns:a16="http://schemas.microsoft.com/office/drawing/2014/main" id="{B2C14D2E-679A-5823-B242-2D0621771DBD}"/>
              </a:ext>
            </a:extLst>
          </p:cNvPr>
          <p:cNvSpPr/>
          <p:nvPr/>
        </p:nvSpPr>
        <p:spPr>
          <a:xfrm>
            <a:off x="2213292" y="3122602"/>
            <a:ext cx="936000" cy="32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Objective</a:t>
            </a:r>
          </a:p>
        </p:txBody>
      </p:sp>
      <p:cxnSp>
        <p:nvCxnSpPr>
          <p:cNvPr id="87" name="Connecteur en angle 35">
            <a:extLst>
              <a:ext uri="{FF2B5EF4-FFF2-40B4-BE49-F238E27FC236}">
                <a16:creationId xmlns:a16="http://schemas.microsoft.com/office/drawing/2014/main" id="{B263A403-4C34-4385-D669-327B98AD4776}"/>
              </a:ext>
            </a:extLst>
          </p:cNvPr>
          <p:cNvCxnSpPr>
            <a:cxnSpLocks/>
            <a:stCxn id="86" idx="1"/>
            <a:endCxn id="85" idx="2"/>
          </p:cNvCxnSpPr>
          <p:nvPr/>
        </p:nvCxnSpPr>
        <p:spPr>
          <a:xfrm rot="10800000">
            <a:off x="1004332" y="1908272"/>
            <a:ext cx="1208961" cy="1376330"/>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90" name="Connecteur en angle 34">
            <a:extLst>
              <a:ext uri="{FF2B5EF4-FFF2-40B4-BE49-F238E27FC236}">
                <a16:creationId xmlns:a16="http://schemas.microsoft.com/office/drawing/2014/main" id="{0246DADE-157C-425B-64D3-F180738A2017}"/>
              </a:ext>
            </a:extLst>
          </p:cNvPr>
          <p:cNvCxnSpPr>
            <a:cxnSpLocks/>
            <a:stCxn id="85" idx="3"/>
            <a:endCxn id="13" idx="0"/>
          </p:cNvCxnSpPr>
          <p:nvPr/>
        </p:nvCxnSpPr>
        <p:spPr>
          <a:xfrm>
            <a:off x="1517802" y="1748457"/>
            <a:ext cx="71983" cy="229588"/>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93" name="Connecteur en angle 38">
            <a:extLst>
              <a:ext uri="{FF2B5EF4-FFF2-40B4-BE49-F238E27FC236}">
                <a16:creationId xmlns:a16="http://schemas.microsoft.com/office/drawing/2014/main" id="{8712334F-75C2-5CDC-CDC7-E5D54800B759}"/>
              </a:ext>
            </a:extLst>
          </p:cNvPr>
          <p:cNvCxnSpPr>
            <a:cxnSpLocks/>
            <a:stCxn id="43" idx="3"/>
            <a:endCxn id="86" idx="0"/>
          </p:cNvCxnSpPr>
          <p:nvPr/>
        </p:nvCxnSpPr>
        <p:spPr>
          <a:xfrm>
            <a:off x="2633844" y="2815752"/>
            <a:ext cx="47448" cy="306850"/>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38" name="Groupe 37">
            <a:extLst>
              <a:ext uri="{FF2B5EF4-FFF2-40B4-BE49-F238E27FC236}">
                <a16:creationId xmlns:a16="http://schemas.microsoft.com/office/drawing/2014/main" id="{3E3A7AD9-DE1B-AE10-AEAA-933E69AFB544}"/>
              </a:ext>
            </a:extLst>
          </p:cNvPr>
          <p:cNvGrpSpPr/>
          <p:nvPr/>
        </p:nvGrpSpPr>
        <p:grpSpPr>
          <a:xfrm>
            <a:off x="2423592" y="2142252"/>
            <a:ext cx="510767" cy="423298"/>
            <a:chOff x="2423592" y="2142252"/>
            <a:chExt cx="510767" cy="423298"/>
          </a:xfrm>
        </p:grpSpPr>
        <p:sp>
          <p:nvSpPr>
            <p:cNvPr id="23" name="Bulle narrative : rectangle 22">
              <a:extLst>
                <a:ext uri="{FF2B5EF4-FFF2-40B4-BE49-F238E27FC236}">
                  <a16:creationId xmlns:a16="http://schemas.microsoft.com/office/drawing/2014/main" id="{3C226F36-61EA-0CCF-9C4B-3287B54F8AE4}"/>
                </a:ext>
              </a:extLst>
            </p:cNvPr>
            <p:cNvSpPr/>
            <p:nvPr/>
          </p:nvSpPr>
          <p:spPr>
            <a:xfrm>
              <a:off x="2423592" y="2142252"/>
              <a:ext cx="510767" cy="423298"/>
            </a:xfrm>
            <a:prstGeom prst="wedgeRectCallout">
              <a:avLst>
                <a:gd name="adj1" fmla="val -58967"/>
                <a:gd name="adj2" fmla="val 84336"/>
              </a:avLst>
            </a:prstGeom>
            <a:solidFill>
              <a:schemeClr val="bg1">
                <a:lumMod val="95000"/>
              </a:schemeClr>
            </a:solidFill>
            <a:ln w="63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áfico 27">
              <a:extLst>
                <a:ext uri="{FF2B5EF4-FFF2-40B4-BE49-F238E27FC236}">
                  <a16:creationId xmlns:a16="http://schemas.microsoft.com/office/drawing/2014/main" id="{B5ED9956-35AB-8E9B-2F14-5FE54FDE900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700" t="12514" b="4545"/>
            <a:stretch/>
          </p:blipFill>
          <p:spPr>
            <a:xfrm>
              <a:off x="2455741" y="2157301"/>
              <a:ext cx="446467" cy="371350"/>
            </a:xfrm>
            <a:prstGeom prst="rect">
              <a:avLst/>
            </a:prstGeom>
            <a:effectLst/>
          </p:spPr>
        </p:pic>
      </p:grpSp>
      <p:sp>
        <p:nvSpPr>
          <p:cNvPr id="4" name="Espace réservé de la date 3">
            <a:extLst>
              <a:ext uri="{FF2B5EF4-FFF2-40B4-BE49-F238E27FC236}">
                <a16:creationId xmlns:a16="http://schemas.microsoft.com/office/drawing/2014/main" id="{F5A9EC8A-027A-B2B3-48E3-DDFC35C8EE1D}"/>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9" name="Espace réservé du pied de page 3">
            <a:extLst>
              <a:ext uri="{FF2B5EF4-FFF2-40B4-BE49-F238E27FC236}">
                <a16:creationId xmlns:a16="http://schemas.microsoft.com/office/drawing/2014/main" id="{70354FD5-7ED1-F110-298A-9444B2DDCC0D}"/>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204712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3.7037E-6 L 0.40053 -0.00047 " pathEditMode="relative" rAng="0" ptsTypes="AA">
                                      <p:cBhvr>
                                        <p:cTn id="6" dur="2000" spd="-100000" fill="hold"/>
                                        <p:tgtEl>
                                          <p:spTgt spid="3"/>
                                        </p:tgtEl>
                                        <p:attrNameLst>
                                          <p:attrName>ppt_x</p:attrName>
                                          <p:attrName>ppt_y</p:attrName>
                                        </p:attrNameLst>
                                      </p:cBhvr>
                                      <p:rCtr x="20026" y="-23"/>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8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6" grpId="0"/>
      <p:bldP spid="27" grpId="0"/>
      <p:bldP spid="28" grpId="0"/>
      <p:bldP spid="29" grpId="0"/>
      <p:bldP spid="31" grpId="0"/>
      <p:bldP spid="85" grpId="0" animBg="1"/>
      <p:bldP spid="8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err="1"/>
              <a:t>Dimensionnement</a:t>
            </a:r>
            <a:r>
              <a:rPr lang="en-US" sz="2800" dirty="0"/>
              <a:t> du drone (3/3)</a:t>
            </a:r>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21</a:t>
            </a:fld>
            <a:endParaRPr lang="en-US"/>
          </a:p>
        </p:txBody>
      </p:sp>
      <p:sp>
        <p:nvSpPr>
          <p:cNvPr id="32" name="ZoneTexte 31">
            <a:extLst>
              <a:ext uri="{FF2B5EF4-FFF2-40B4-BE49-F238E27FC236}">
                <a16:creationId xmlns:a16="http://schemas.microsoft.com/office/drawing/2014/main" id="{51517A37-99C7-6749-1B50-B99401141E0A}"/>
              </a:ext>
            </a:extLst>
          </p:cNvPr>
          <p:cNvSpPr txBox="1"/>
          <p:nvPr/>
        </p:nvSpPr>
        <p:spPr>
          <a:xfrm>
            <a:off x="4824465" y="1233188"/>
            <a:ext cx="3563668" cy="374571"/>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600" b="1" dirty="0" err="1">
                <a:latin typeface="+mj-lt"/>
              </a:rPr>
              <a:t>Procédure</a:t>
            </a:r>
            <a:r>
              <a:rPr lang="en-US" sz="1600" b="1" dirty="0">
                <a:latin typeface="+mj-lt"/>
              </a:rPr>
              <a:t> de </a:t>
            </a:r>
            <a:r>
              <a:rPr lang="en-US" sz="1600" b="1" dirty="0" err="1">
                <a:latin typeface="+mj-lt"/>
              </a:rPr>
              <a:t>dimensionnement</a:t>
            </a:r>
            <a:r>
              <a:rPr lang="en-US" sz="1600" b="1" dirty="0">
                <a:latin typeface="+mj-lt"/>
              </a:rPr>
              <a:t> optimal</a:t>
            </a:r>
            <a:endParaRPr lang="en-US" sz="1600" dirty="0">
              <a:latin typeface="+mj-lt"/>
            </a:endParaRPr>
          </a:p>
        </p:txBody>
      </p:sp>
      <p:pic>
        <p:nvPicPr>
          <p:cNvPr id="33" name="Image 32">
            <a:extLst>
              <a:ext uri="{FF2B5EF4-FFF2-40B4-BE49-F238E27FC236}">
                <a16:creationId xmlns:a16="http://schemas.microsoft.com/office/drawing/2014/main" id="{31C633A3-9DF8-1D8A-B6BB-780C25D73FF7}"/>
              </a:ext>
            </a:extLst>
          </p:cNvPr>
          <p:cNvPicPr>
            <a:picLocks noChangeAspect="1"/>
          </p:cNvPicPr>
          <p:nvPr/>
        </p:nvPicPr>
        <p:blipFill>
          <a:blip r:embed="rId2"/>
          <a:stretch>
            <a:fillRect/>
          </a:stretch>
        </p:blipFill>
        <p:spPr>
          <a:xfrm>
            <a:off x="4824465" y="1875827"/>
            <a:ext cx="5013791" cy="2817549"/>
          </a:xfrm>
          <a:prstGeom prst="rect">
            <a:avLst/>
          </a:prstGeom>
        </p:spPr>
      </p:pic>
      <p:pic>
        <p:nvPicPr>
          <p:cNvPr id="34" name="Image 33">
            <a:extLst>
              <a:ext uri="{FF2B5EF4-FFF2-40B4-BE49-F238E27FC236}">
                <a16:creationId xmlns:a16="http://schemas.microsoft.com/office/drawing/2014/main" id="{5B46E24F-4016-75C9-7666-17DE46563E21}"/>
              </a:ext>
            </a:extLst>
          </p:cNvPr>
          <p:cNvPicPr>
            <a:picLocks noChangeAspect="1"/>
          </p:cNvPicPr>
          <p:nvPr/>
        </p:nvPicPr>
        <p:blipFill rotWithShape="1">
          <a:blip r:embed="rId3">
            <a:clrChange>
              <a:clrFrom>
                <a:srgbClr val="FFFFFF"/>
              </a:clrFrom>
              <a:clrTo>
                <a:srgbClr val="FFFFFF">
                  <a:alpha val="0"/>
                </a:srgbClr>
              </a:clrTo>
            </a:clrChange>
          </a:blip>
          <a:srcRect r="-5883"/>
          <a:stretch/>
        </p:blipFill>
        <p:spPr>
          <a:xfrm>
            <a:off x="5609423" y="2040144"/>
            <a:ext cx="4162967" cy="2366248"/>
          </a:xfrm>
          <a:prstGeom prst="rect">
            <a:avLst/>
          </a:prstGeom>
        </p:spPr>
      </p:pic>
      <p:sp>
        <p:nvSpPr>
          <p:cNvPr id="38" name="Rectangle à coins arrondis 49">
            <a:extLst>
              <a:ext uri="{FF2B5EF4-FFF2-40B4-BE49-F238E27FC236}">
                <a16:creationId xmlns:a16="http://schemas.microsoft.com/office/drawing/2014/main" id="{D8C17CD4-F057-6298-4FAA-A64C5807C142}"/>
              </a:ext>
            </a:extLst>
          </p:cNvPr>
          <p:cNvSpPr/>
          <p:nvPr/>
        </p:nvSpPr>
        <p:spPr>
          <a:xfrm>
            <a:off x="5028287" y="1877824"/>
            <a:ext cx="482755" cy="248716"/>
          </a:xfrm>
          <a:prstGeom prst="roundRect">
            <a:avLst/>
          </a:prstGeom>
          <a:noFill/>
          <a:ln w="19050" cap="flat" cmpd="sng" algn="ctr">
            <a:solidFill>
              <a:srgbClr val="4F81BD">
                <a:shade val="95000"/>
                <a:satMod val="105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à coins arrondis 53">
            <a:extLst>
              <a:ext uri="{FF2B5EF4-FFF2-40B4-BE49-F238E27FC236}">
                <a16:creationId xmlns:a16="http://schemas.microsoft.com/office/drawing/2014/main" id="{FD1566BB-7C9D-2099-EB61-CA78866986D4}"/>
              </a:ext>
            </a:extLst>
          </p:cNvPr>
          <p:cNvSpPr/>
          <p:nvPr/>
        </p:nvSpPr>
        <p:spPr>
          <a:xfrm>
            <a:off x="5678679" y="1909537"/>
            <a:ext cx="1997177" cy="186380"/>
          </a:xfrm>
          <a:prstGeom prst="roundRect">
            <a:avLst/>
          </a:prstGeom>
          <a:noFill/>
          <a:ln w="19050" cap="flat" cmpd="sng" algn="ctr">
            <a:solidFill>
              <a:srgbClr val="7030A0"/>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à coins arrondis 54">
            <a:extLst>
              <a:ext uri="{FF2B5EF4-FFF2-40B4-BE49-F238E27FC236}">
                <a16:creationId xmlns:a16="http://schemas.microsoft.com/office/drawing/2014/main" id="{61CE7759-CB50-CA55-ED0D-5FE4E3802506}"/>
              </a:ext>
            </a:extLst>
          </p:cNvPr>
          <p:cNvSpPr/>
          <p:nvPr/>
        </p:nvSpPr>
        <p:spPr>
          <a:xfrm>
            <a:off x="4828224" y="2197449"/>
            <a:ext cx="852265" cy="2190915"/>
          </a:xfrm>
          <a:prstGeom prst="roundRect">
            <a:avLst/>
          </a:prstGeom>
          <a:noFill/>
          <a:ln w="19050" cap="flat" cmpd="sng" algn="ctr">
            <a:solidFill>
              <a:srgbClr val="FF9933"/>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9933"/>
              </a:solidFill>
              <a:effectLst/>
              <a:uLnTx/>
              <a:uFillTx/>
              <a:latin typeface="Calibri"/>
              <a:ea typeface="+mn-ea"/>
              <a:cs typeface="+mn-cs"/>
            </a:endParaRPr>
          </a:p>
        </p:txBody>
      </p:sp>
      <p:sp>
        <p:nvSpPr>
          <p:cNvPr id="42" name="Rectangle à coins arrondis 55">
            <a:extLst>
              <a:ext uri="{FF2B5EF4-FFF2-40B4-BE49-F238E27FC236}">
                <a16:creationId xmlns:a16="http://schemas.microsoft.com/office/drawing/2014/main" id="{914C5F67-529C-BC80-006A-06E3FD72E98B}"/>
              </a:ext>
            </a:extLst>
          </p:cNvPr>
          <p:cNvSpPr/>
          <p:nvPr/>
        </p:nvSpPr>
        <p:spPr>
          <a:xfrm>
            <a:off x="9378473" y="4413238"/>
            <a:ext cx="478965" cy="263013"/>
          </a:xfrm>
          <a:prstGeom prst="roundRect">
            <a:avLst/>
          </a:prstGeom>
          <a:noFill/>
          <a:ln w="19050" cap="flat" cmpd="sng" algn="ctr">
            <a:solidFill>
              <a:schemeClr val="accent1"/>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ZoneTexte 45">
            <a:extLst>
              <a:ext uri="{FF2B5EF4-FFF2-40B4-BE49-F238E27FC236}">
                <a16:creationId xmlns:a16="http://schemas.microsoft.com/office/drawing/2014/main" id="{0E167E87-9E37-9EA4-0295-A2BB151685D7}"/>
              </a:ext>
            </a:extLst>
          </p:cNvPr>
          <p:cNvSpPr txBox="1"/>
          <p:nvPr/>
        </p:nvSpPr>
        <p:spPr>
          <a:xfrm>
            <a:off x="10445735" y="1970120"/>
            <a:ext cx="1167486" cy="261610"/>
          </a:xfrm>
          <a:prstGeom prst="rect">
            <a:avLst/>
          </a:prstGeom>
          <a:noFill/>
        </p:spPr>
        <p:txBody>
          <a:bodyPr wrap="square" rtlCol="0">
            <a:spAutoFit/>
          </a:bodyPr>
          <a:lstStyle/>
          <a:p>
            <a:pPr algn="ctr"/>
            <a:r>
              <a:rPr lang="en-US" sz="1100" b="1" dirty="0">
                <a:solidFill>
                  <a:srgbClr val="FF9933"/>
                </a:solidFill>
                <a:latin typeface="+mj-lt"/>
              </a:rPr>
              <a:t>Constraints</a:t>
            </a:r>
          </a:p>
        </p:txBody>
      </p:sp>
      <p:sp>
        <p:nvSpPr>
          <p:cNvPr id="47" name="ZoneTexte 46">
            <a:extLst>
              <a:ext uri="{FF2B5EF4-FFF2-40B4-BE49-F238E27FC236}">
                <a16:creationId xmlns:a16="http://schemas.microsoft.com/office/drawing/2014/main" id="{933A51F9-7254-8231-3777-8316FF7C2060}"/>
              </a:ext>
            </a:extLst>
          </p:cNvPr>
          <p:cNvSpPr txBox="1"/>
          <p:nvPr/>
        </p:nvSpPr>
        <p:spPr>
          <a:xfrm>
            <a:off x="10470424" y="1420478"/>
            <a:ext cx="1005488" cy="261610"/>
          </a:xfrm>
          <a:prstGeom prst="rect">
            <a:avLst/>
          </a:prstGeom>
          <a:noFill/>
        </p:spPr>
        <p:txBody>
          <a:bodyPr wrap="square" rtlCol="0">
            <a:spAutoFit/>
          </a:bodyPr>
          <a:lstStyle/>
          <a:p>
            <a:pPr algn="ctr"/>
            <a:r>
              <a:rPr lang="en-US" sz="1100" b="1" dirty="0">
                <a:solidFill>
                  <a:schemeClr val="accent1"/>
                </a:solidFill>
                <a:latin typeface="+mj-lt"/>
              </a:rPr>
              <a:t>Objective</a:t>
            </a:r>
          </a:p>
        </p:txBody>
      </p:sp>
      <p:sp>
        <p:nvSpPr>
          <p:cNvPr id="48" name="ZoneTexte 47">
            <a:extLst>
              <a:ext uri="{FF2B5EF4-FFF2-40B4-BE49-F238E27FC236}">
                <a16:creationId xmlns:a16="http://schemas.microsoft.com/office/drawing/2014/main" id="{2A45C478-C8D7-CB8D-4A41-C9260DB8E16C}"/>
              </a:ext>
            </a:extLst>
          </p:cNvPr>
          <p:cNvSpPr txBox="1"/>
          <p:nvPr/>
        </p:nvSpPr>
        <p:spPr>
          <a:xfrm>
            <a:off x="10614658" y="1682088"/>
            <a:ext cx="1313990" cy="261610"/>
          </a:xfrm>
          <a:prstGeom prst="rect">
            <a:avLst/>
          </a:prstGeom>
          <a:noFill/>
        </p:spPr>
        <p:txBody>
          <a:bodyPr wrap="square" rtlCol="0">
            <a:spAutoFit/>
          </a:bodyPr>
          <a:lstStyle/>
          <a:p>
            <a:r>
              <a:rPr lang="en-US" sz="1100" b="1" dirty="0">
                <a:solidFill>
                  <a:srgbClr val="7030A0"/>
                </a:solidFill>
                <a:latin typeface="+mj-lt"/>
              </a:rPr>
              <a:t>Design alternatives</a:t>
            </a:r>
          </a:p>
        </p:txBody>
      </p:sp>
      <mc:AlternateContent xmlns:mc="http://schemas.openxmlformats.org/markup-compatibility/2006" xmlns:a14="http://schemas.microsoft.com/office/drawing/2010/main">
        <mc:Choice Requires="a14">
          <p:graphicFrame>
            <p:nvGraphicFramePr>
              <p:cNvPr id="51" name="Tableau 50">
                <a:extLst>
                  <a:ext uri="{FF2B5EF4-FFF2-40B4-BE49-F238E27FC236}">
                    <a16:creationId xmlns:a16="http://schemas.microsoft.com/office/drawing/2014/main" id="{3EE276E8-A0C9-F13B-1903-701304C0BA37}"/>
                  </a:ext>
                </a:extLst>
              </p:cNvPr>
              <p:cNvGraphicFramePr>
                <a:graphicFrameLocks noGrp="1"/>
              </p:cNvGraphicFramePr>
              <p:nvPr>
                <p:extLst>
                  <p:ext uri="{D42A27DB-BD31-4B8C-83A1-F6EECF244321}">
                    <p14:modId xmlns:p14="http://schemas.microsoft.com/office/powerpoint/2010/main" val="3469317431"/>
                  </p:ext>
                </p:extLst>
              </p:nvPr>
            </p:nvGraphicFramePr>
            <p:xfrm>
              <a:off x="8782108" y="1456774"/>
              <a:ext cx="1823884" cy="739938"/>
            </p:xfrm>
            <a:graphic>
              <a:graphicData uri="http://schemas.openxmlformats.org/drawingml/2006/table">
                <a:tbl>
                  <a:tblPr firstRow="1" bandRow="1">
                    <a:tableStyleId>{2D5ABB26-0587-4C30-8999-92F81FD0307C}</a:tableStyleId>
                  </a:tblPr>
                  <a:tblGrid>
                    <a:gridCol w="867234">
                      <a:extLst>
                        <a:ext uri="{9D8B030D-6E8A-4147-A177-3AD203B41FA5}">
                          <a16:colId xmlns:a16="http://schemas.microsoft.com/office/drawing/2014/main" val="2822165978"/>
                        </a:ext>
                      </a:extLst>
                    </a:gridCol>
                    <a:gridCol w="956650">
                      <a:extLst>
                        <a:ext uri="{9D8B030D-6E8A-4147-A177-3AD203B41FA5}">
                          <a16:colId xmlns:a16="http://schemas.microsoft.com/office/drawing/2014/main" val="3766374703"/>
                        </a:ext>
                      </a:extLst>
                    </a:gridCol>
                  </a:tblGrid>
                  <a:tr h="246646">
                    <a:tc>
                      <a:txBody>
                        <a:bodyPr/>
                        <a:lstStyle/>
                        <a:p>
                          <a:pPr>
                            <a:lnSpc>
                              <a:spcPts val="1000"/>
                            </a:lnSpc>
                          </a:pPr>
                          <a:r>
                            <a:rPr lang="en-US" sz="1200" dirty="0">
                              <a:solidFill>
                                <a:schemeClr val="tx1">
                                  <a:lumMod val="75000"/>
                                </a:schemeClr>
                              </a:solidFill>
                            </a:rPr>
                            <a:t>Maximize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nSpc>
                              <a:spcPts val="1000"/>
                            </a:lnSpc>
                          </a:pPr>
                          <a14:m>
                            <m:oMath xmlns:m="http://schemas.openxmlformats.org/officeDocument/2006/math">
                              <m:r>
                                <a:rPr lang="fr-FR" sz="1200" b="1" i="1" smtClean="0">
                                  <a:solidFill>
                                    <a:srgbClr val="FF0000"/>
                                  </a:solidFill>
                                  <a:latin typeface="Cambria Math" panose="02040503050406030204" pitchFamily="18" charset="0"/>
                                </a:rPr>
                                <m:t>𝒇</m:t>
                              </m:r>
                              <m:r>
                                <a:rPr lang="fr-FR" sz="1200" b="0" i="1" smtClean="0">
                                  <a:solidFill>
                                    <a:srgbClr val="FF0000"/>
                                  </a:solidFill>
                                  <a:latin typeface="Cambria Math" panose="02040503050406030204" pitchFamily="18" charset="0"/>
                                </a:rPr>
                                <m:t>(</m:t>
                              </m:r>
                              <m:r>
                                <a:rPr lang="fr-FR" sz="1200" b="1" i="0" smtClean="0">
                                  <a:solidFill>
                                    <a:srgbClr val="FF0000"/>
                                  </a:solidFill>
                                  <a:latin typeface="Cambria Math" panose="02040503050406030204" pitchFamily="18" charset="0"/>
                                </a:rPr>
                                <m:t>𝐱</m:t>
                              </m:r>
                              <m:r>
                                <a:rPr lang="fr-FR" sz="1200" b="0" i="1" smtClean="0">
                                  <a:solidFill>
                                    <a:srgbClr val="FF0000"/>
                                  </a:solidFill>
                                  <a:latin typeface="Cambria Math" panose="02040503050406030204" pitchFamily="18" charset="0"/>
                                </a:rPr>
                                <m:t>)</m:t>
                              </m:r>
                            </m:oMath>
                          </a14:m>
                          <a:r>
                            <a:rPr lang="en-US" sz="1200" dirty="0">
                              <a:solidFill>
                                <a:srgbClr val="FF0000"/>
                              </a:solidFill>
                            </a:rPr>
                            <a:t>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4177354"/>
                      </a:ext>
                    </a:extLst>
                  </a:tr>
                  <a:tr h="246646">
                    <a:tc>
                      <a:txBody>
                        <a:bodyPr/>
                        <a:lstStyle/>
                        <a:p>
                          <a:pPr>
                            <a:lnSpc>
                              <a:spcPts val="1000"/>
                            </a:lnSpc>
                          </a:pPr>
                          <a:r>
                            <a:rPr lang="en-US" sz="1200" dirty="0">
                              <a:solidFill>
                                <a:schemeClr val="tx1">
                                  <a:lumMod val="75000"/>
                                </a:schemeClr>
                              </a:solidFill>
                            </a:rPr>
                            <a:t>w.r.t.</a:t>
                          </a:r>
                        </a:p>
                      </a:txBody>
                      <a:tcPr anchor="ctr">
                        <a:lnL w="12700" cap="flat" cmpd="sng" algn="ctr">
                          <a:solidFill>
                            <a:schemeClr val="tx1"/>
                          </a:solidFill>
                          <a:prstDash val="solid"/>
                          <a:round/>
                          <a:headEnd type="none" w="med" len="med"/>
                          <a:tailEnd type="none" w="med" len="med"/>
                        </a:lnL>
                      </a:tcPr>
                    </a:tc>
                    <a:tc>
                      <a:txBody>
                        <a:bodyPr/>
                        <a:lstStyle/>
                        <a:p>
                          <a:pPr>
                            <a:lnSpc>
                              <a:spcPts val="1000"/>
                            </a:lnSpc>
                          </a:pPr>
                          <a14:m>
                            <m:oMath xmlns:m="http://schemas.openxmlformats.org/officeDocument/2006/math">
                              <m:r>
                                <a:rPr lang="fr-FR" sz="1200" b="1" i="0" smtClean="0">
                                  <a:solidFill>
                                    <a:srgbClr val="7030A0"/>
                                  </a:solidFill>
                                  <a:latin typeface="Cambria Math" panose="02040503050406030204" pitchFamily="18" charset="0"/>
                                </a:rPr>
                                <m:t>𝐱</m:t>
                              </m:r>
                              <m:r>
                                <a:rPr lang="fr-FR" sz="1200" b="0" i="1" smtClean="0">
                                  <a:solidFill>
                                    <a:srgbClr val="7030A0"/>
                                  </a:solidFill>
                                  <a:latin typeface="Cambria Math" panose="02040503050406030204" pitchFamily="18" charset="0"/>
                                </a:rPr>
                                <m:t>∈</m:t>
                              </m:r>
                              <m:r>
                                <a:rPr lang="fr-FR" sz="1200" b="0" i="1" smtClean="0">
                                  <a:solidFill>
                                    <a:srgbClr val="7030A0"/>
                                  </a:solidFill>
                                  <a:latin typeface="Cambria Math" panose="02040503050406030204" pitchFamily="18" charset="0"/>
                                </a:rPr>
                                <m:t>𝑋</m:t>
                              </m:r>
                            </m:oMath>
                          </a14:m>
                          <a:r>
                            <a:rPr lang="en-US" sz="1200" dirty="0">
                              <a:solidFill>
                                <a:srgbClr val="7030A0"/>
                              </a:solidFill>
                            </a:rPr>
                            <a:t> </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39251225"/>
                      </a:ext>
                    </a:extLst>
                  </a:tr>
                  <a:tr h="246646">
                    <a:tc>
                      <a:txBody>
                        <a:bodyPr/>
                        <a:lstStyle/>
                        <a:p>
                          <a:pPr>
                            <a:lnSpc>
                              <a:spcPts val="1000"/>
                            </a:lnSpc>
                          </a:pPr>
                          <a:r>
                            <a:rPr lang="en-US" sz="1200" dirty="0">
                              <a:solidFill>
                                <a:schemeClr val="tx1">
                                  <a:lumMod val="75000"/>
                                </a:schemeClr>
                              </a:solidFill>
                            </a:rPr>
                            <a:t>Such that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nSpc>
                              <a:spcPts val="1000"/>
                            </a:lnSpc>
                          </a:pPr>
                          <a14:m>
                            <m:oMath xmlns:m="http://schemas.openxmlformats.org/officeDocument/2006/math">
                              <m:sSub>
                                <m:sSubPr>
                                  <m:ctrlPr>
                                    <a:rPr lang="fr-FR" sz="1200" b="1" i="1" smtClean="0">
                                      <a:solidFill>
                                        <a:srgbClr val="FF860D"/>
                                      </a:solidFill>
                                      <a:latin typeface="Cambria Math" panose="02040503050406030204" pitchFamily="18" charset="0"/>
                                    </a:rPr>
                                  </m:ctrlPr>
                                </m:sSubPr>
                                <m:e>
                                  <m:r>
                                    <a:rPr lang="fr-FR" sz="1200" b="1" i="1" smtClean="0">
                                      <a:solidFill>
                                        <a:srgbClr val="FF860D"/>
                                      </a:solidFill>
                                      <a:latin typeface="Cambria Math" panose="02040503050406030204" pitchFamily="18" charset="0"/>
                                    </a:rPr>
                                    <m:t>𝒈</m:t>
                                  </m:r>
                                </m:e>
                                <m:sub>
                                  <m:r>
                                    <a:rPr lang="fr-FR" sz="1200" b="1" i="1" smtClean="0">
                                      <a:solidFill>
                                        <a:srgbClr val="FF860D"/>
                                      </a:solidFill>
                                      <a:latin typeface="Cambria Math" panose="02040503050406030204" pitchFamily="18" charset="0"/>
                                    </a:rPr>
                                    <m:t>𝒋</m:t>
                                  </m:r>
                                </m:sub>
                              </m:sSub>
                              <m:d>
                                <m:dPr>
                                  <m:ctrlPr>
                                    <a:rPr lang="fr-FR" sz="1200" b="0" i="1" smtClean="0">
                                      <a:solidFill>
                                        <a:srgbClr val="FF860D"/>
                                      </a:solidFill>
                                      <a:latin typeface="Cambria Math" panose="02040503050406030204" pitchFamily="18" charset="0"/>
                                    </a:rPr>
                                  </m:ctrlPr>
                                </m:dPr>
                                <m:e>
                                  <m:r>
                                    <a:rPr lang="fr-FR" sz="1200" b="1" i="0" smtClean="0">
                                      <a:solidFill>
                                        <a:srgbClr val="FF860D"/>
                                      </a:solidFill>
                                      <a:latin typeface="Cambria Math" panose="02040503050406030204" pitchFamily="18" charset="0"/>
                                    </a:rPr>
                                    <m:t>𝐱</m:t>
                                  </m:r>
                                </m:e>
                              </m:d>
                              <m:r>
                                <a:rPr lang="fr-FR" sz="1200" b="0" i="1" smtClean="0">
                                  <a:solidFill>
                                    <a:srgbClr val="FF860D"/>
                                  </a:solidFill>
                                  <a:latin typeface="Cambria Math" panose="02040503050406030204" pitchFamily="18" charset="0"/>
                                </a:rPr>
                                <m:t>≤0</m:t>
                              </m:r>
                            </m:oMath>
                          </a14:m>
                          <a:r>
                            <a:rPr lang="fr-FR" sz="1200" b="0" dirty="0">
                              <a:solidFill>
                                <a:srgbClr val="FF860D"/>
                              </a:solidFill>
                            </a:rPr>
                            <a:t> </a:t>
                          </a:r>
                          <a:endParaRPr lang="fr-FR" sz="1200" b="0" dirty="0">
                            <a:solidFill>
                              <a:schemeClr val="tx1">
                                <a:lumMod val="75000"/>
                              </a:schemeClr>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66474"/>
                      </a:ext>
                    </a:extLst>
                  </a:tr>
                </a:tbl>
              </a:graphicData>
            </a:graphic>
          </p:graphicFrame>
        </mc:Choice>
        <mc:Fallback xmlns="">
          <p:graphicFrame>
            <p:nvGraphicFramePr>
              <p:cNvPr id="51" name="Tableau 50">
                <a:extLst>
                  <a:ext uri="{FF2B5EF4-FFF2-40B4-BE49-F238E27FC236}">
                    <a16:creationId xmlns:a16="http://schemas.microsoft.com/office/drawing/2014/main" id="{3EE276E8-A0C9-F13B-1903-701304C0BA37}"/>
                  </a:ext>
                </a:extLst>
              </p:cNvPr>
              <p:cNvGraphicFramePr>
                <a:graphicFrameLocks noGrp="1"/>
              </p:cNvGraphicFramePr>
              <p:nvPr>
                <p:extLst>
                  <p:ext uri="{D42A27DB-BD31-4B8C-83A1-F6EECF244321}">
                    <p14:modId xmlns:p14="http://schemas.microsoft.com/office/powerpoint/2010/main" val="3469317431"/>
                  </p:ext>
                </p:extLst>
              </p:nvPr>
            </p:nvGraphicFramePr>
            <p:xfrm>
              <a:off x="8782108" y="1456774"/>
              <a:ext cx="1823884" cy="739938"/>
            </p:xfrm>
            <a:graphic>
              <a:graphicData uri="http://schemas.openxmlformats.org/drawingml/2006/table">
                <a:tbl>
                  <a:tblPr firstRow="1" bandRow="1">
                    <a:tableStyleId>{2D5ABB26-0587-4C30-8999-92F81FD0307C}</a:tableStyleId>
                  </a:tblPr>
                  <a:tblGrid>
                    <a:gridCol w="867234">
                      <a:extLst>
                        <a:ext uri="{9D8B030D-6E8A-4147-A177-3AD203B41FA5}">
                          <a16:colId xmlns:a16="http://schemas.microsoft.com/office/drawing/2014/main" val="2822165978"/>
                        </a:ext>
                      </a:extLst>
                    </a:gridCol>
                    <a:gridCol w="956650">
                      <a:extLst>
                        <a:ext uri="{9D8B030D-6E8A-4147-A177-3AD203B41FA5}">
                          <a16:colId xmlns:a16="http://schemas.microsoft.com/office/drawing/2014/main" val="3766374703"/>
                        </a:ext>
                      </a:extLst>
                    </a:gridCol>
                  </a:tblGrid>
                  <a:tr h="246646">
                    <a:tc>
                      <a:txBody>
                        <a:bodyPr/>
                        <a:lstStyle/>
                        <a:p>
                          <a:pPr>
                            <a:lnSpc>
                              <a:spcPts val="1000"/>
                            </a:lnSpc>
                          </a:pPr>
                          <a:r>
                            <a:rPr lang="en-US" sz="1200" dirty="0">
                              <a:solidFill>
                                <a:schemeClr val="tx1">
                                  <a:lumMod val="75000"/>
                                </a:schemeClr>
                              </a:solidFill>
                            </a:rPr>
                            <a:t>Maximize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fr-F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91720" t="-12195" r="-1274" b="-217073"/>
                          </a:stretch>
                        </a:blipFill>
                      </a:tcPr>
                    </a:tc>
                    <a:extLst>
                      <a:ext uri="{0D108BD9-81ED-4DB2-BD59-A6C34878D82A}">
                        <a16:rowId xmlns:a16="http://schemas.microsoft.com/office/drawing/2014/main" val="874177354"/>
                      </a:ext>
                    </a:extLst>
                  </a:tr>
                  <a:tr h="246646">
                    <a:tc>
                      <a:txBody>
                        <a:bodyPr/>
                        <a:lstStyle/>
                        <a:p>
                          <a:pPr>
                            <a:lnSpc>
                              <a:spcPts val="1000"/>
                            </a:lnSpc>
                          </a:pPr>
                          <a:r>
                            <a:rPr lang="en-US" sz="1200" dirty="0">
                              <a:solidFill>
                                <a:schemeClr val="tx1">
                                  <a:lumMod val="75000"/>
                                </a:schemeClr>
                              </a:solidFill>
                            </a:rPr>
                            <a:t>w.r.t.</a:t>
                          </a:r>
                        </a:p>
                      </a:txBody>
                      <a:tcPr anchor="ctr">
                        <a:lnL w="12700" cap="flat" cmpd="sng" algn="ctr">
                          <a:solidFill>
                            <a:schemeClr val="tx1"/>
                          </a:solidFill>
                          <a:prstDash val="solid"/>
                          <a:round/>
                          <a:headEnd type="none" w="med" len="med"/>
                          <a:tailEnd type="none" w="med" len="med"/>
                        </a:lnL>
                      </a:tcPr>
                    </a:tc>
                    <a:tc>
                      <a:txBody>
                        <a:bodyPr/>
                        <a:lstStyle/>
                        <a:p>
                          <a:endParaRPr lang="fr-FR"/>
                        </a:p>
                      </a:txBody>
                      <a:tcPr anchor="ctr">
                        <a:lnR w="12700" cap="flat" cmpd="sng" algn="ctr">
                          <a:solidFill>
                            <a:schemeClr val="tx1"/>
                          </a:solidFill>
                          <a:prstDash val="solid"/>
                          <a:round/>
                          <a:headEnd type="none" w="med" len="med"/>
                          <a:tailEnd type="none" w="med" len="med"/>
                        </a:lnR>
                        <a:blipFill>
                          <a:blip r:embed="rId4"/>
                          <a:stretch>
                            <a:fillRect l="-91720" t="-112195" r="-1274" b="-117073"/>
                          </a:stretch>
                        </a:blipFill>
                      </a:tcPr>
                    </a:tc>
                    <a:extLst>
                      <a:ext uri="{0D108BD9-81ED-4DB2-BD59-A6C34878D82A}">
                        <a16:rowId xmlns:a16="http://schemas.microsoft.com/office/drawing/2014/main" val="2139251225"/>
                      </a:ext>
                    </a:extLst>
                  </a:tr>
                  <a:tr h="246646">
                    <a:tc>
                      <a:txBody>
                        <a:bodyPr/>
                        <a:lstStyle/>
                        <a:p>
                          <a:pPr>
                            <a:lnSpc>
                              <a:spcPts val="1000"/>
                            </a:lnSpc>
                          </a:pPr>
                          <a:r>
                            <a:rPr lang="en-US" sz="1200" dirty="0">
                              <a:solidFill>
                                <a:schemeClr val="tx1">
                                  <a:lumMod val="75000"/>
                                </a:schemeClr>
                              </a:solidFill>
                            </a:rPr>
                            <a:t>Such that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fr-F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91720" t="-212195" r="-1274" b="-17073"/>
                          </a:stretch>
                        </a:blipFill>
                      </a:tcPr>
                    </a:tc>
                    <a:extLst>
                      <a:ext uri="{0D108BD9-81ED-4DB2-BD59-A6C34878D82A}">
                        <a16:rowId xmlns:a16="http://schemas.microsoft.com/office/drawing/2014/main" val="616466474"/>
                      </a:ext>
                    </a:extLst>
                  </a:tr>
                </a:tbl>
              </a:graphicData>
            </a:graphic>
          </p:graphicFrame>
        </mc:Fallback>
      </mc:AlternateContent>
      <p:sp>
        <p:nvSpPr>
          <p:cNvPr id="53" name="ZoneTexte 52">
            <a:extLst>
              <a:ext uri="{FF2B5EF4-FFF2-40B4-BE49-F238E27FC236}">
                <a16:creationId xmlns:a16="http://schemas.microsoft.com/office/drawing/2014/main" id="{8CFF9F6A-1F8B-DC9B-8FA6-A5E6D82C5498}"/>
              </a:ext>
            </a:extLst>
          </p:cNvPr>
          <p:cNvSpPr txBox="1"/>
          <p:nvPr/>
        </p:nvSpPr>
        <p:spPr>
          <a:xfrm>
            <a:off x="4754617" y="5028481"/>
            <a:ext cx="5013791" cy="338554"/>
          </a:xfrm>
          <a:prstGeom prst="rect">
            <a:avLst/>
          </a:prstGeom>
          <a:noFill/>
        </p:spPr>
        <p:txBody>
          <a:bodyPr wrap="square">
            <a:spAutoFit/>
          </a:bodyPr>
          <a:lstStyle/>
          <a:p>
            <a:r>
              <a:rPr lang="en-US" sz="1600" b="1" dirty="0">
                <a:latin typeface="+mj-lt"/>
                <a:sym typeface="Wingdings" panose="05000000000000000000" pitchFamily="2" charset="2"/>
              </a:rPr>
              <a:t>Implementation</a:t>
            </a:r>
          </a:p>
        </p:txBody>
      </p:sp>
      <p:sp>
        <p:nvSpPr>
          <p:cNvPr id="10" name="ZoneTexte 9">
            <a:extLst>
              <a:ext uri="{FF2B5EF4-FFF2-40B4-BE49-F238E27FC236}">
                <a16:creationId xmlns:a16="http://schemas.microsoft.com/office/drawing/2014/main" id="{EABD202F-8CF6-40BB-BDA6-6D1DE41829B2}"/>
              </a:ext>
            </a:extLst>
          </p:cNvPr>
          <p:cNvSpPr txBox="1"/>
          <p:nvPr/>
        </p:nvSpPr>
        <p:spPr>
          <a:xfrm>
            <a:off x="4848155" y="5384829"/>
            <a:ext cx="3710763" cy="492443"/>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fr-FR" sz="1300" dirty="0">
                <a:latin typeface="+mj-lt"/>
                <a:sym typeface="Wingdings" panose="05000000000000000000" pitchFamily="2" charset="2"/>
              </a:rPr>
              <a:t>Implémentation sous Python</a:t>
            </a:r>
          </a:p>
          <a:p>
            <a:pPr marL="285750" indent="-285750">
              <a:buFont typeface="Arial" panose="020B0604020202020204" pitchFamily="34" charset="0"/>
              <a:buChar char="•"/>
            </a:pPr>
            <a:r>
              <a:rPr lang="en-US" sz="1300" dirty="0" err="1">
                <a:latin typeface="+mj-lt"/>
                <a:sym typeface="Wingdings" panose="05000000000000000000" pitchFamily="2" charset="2"/>
              </a:rPr>
              <a:t>Algorithme</a:t>
            </a:r>
            <a:r>
              <a:rPr lang="en-US" sz="1300" dirty="0">
                <a:latin typeface="+mj-lt"/>
                <a:sym typeface="Wingdings" panose="05000000000000000000" pitchFamily="2" charset="2"/>
              </a:rPr>
              <a:t> </a:t>
            </a:r>
            <a:r>
              <a:rPr lang="en-US" sz="1300" dirty="0" err="1">
                <a:latin typeface="+mj-lt"/>
                <a:sym typeface="Wingdings" panose="05000000000000000000" pitchFamily="2" charset="2"/>
              </a:rPr>
              <a:t>d’optimisation</a:t>
            </a:r>
            <a:r>
              <a:rPr lang="en-US" sz="1300" dirty="0">
                <a:latin typeface="+mj-lt"/>
                <a:sym typeface="Wingdings" panose="05000000000000000000" pitchFamily="2" charset="2"/>
              </a:rPr>
              <a:t>: </a:t>
            </a:r>
            <a:r>
              <a:rPr lang="en-US" sz="1300" dirty="0" err="1">
                <a:latin typeface="+mj-lt"/>
                <a:sym typeface="Wingdings" panose="05000000000000000000" pitchFamily="2" charset="2"/>
              </a:rPr>
              <a:t>descente</a:t>
            </a:r>
            <a:r>
              <a:rPr lang="en-US" sz="1300" dirty="0">
                <a:latin typeface="+mj-lt"/>
                <a:sym typeface="Wingdings" panose="05000000000000000000" pitchFamily="2" charset="2"/>
              </a:rPr>
              <a:t> de gradient</a:t>
            </a:r>
            <a:endParaRPr lang="en-US" sz="1300" dirty="0">
              <a:solidFill>
                <a:srgbClr val="000000"/>
              </a:solidFill>
              <a:latin typeface="+mj-lt"/>
              <a:sym typeface="Wingdings" panose="05000000000000000000" pitchFamily="2" charset="2"/>
            </a:endParaRPr>
          </a:p>
        </p:txBody>
      </p:sp>
      <p:grpSp>
        <p:nvGrpSpPr>
          <p:cNvPr id="63" name="Groupe 62">
            <a:extLst>
              <a:ext uri="{FF2B5EF4-FFF2-40B4-BE49-F238E27FC236}">
                <a16:creationId xmlns:a16="http://schemas.microsoft.com/office/drawing/2014/main" id="{D594B25E-E4B2-535C-CAEF-A87F1FEBEC48}"/>
              </a:ext>
            </a:extLst>
          </p:cNvPr>
          <p:cNvGrpSpPr/>
          <p:nvPr/>
        </p:nvGrpSpPr>
        <p:grpSpPr>
          <a:xfrm>
            <a:off x="335360" y="1134269"/>
            <a:ext cx="2907646" cy="2482364"/>
            <a:chOff x="5231904" y="1124744"/>
            <a:chExt cx="2907646" cy="2482364"/>
          </a:xfrm>
        </p:grpSpPr>
        <p:sp>
          <p:nvSpPr>
            <p:cNvPr id="64" name="Rectangle 63">
              <a:extLst>
                <a:ext uri="{FF2B5EF4-FFF2-40B4-BE49-F238E27FC236}">
                  <a16:creationId xmlns:a16="http://schemas.microsoft.com/office/drawing/2014/main" id="{BBD5A4AD-D93D-2A4D-1C18-8C7F26F33085}"/>
                </a:ext>
              </a:extLst>
            </p:cNvPr>
            <p:cNvSpPr/>
            <p:nvPr/>
          </p:nvSpPr>
          <p:spPr>
            <a:xfrm>
              <a:off x="5268217" y="1481957"/>
              <a:ext cx="2871333" cy="2125151"/>
            </a:xfrm>
            <a:prstGeom prst="rect">
              <a:avLst/>
            </a:prstGeom>
            <a:solidFill>
              <a:srgbClr val="F8F8F8"/>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Rectangle à coins arrondis 11">
              <a:extLst>
                <a:ext uri="{FF2B5EF4-FFF2-40B4-BE49-F238E27FC236}">
                  <a16:creationId xmlns:a16="http://schemas.microsoft.com/office/drawing/2014/main" id="{3905FE2F-C0C0-FF87-BA3E-CF82B7C92957}"/>
                </a:ext>
              </a:extLst>
            </p:cNvPr>
            <p:cNvSpPr/>
            <p:nvPr/>
          </p:nvSpPr>
          <p:spPr>
            <a:xfrm>
              <a:off x="5385925" y="1579117"/>
              <a:ext cx="1026943" cy="319630"/>
            </a:xfrm>
            <a:prstGeom prst="roundRect">
              <a:avLst>
                <a:gd name="adj" fmla="val 50000"/>
              </a:avLst>
            </a:prstGeom>
            <a:solidFill>
              <a:schemeClr val="accent3">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Optimizer</a:t>
              </a:r>
            </a:p>
          </p:txBody>
        </p:sp>
        <p:sp>
          <p:nvSpPr>
            <p:cNvPr id="66" name="Rectangle 65">
              <a:extLst>
                <a:ext uri="{FF2B5EF4-FFF2-40B4-BE49-F238E27FC236}">
                  <a16:creationId xmlns:a16="http://schemas.microsoft.com/office/drawing/2014/main" id="{D4DC5DEE-7A0D-356A-B62B-7D152819FD3B}"/>
                </a:ext>
              </a:extLst>
            </p:cNvPr>
            <p:cNvSpPr/>
            <p:nvPr/>
          </p:nvSpPr>
          <p:spPr>
            <a:xfrm>
              <a:off x="6054329" y="1968520"/>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Aero</a:t>
              </a:r>
            </a:p>
          </p:txBody>
        </p:sp>
        <p:sp>
          <p:nvSpPr>
            <p:cNvPr id="67" name="Rectangle 66">
              <a:extLst>
                <a:ext uri="{FF2B5EF4-FFF2-40B4-BE49-F238E27FC236}">
                  <a16:creationId xmlns:a16="http://schemas.microsoft.com/office/drawing/2014/main" id="{0A0CB380-3634-D90A-9B92-765220E455C4}"/>
                </a:ext>
              </a:extLst>
            </p:cNvPr>
            <p:cNvSpPr/>
            <p:nvPr/>
          </p:nvSpPr>
          <p:spPr>
            <a:xfrm>
              <a:off x="6245836" y="218718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t>
              </a:r>
            </a:p>
          </p:txBody>
        </p:sp>
        <p:sp>
          <p:nvSpPr>
            <p:cNvPr id="68" name="Rectangle 67">
              <a:extLst>
                <a:ext uri="{FF2B5EF4-FFF2-40B4-BE49-F238E27FC236}">
                  <a16:creationId xmlns:a16="http://schemas.microsoft.com/office/drawing/2014/main" id="{6A00BDB5-B922-896B-7798-BBD584827604}"/>
                </a:ext>
              </a:extLst>
            </p:cNvPr>
            <p:cNvSpPr/>
            <p:nvPr/>
          </p:nvSpPr>
          <p:spPr>
            <a:xfrm>
              <a:off x="6433812" y="2418959"/>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Structures</a:t>
              </a:r>
            </a:p>
          </p:txBody>
        </p:sp>
        <p:sp>
          <p:nvSpPr>
            <p:cNvPr id="69" name="ZoneTexte 68">
              <a:extLst>
                <a:ext uri="{FF2B5EF4-FFF2-40B4-BE49-F238E27FC236}">
                  <a16:creationId xmlns:a16="http://schemas.microsoft.com/office/drawing/2014/main" id="{993D1167-EE7A-4A86-CBFD-FB390AE8BB9F}"/>
                </a:ext>
              </a:extLst>
            </p:cNvPr>
            <p:cNvSpPr txBox="1"/>
            <p:nvPr/>
          </p:nvSpPr>
          <p:spPr>
            <a:xfrm>
              <a:off x="5231904" y="1124744"/>
              <a:ext cx="2813932" cy="369332"/>
            </a:xfrm>
            <a:prstGeom prst="rect">
              <a:avLst/>
            </a:prstGeom>
            <a:noFill/>
          </p:spPr>
          <p:txBody>
            <a:bodyPr wrap="square" rtlCol="0">
              <a:spAutoFit/>
            </a:bodyPr>
            <a:lstStyle/>
            <a:p>
              <a:r>
                <a:rPr lang="en-US" b="1" dirty="0" err="1">
                  <a:solidFill>
                    <a:schemeClr val="tx1">
                      <a:lumMod val="75000"/>
                      <a:lumOff val="25000"/>
                    </a:schemeClr>
                  </a:solidFill>
                </a:rPr>
                <a:t>Outil</a:t>
              </a:r>
              <a:r>
                <a:rPr lang="en-US" b="1" dirty="0">
                  <a:solidFill>
                    <a:schemeClr val="tx1">
                      <a:lumMod val="75000"/>
                      <a:lumOff val="25000"/>
                    </a:schemeClr>
                  </a:solidFill>
                </a:rPr>
                <a:t> de </a:t>
              </a:r>
              <a:r>
                <a:rPr lang="en-US" b="1" dirty="0" err="1">
                  <a:solidFill>
                    <a:schemeClr val="tx1">
                      <a:lumMod val="75000"/>
                      <a:lumOff val="25000"/>
                    </a:schemeClr>
                  </a:solidFill>
                </a:rPr>
                <a:t>dimensionnement</a:t>
              </a:r>
              <a:endParaRPr lang="en-US" b="1" dirty="0">
                <a:solidFill>
                  <a:schemeClr val="tx1">
                    <a:lumMod val="75000"/>
                    <a:lumOff val="25000"/>
                  </a:schemeClr>
                </a:solidFill>
              </a:endParaRPr>
            </a:p>
          </p:txBody>
        </p:sp>
        <p:cxnSp>
          <p:nvCxnSpPr>
            <p:cNvPr id="70" name="Connecteur en angle 34">
              <a:extLst>
                <a:ext uri="{FF2B5EF4-FFF2-40B4-BE49-F238E27FC236}">
                  <a16:creationId xmlns:a16="http://schemas.microsoft.com/office/drawing/2014/main" id="{5F3DC08E-B3B8-8A7E-58BD-CBB099560E59}"/>
                </a:ext>
              </a:extLst>
            </p:cNvPr>
            <p:cNvCxnSpPr>
              <a:stCxn id="65" idx="3"/>
              <a:endCxn id="66" idx="0"/>
            </p:cNvCxnSpPr>
            <p:nvPr/>
          </p:nvCxnSpPr>
          <p:spPr>
            <a:xfrm>
              <a:off x="6412868" y="1738932"/>
              <a:ext cx="73461" cy="22958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Connecteur en angle 35">
              <a:extLst>
                <a:ext uri="{FF2B5EF4-FFF2-40B4-BE49-F238E27FC236}">
                  <a16:creationId xmlns:a16="http://schemas.microsoft.com/office/drawing/2014/main" id="{8C35284E-701D-B738-5231-4E522E1A2422}"/>
                </a:ext>
              </a:extLst>
            </p:cNvPr>
            <p:cNvCxnSpPr>
              <a:stCxn id="72" idx="1"/>
              <a:endCxn id="65" idx="2"/>
            </p:cNvCxnSpPr>
            <p:nvPr/>
          </p:nvCxnSpPr>
          <p:spPr>
            <a:xfrm rot="10800000">
              <a:off x="5899398" y="1898747"/>
              <a:ext cx="1210439" cy="13763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4D6EB651-E081-1091-8412-09502059D395}"/>
                </a:ext>
              </a:extLst>
            </p:cNvPr>
            <p:cNvSpPr/>
            <p:nvPr/>
          </p:nvSpPr>
          <p:spPr>
            <a:xfrm>
              <a:off x="7109836" y="3113077"/>
              <a:ext cx="936000" cy="3240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Objective</a:t>
              </a:r>
            </a:p>
          </p:txBody>
        </p:sp>
        <p:cxnSp>
          <p:nvCxnSpPr>
            <p:cNvPr id="73" name="Connecteur en angle 38">
              <a:extLst>
                <a:ext uri="{FF2B5EF4-FFF2-40B4-BE49-F238E27FC236}">
                  <a16:creationId xmlns:a16="http://schemas.microsoft.com/office/drawing/2014/main" id="{DF7F3666-AC24-66F1-CFBC-64C1DE0103AC}"/>
                </a:ext>
              </a:extLst>
            </p:cNvPr>
            <p:cNvCxnSpPr>
              <a:cxnSpLocks/>
              <a:stCxn id="74" idx="3"/>
              <a:endCxn id="72" idx="0"/>
            </p:cNvCxnSpPr>
            <p:nvPr/>
          </p:nvCxnSpPr>
          <p:spPr>
            <a:xfrm>
              <a:off x="7530388" y="2806227"/>
              <a:ext cx="47448" cy="30685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38999995-2FDC-BEC5-07F1-D16559B97D6A}"/>
                </a:ext>
              </a:extLst>
            </p:cNvPr>
            <p:cNvSpPr/>
            <p:nvPr/>
          </p:nvSpPr>
          <p:spPr>
            <a:xfrm>
              <a:off x="6666388" y="264422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Propulsion</a:t>
              </a:r>
            </a:p>
          </p:txBody>
        </p:sp>
      </p:grpSp>
      <p:sp>
        <p:nvSpPr>
          <p:cNvPr id="75" name="Rectangle à coins arrondis 11">
            <a:extLst>
              <a:ext uri="{FF2B5EF4-FFF2-40B4-BE49-F238E27FC236}">
                <a16:creationId xmlns:a16="http://schemas.microsoft.com/office/drawing/2014/main" id="{8181DCD3-A933-2431-BF62-0D6E9D327E44}"/>
              </a:ext>
            </a:extLst>
          </p:cNvPr>
          <p:cNvSpPr/>
          <p:nvPr/>
        </p:nvSpPr>
        <p:spPr>
          <a:xfrm>
            <a:off x="490859" y="1588642"/>
            <a:ext cx="1026943" cy="319630"/>
          </a:xfrm>
          <a:prstGeom prst="roundRect">
            <a:avLst>
              <a:gd name="adj" fmla="val 50000"/>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Optimizer</a:t>
            </a:r>
          </a:p>
        </p:txBody>
      </p:sp>
      <p:sp>
        <p:nvSpPr>
          <p:cNvPr id="76" name="Rectangle 75">
            <a:extLst>
              <a:ext uri="{FF2B5EF4-FFF2-40B4-BE49-F238E27FC236}">
                <a16:creationId xmlns:a16="http://schemas.microsoft.com/office/drawing/2014/main" id="{129F75CF-5C54-C8C9-6612-458BBAA4741C}"/>
              </a:ext>
            </a:extLst>
          </p:cNvPr>
          <p:cNvSpPr/>
          <p:nvPr/>
        </p:nvSpPr>
        <p:spPr>
          <a:xfrm>
            <a:off x="2213292" y="3122602"/>
            <a:ext cx="936000" cy="32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Objective</a:t>
            </a:r>
          </a:p>
        </p:txBody>
      </p:sp>
      <p:cxnSp>
        <p:nvCxnSpPr>
          <p:cNvPr id="77" name="Connecteur en angle 35">
            <a:extLst>
              <a:ext uri="{FF2B5EF4-FFF2-40B4-BE49-F238E27FC236}">
                <a16:creationId xmlns:a16="http://schemas.microsoft.com/office/drawing/2014/main" id="{E552211C-EC1D-C423-6505-27A717C5FD9D}"/>
              </a:ext>
            </a:extLst>
          </p:cNvPr>
          <p:cNvCxnSpPr>
            <a:cxnSpLocks/>
            <a:stCxn id="76" idx="1"/>
            <a:endCxn id="75" idx="2"/>
          </p:cNvCxnSpPr>
          <p:nvPr/>
        </p:nvCxnSpPr>
        <p:spPr>
          <a:xfrm rot="10800000">
            <a:off x="1004332" y="1908272"/>
            <a:ext cx="1208961" cy="1376330"/>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78" name="Connecteur en angle 34">
            <a:extLst>
              <a:ext uri="{FF2B5EF4-FFF2-40B4-BE49-F238E27FC236}">
                <a16:creationId xmlns:a16="http://schemas.microsoft.com/office/drawing/2014/main" id="{535E8FD2-DD97-FB4E-8C6C-F2C4C855193B}"/>
              </a:ext>
            </a:extLst>
          </p:cNvPr>
          <p:cNvCxnSpPr>
            <a:cxnSpLocks/>
            <a:stCxn id="75" idx="3"/>
            <a:endCxn id="66" idx="0"/>
          </p:cNvCxnSpPr>
          <p:nvPr/>
        </p:nvCxnSpPr>
        <p:spPr>
          <a:xfrm>
            <a:off x="1517802" y="1748457"/>
            <a:ext cx="71983" cy="229588"/>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79" name="Connecteur en angle 38">
            <a:extLst>
              <a:ext uri="{FF2B5EF4-FFF2-40B4-BE49-F238E27FC236}">
                <a16:creationId xmlns:a16="http://schemas.microsoft.com/office/drawing/2014/main" id="{8C4AA07B-A8C2-0584-96F7-DC8EE9414453}"/>
              </a:ext>
            </a:extLst>
          </p:cNvPr>
          <p:cNvCxnSpPr>
            <a:cxnSpLocks/>
            <a:stCxn id="74" idx="3"/>
            <a:endCxn id="76" idx="0"/>
          </p:cNvCxnSpPr>
          <p:nvPr/>
        </p:nvCxnSpPr>
        <p:spPr>
          <a:xfrm>
            <a:off x="2633844" y="2815752"/>
            <a:ext cx="47448" cy="306850"/>
          </a:xfrm>
          <a:prstGeom prst="bentConnector2">
            <a:avLst/>
          </a:prstGeom>
          <a:ln w="127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3" name="Groupe 2">
            <a:extLst>
              <a:ext uri="{FF2B5EF4-FFF2-40B4-BE49-F238E27FC236}">
                <a16:creationId xmlns:a16="http://schemas.microsoft.com/office/drawing/2014/main" id="{732D3920-F3CC-144C-5914-663A95006ED5}"/>
              </a:ext>
            </a:extLst>
          </p:cNvPr>
          <p:cNvGrpSpPr/>
          <p:nvPr/>
        </p:nvGrpSpPr>
        <p:grpSpPr>
          <a:xfrm>
            <a:off x="2423592" y="2142252"/>
            <a:ext cx="510767" cy="423298"/>
            <a:chOff x="2423592" y="2142252"/>
            <a:chExt cx="510767" cy="423298"/>
          </a:xfrm>
        </p:grpSpPr>
        <p:sp>
          <p:nvSpPr>
            <p:cNvPr id="4" name="Bulle narrative : rectangle 3">
              <a:extLst>
                <a:ext uri="{FF2B5EF4-FFF2-40B4-BE49-F238E27FC236}">
                  <a16:creationId xmlns:a16="http://schemas.microsoft.com/office/drawing/2014/main" id="{C9A9E348-BE8D-4A1F-D421-019F6CEF6364}"/>
                </a:ext>
              </a:extLst>
            </p:cNvPr>
            <p:cNvSpPr/>
            <p:nvPr/>
          </p:nvSpPr>
          <p:spPr>
            <a:xfrm>
              <a:off x="2423592" y="2142252"/>
              <a:ext cx="510767" cy="423298"/>
            </a:xfrm>
            <a:prstGeom prst="wedgeRectCallout">
              <a:avLst>
                <a:gd name="adj1" fmla="val -58967"/>
                <a:gd name="adj2" fmla="val 84336"/>
              </a:avLst>
            </a:prstGeom>
            <a:solidFill>
              <a:schemeClr val="bg1">
                <a:lumMod val="95000"/>
              </a:schemeClr>
            </a:solidFill>
            <a:ln w="63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áfico 27">
              <a:extLst>
                <a:ext uri="{FF2B5EF4-FFF2-40B4-BE49-F238E27FC236}">
                  <a16:creationId xmlns:a16="http://schemas.microsoft.com/office/drawing/2014/main" id="{F61E7509-0BD3-48AB-9221-9EAEDFBEFAE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700" t="12514" b="4545"/>
            <a:stretch/>
          </p:blipFill>
          <p:spPr>
            <a:xfrm>
              <a:off x="2455741" y="2157301"/>
              <a:ext cx="446467" cy="371350"/>
            </a:xfrm>
            <a:prstGeom prst="rect">
              <a:avLst/>
            </a:prstGeom>
            <a:effectLst/>
          </p:spPr>
        </p:pic>
      </p:grpSp>
      <p:sp>
        <p:nvSpPr>
          <p:cNvPr id="13" name="Espace réservé de la date 3">
            <a:extLst>
              <a:ext uri="{FF2B5EF4-FFF2-40B4-BE49-F238E27FC236}">
                <a16:creationId xmlns:a16="http://schemas.microsoft.com/office/drawing/2014/main" id="{083B3BDC-1A8C-9389-632B-33B7FC431A1A}"/>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14" name="Espace réservé du pied de page 3">
            <a:extLst>
              <a:ext uri="{FF2B5EF4-FFF2-40B4-BE49-F238E27FC236}">
                <a16:creationId xmlns:a16="http://schemas.microsoft.com/office/drawing/2014/main" id="{95F384C8-D924-2B2F-BDB0-87E821E0C0FC}"/>
              </a:ext>
            </a:extLst>
          </p:cNvPr>
          <p:cNvSpPr>
            <a:spLocks noGrp="1"/>
          </p:cNvSpPr>
          <p:nvPr>
            <p:ph type="ftr" sz="quarter" idx="11"/>
          </p:nvPr>
        </p:nvSpPr>
        <p:spPr>
          <a:xfrm>
            <a:off x="4038600" y="6597352"/>
            <a:ext cx="4114800" cy="239644"/>
          </a:xfrm>
        </p:spPr>
        <p:txBody>
          <a:bodyPr/>
          <a:lstStyle/>
          <a:p>
            <a:pPr>
              <a:defRPr/>
            </a:pPr>
            <a:r>
              <a:rPr lang="fr-FR" dirty="0"/>
              <a:t>Aerospace Europe </a:t>
            </a:r>
            <a:r>
              <a:rPr lang="fr-FR" dirty="0" err="1"/>
              <a:t>Conference</a:t>
            </a:r>
            <a:r>
              <a:rPr lang="fr-FR" dirty="0"/>
              <a:t> 2023</a:t>
            </a:r>
          </a:p>
        </p:txBody>
      </p:sp>
    </p:spTree>
    <p:extLst>
      <p:ext uri="{BB962C8B-B14F-4D97-AF65-F5344CB8AC3E}">
        <p14:creationId xmlns:p14="http://schemas.microsoft.com/office/powerpoint/2010/main" val="128749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par>
                          <p:cTn id="27" fill="hold">
                            <p:stCondLst>
                              <p:cond delay="0"/>
                            </p:stCondLst>
                            <p:childTnLst>
                              <p:par>
                                <p:cTn id="28" presetID="1" presetClass="exit"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77"/>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9"/>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7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animBg="1"/>
      <p:bldP spid="46" grpId="0"/>
      <p:bldP spid="47" grpId="0"/>
      <p:bldP spid="48" grpId="0"/>
      <p:bldP spid="53" grpId="0"/>
      <p:bldP spid="10" grpId="0" animBg="1"/>
      <p:bldP spid="75" grpId="0" animBg="1"/>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66DBBA-BE0E-1A2E-90A4-B233A6E7FF89}"/>
              </a:ext>
            </a:extLst>
          </p:cNvPr>
          <p:cNvSpPr>
            <a:spLocks noGrp="1"/>
          </p:cNvSpPr>
          <p:nvPr>
            <p:ph type="title"/>
          </p:nvPr>
        </p:nvSpPr>
        <p:spPr/>
        <p:txBody>
          <a:bodyPr>
            <a:normAutofit/>
          </a:bodyPr>
          <a:lstStyle/>
          <a:p>
            <a:r>
              <a:rPr lang="en-US" sz="2800" dirty="0" err="1"/>
              <a:t>Résultats</a:t>
            </a:r>
            <a:r>
              <a:rPr lang="en-US" sz="2800" dirty="0"/>
              <a:t> du </a:t>
            </a:r>
            <a:r>
              <a:rPr lang="en-US" sz="2800" dirty="0" err="1"/>
              <a:t>dimensionnement</a:t>
            </a:r>
            <a:endParaRPr lang="en-US" sz="2800" dirty="0"/>
          </a:p>
        </p:txBody>
      </p:sp>
      <p:sp>
        <p:nvSpPr>
          <p:cNvPr id="4" name="Espace réservé du pied de page 3">
            <a:extLst>
              <a:ext uri="{FF2B5EF4-FFF2-40B4-BE49-F238E27FC236}">
                <a16:creationId xmlns:a16="http://schemas.microsoft.com/office/drawing/2014/main" id="{54A22197-309F-FACE-EEB7-D553EE2788D6}"/>
              </a:ext>
            </a:extLst>
          </p:cNvPr>
          <p:cNvSpPr>
            <a:spLocks noGrp="1"/>
          </p:cNvSpPr>
          <p:nvPr>
            <p:ph type="ftr" sz="quarter" idx="11"/>
          </p:nvPr>
        </p:nvSpPr>
        <p:spPr/>
        <p:txBody>
          <a:bodyPr/>
          <a:lstStyle/>
          <a:p>
            <a:pPr>
              <a:defRPr/>
            </a:pPr>
            <a:r>
              <a:rPr lang="fr-FR"/>
              <a:t>ISAE-SUPAERO / INSA Toulouse / ICA</a:t>
            </a:r>
            <a:endParaRPr lang="fr-FR" dirty="0"/>
          </a:p>
        </p:txBody>
      </p:sp>
      <p:sp>
        <p:nvSpPr>
          <p:cNvPr id="5" name="Espace réservé du numéro de diapositive 4">
            <a:extLst>
              <a:ext uri="{FF2B5EF4-FFF2-40B4-BE49-F238E27FC236}">
                <a16:creationId xmlns:a16="http://schemas.microsoft.com/office/drawing/2014/main" id="{BE9A4FB7-9E22-66F0-410B-5E9CB764CE5D}"/>
              </a:ext>
            </a:extLst>
          </p:cNvPr>
          <p:cNvSpPr>
            <a:spLocks noGrp="1"/>
          </p:cNvSpPr>
          <p:nvPr>
            <p:ph type="sldNum" sz="quarter" idx="12"/>
          </p:nvPr>
        </p:nvSpPr>
        <p:spPr/>
        <p:txBody>
          <a:bodyPr/>
          <a:lstStyle/>
          <a:p>
            <a:pPr>
              <a:defRPr/>
            </a:pPr>
            <a:fld id="{5E177536-18BF-1743-A360-A4663329E682}" type="slidenum">
              <a:rPr lang="fr-FR" smtClean="0"/>
              <a:t>22</a:t>
            </a:fld>
            <a:endParaRPr lang="fr-FR"/>
          </a:p>
        </p:txBody>
      </p:sp>
      <p:graphicFrame>
        <p:nvGraphicFramePr>
          <p:cNvPr id="6" name="Graphique 5">
            <a:extLst>
              <a:ext uri="{FF2B5EF4-FFF2-40B4-BE49-F238E27FC236}">
                <a16:creationId xmlns:a16="http://schemas.microsoft.com/office/drawing/2014/main" id="{4F372B2F-C5A3-6860-56A5-C14DC248432D}"/>
              </a:ext>
            </a:extLst>
          </p:cNvPr>
          <p:cNvGraphicFramePr/>
          <p:nvPr>
            <p:extLst>
              <p:ext uri="{D42A27DB-BD31-4B8C-83A1-F6EECF244321}">
                <p14:modId xmlns:p14="http://schemas.microsoft.com/office/powerpoint/2010/main" val="1167570552"/>
              </p:ext>
            </p:extLst>
          </p:nvPr>
        </p:nvGraphicFramePr>
        <p:xfrm>
          <a:off x="5479625" y="2515177"/>
          <a:ext cx="2774891" cy="1849927"/>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887FC149-5EF2-E651-53D5-EA7E2A597B84}"/>
              </a:ext>
            </a:extLst>
          </p:cNvPr>
          <p:cNvSpPr/>
          <p:nvPr/>
        </p:nvSpPr>
        <p:spPr>
          <a:xfrm>
            <a:off x="3336386" y="2331075"/>
            <a:ext cx="1620359" cy="162035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grpSp>
        <p:nvGrpSpPr>
          <p:cNvPr id="8" name="Groupe 7">
            <a:extLst>
              <a:ext uri="{FF2B5EF4-FFF2-40B4-BE49-F238E27FC236}">
                <a16:creationId xmlns:a16="http://schemas.microsoft.com/office/drawing/2014/main" id="{3C11D28C-4B38-73C3-612E-A459E9C3D4D1}"/>
              </a:ext>
            </a:extLst>
          </p:cNvPr>
          <p:cNvGrpSpPr/>
          <p:nvPr/>
        </p:nvGrpSpPr>
        <p:grpSpPr>
          <a:xfrm>
            <a:off x="3371112" y="2350109"/>
            <a:ext cx="1554293" cy="1576067"/>
            <a:chOff x="2898254" y="1051947"/>
            <a:chExt cx="1178699" cy="1195211"/>
          </a:xfrm>
        </p:grpSpPr>
        <p:sp>
          <p:nvSpPr>
            <p:cNvPr id="9" name="Ellipse 8">
              <a:extLst>
                <a:ext uri="{FF2B5EF4-FFF2-40B4-BE49-F238E27FC236}">
                  <a16:creationId xmlns:a16="http://schemas.microsoft.com/office/drawing/2014/main" id="{68899171-2040-7C81-DC26-2E7C6536BB02}"/>
                </a:ext>
              </a:extLst>
            </p:cNvPr>
            <p:cNvSpPr/>
            <p:nvPr/>
          </p:nvSpPr>
          <p:spPr>
            <a:xfrm>
              <a:off x="2916600" y="1294932"/>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Ellipse 9">
              <a:extLst>
                <a:ext uri="{FF2B5EF4-FFF2-40B4-BE49-F238E27FC236}">
                  <a16:creationId xmlns:a16="http://schemas.microsoft.com/office/drawing/2014/main" id="{6DE120CF-B3FB-2CE1-8057-0533259B0239}"/>
                </a:ext>
              </a:extLst>
            </p:cNvPr>
            <p:cNvSpPr/>
            <p:nvPr/>
          </p:nvSpPr>
          <p:spPr>
            <a:xfrm>
              <a:off x="2925085" y="1738990"/>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Ellipse 10">
              <a:extLst>
                <a:ext uri="{FF2B5EF4-FFF2-40B4-BE49-F238E27FC236}">
                  <a16:creationId xmlns:a16="http://schemas.microsoft.com/office/drawing/2014/main" id="{5263C189-EB51-CA43-7AD8-E8E1C44A2A0C}"/>
                </a:ext>
              </a:extLst>
            </p:cNvPr>
            <p:cNvSpPr/>
            <p:nvPr/>
          </p:nvSpPr>
          <p:spPr>
            <a:xfrm>
              <a:off x="3338150" y="1936162"/>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Ellipse 11">
              <a:extLst>
                <a:ext uri="{FF2B5EF4-FFF2-40B4-BE49-F238E27FC236}">
                  <a16:creationId xmlns:a16="http://schemas.microsoft.com/office/drawing/2014/main" id="{B47ED1A5-5633-3922-3FBC-9C6F7EC6FF42}"/>
                </a:ext>
              </a:extLst>
            </p:cNvPr>
            <p:cNvSpPr/>
            <p:nvPr/>
          </p:nvSpPr>
          <p:spPr>
            <a:xfrm>
              <a:off x="3752704" y="1722079"/>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Ellipse 12">
              <a:extLst>
                <a:ext uri="{FF2B5EF4-FFF2-40B4-BE49-F238E27FC236}">
                  <a16:creationId xmlns:a16="http://schemas.microsoft.com/office/drawing/2014/main" id="{6EB9BB57-2BFB-876A-BE01-39674FB5317D}"/>
                </a:ext>
              </a:extLst>
            </p:cNvPr>
            <p:cNvSpPr/>
            <p:nvPr/>
          </p:nvSpPr>
          <p:spPr>
            <a:xfrm>
              <a:off x="3765957" y="1286966"/>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Ellipse 13">
              <a:extLst>
                <a:ext uri="{FF2B5EF4-FFF2-40B4-BE49-F238E27FC236}">
                  <a16:creationId xmlns:a16="http://schemas.microsoft.com/office/drawing/2014/main" id="{6699EF43-FE8A-8099-EEF3-F1E64321EF33}"/>
                </a:ext>
              </a:extLst>
            </p:cNvPr>
            <p:cNvSpPr/>
            <p:nvPr/>
          </p:nvSpPr>
          <p:spPr>
            <a:xfrm>
              <a:off x="3348438" y="1066766"/>
              <a:ext cx="310996" cy="31099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5" name="Groupe 14">
              <a:extLst>
                <a:ext uri="{FF2B5EF4-FFF2-40B4-BE49-F238E27FC236}">
                  <a16:creationId xmlns:a16="http://schemas.microsoft.com/office/drawing/2014/main" id="{B877C387-13C0-B361-9A92-527C2B8F8C19}"/>
                </a:ext>
              </a:extLst>
            </p:cNvPr>
            <p:cNvGrpSpPr/>
            <p:nvPr/>
          </p:nvGrpSpPr>
          <p:grpSpPr>
            <a:xfrm>
              <a:off x="2898254" y="1051947"/>
              <a:ext cx="1142927" cy="1171340"/>
              <a:chOff x="2205240" y="808444"/>
              <a:chExt cx="793443" cy="813168"/>
            </a:xfrm>
          </p:grpSpPr>
          <p:sp>
            <p:nvSpPr>
              <p:cNvPr id="16" name="Rectangle 15">
                <a:extLst>
                  <a:ext uri="{FF2B5EF4-FFF2-40B4-BE49-F238E27FC236}">
                    <a16:creationId xmlns:a16="http://schemas.microsoft.com/office/drawing/2014/main" id="{05962F39-C918-2C22-05C5-7AD97F95EA19}"/>
                  </a:ext>
                </a:extLst>
              </p:cNvPr>
              <p:cNvSpPr/>
              <p:nvPr/>
            </p:nvSpPr>
            <p:spPr>
              <a:xfrm>
                <a:off x="2582517" y="916554"/>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1A573DF3-DBCB-6845-F281-9BA8FB8F1A44}"/>
                  </a:ext>
                </a:extLst>
              </p:cNvPr>
              <p:cNvSpPr/>
              <p:nvPr/>
            </p:nvSpPr>
            <p:spPr>
              <a:xfrm rot="7063461">
                <a:off x="2591841" y="910300"/>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9E7C5529-4D9D-5167-FD36-A23B2880DE57}"/>
                  </a:ext>
                </a:extLst>
              </p:cNvPr>
              <p:cNvSpPr/>
              <p:nvPr/>
            </p:nvSpPr>
            <p:spPr>
              <a:xfrm rot="3780000">
                <a:off x="2582379" y="904081"/>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9" name="Groupe 18">
                <a:extLst>
                  <a:ext uri="{FF2B5EF4-FFF2-40B4-BE49-F238E27FC236}">
                    <a16:creationId xmlns:a16="http://schemas.microsoft.com/office/drawing/2014/main" id="{11F15221-7EA8-0210-717C-11020741E94F}"/>
                  </a:ext>
                </a:extLst>
              </p:cNvPr>
              <p:cNvGrpSpPr/>
              <p:nvPr/>
            </p:nvGrpSpPr>
            <p:grpSpPr>
              <a:xfrm>
                <a:off x="2205893" y="808444"/>
                <a:ext cx="792790" cy="367005"/>
                <a:chOff x="2197100" y="767413"/>
                <a:chExt cx="792790" cy="367005"/>
              </a:xfrm>
              <a:solidFill>
                <a:srgbClr val="EBF1DE"/>
              </a:solidFill>
            </p:grpSpPr>
            <p:sp>
              <p:nvSpPr>
                <p:cNvPr id="43" name="Ellipse 42">
                  <a:extLst>
                    <a:ext uri="{FF2B5EF4-FFF2-40B4-BE49-F238E27FC236}">
                      <a16:creationId xmlns:a16="http://schemas.microsoft.com/office/drawing/2014/main" id="{85DE9466-7D32-9C7C-C1F1-0543C67440B7}"/>
                    </a:ext>
                  </a:extLst>
                </p:cNvPr>
                <p:cNvSpPr/>
                <p:nvPr/>
              </p:nvSpPr>
              <p:spPr>
                <a:xfrm>
                  <a:off x="2197100" y="914400"/>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Ellipse 43">
                  <a:extLst>
                    <a:ext uri="{FF2B5EF4-FFF2-40B4-BE49-F238E27FC236}">
                      <a16:creationId xmlns:a16="http://schemas.microsoft.com/office/drawing/2014/main" id="{98F7D9A2-9CDA-54A7-B0CD-28EA9E9DEE8B}"/>
                    </a:ext>
                  </a:extLst>
                </p:cNvPr>
                <p:cNvSpPr/>
                <p:nvPr/>
              </p:nvSpPr>
              <p:spPr>
                <a:xfrm>
                  <a:off x="2773990" y="918518"/>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Ellipse 44">
                  <a:extLst>
                    <a:ext uri="{FF2B5EF4-FFF2-40B4-BE49-F238E27FC236}">
                      <a16:creationId xmlns:a16="http://schemas.microsoft.com/office/drawing/2014/main" id="{D8715828-EFBA-8527-0699-73A3131043E1}"/>
                    </a:ext>
                  </a:extLst>
                </p:cNvPr>
                <p:cNvSpPr/>
                <p:nvPr/>
              </p:nvSpPr>
              <p:spPr>
                <a:xfrm>
                  <a:off x="2484892" y="767413"/>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0" name="Groupe 19">
                <a:extLst>
                  <a:ext uri="{FF2B5EF4-FFF2-40B4-BE49-F238E27FC236}">
                    <a16:creationId xmlns:a16="http://schemas.microsoft.com/office/drawing/2014/main" id="{3C963947-6192-010F-F345-BC87CD990827}"/>
                  </a:ext>
                </a:extLst>
              </p:cNvPr>
              <p:cNvGrpSpPr/>
              <p:nvPr/>
            </p:nvGrpSpPr>
            <p:grpSpPr>
              <a:xfrm flipV="1">
                <a:off x="2205240" y="1254607"/>
                <a:ext cx="792790" cy="367005"/>
                <a:chOff x="2197100" y="1239637"/>
                <a:chExt cx="792790" cy="367005"/>
              </a:xfrm>
              <a:solidFill>
                <a:srgbClr val="EBF1DE"/>
              </a:solidFill>
            </p:grpSpPr>
            <p:sp>
              <p:nvSpPr>
                <p:cNvPr id="40" name="Ellipse 39">
                  <a:extLst>
                    <a:ext uri="{FF2B5EF4-FFF2-40B4-BE49-F238E27FC236}">
                      <a16:creationId xmlns:a16="http://schemas.microsoft.com/office/drawing/2014/main" id="{01CE9F11-795E-E749-8D69-572594E8218B}"/>
                    </a:ext>
                  </a:extLst>
                </p:cNvPr>
                <p:cNvSpPr/>
                <p:nvPr/>
              </p:nvSpPr>
              <p:spPr>
                <a:xfrm>
                  <a:off x="2197100" y="1386624"/>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1" name="Ellipse 40">
                  <a:extLst>
                    <a:ext uri="{FF2B5EF4-FFF2-40B4-BE49-F238E27FC236}">
                      <a16:creationId xmlns:a16="http://schemas.microsoft.com/office/drawing/2014/main" id="{542965CD-00B3-C198-8DCB-06CA3798A4A9}"/>
                    </a:ext>
                  </a:extLst>
                </p:cNvPr>
                <p:cNvSpPr/>
                <p:nvPr/>
              </p:nvSpPr>
              <p:spPr>
                <a:xfrm>
                  <a:off x="2773990" y="1390742"/>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Ellipse 41">
                  <a:extLst>
                    <a:ext uri="{FF2B5EF4-FFF2-40B4-BE49-F238E27FC236}">
                      <a16:creationId xmlns:a16="http://schemas.microsoft.com/office/drawing/2014/main" id="{C263839E-7CDB-7B42-24FB-E34BE2A45BDC}"/>
                    </a:ext>
                  </a:extLst>
                </p:cNvPr>
                <p:cNvSpPr/>
                <p:nvPr/>
              </p:nvSpPr>
              <p:spPr>
                <a:xfrm>
                  <a:off x="2484892" y="1239637"/>
                  <a:ext cx="215900" cy="2159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e 20">
                <a:extLst>
                  <a:ext uri="{FF2B5EF4-FFF2-40B4-BE49-F238E27FC236}">
                    <a16:creationId xmlns:a16="http://schemas.microsoft.com/office/drawing/2014/main" id="{F6F7F6D9-4767-645E-4167-C333C88ABC08}"/>
                  </a:ext>
                </a:extLst>
              </p:cNvPr>
              <p:cNvGrpSpPr/>
              <p:nvPr/>
            </p:nvGrpSpPr>
            <p:grpSpPr>
              <a:xfrm>
                <a:off x="2238084" y="981800"/>
                <a:ext cx="147155" cy="160628"/>
                <a:chOff x="2238084" y="981800"/>
                <a:chExt cx="147155" cy="160628"/>
              </a:xfrm>
            </p:grpSpPr>
            <p:sp>
              <p:nvSpPr>
                <p:cNvPr id="38" name="Arc 37">
                  <a:extLst>
                    <a:ext uri="{FF2B5EF4-FFF2-40B4-BE49-F238E27FC236}">
                      <a16:creationId xmlns:a16="http://schemas.microsoft.com/office/drawing/2014/main" id="{E7EAF0F3-1A8C-67C0-6523-690B2A37A1AA}"/>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9" name="Arc 38">
                  <a:extLst>
                    <a:ext uri="{FF2B5EF4-FFF2-40B4-BE49-F238E27FC236}">
                      <a16:creationId xmlns:a16="http://schemas.microsoft.com/office/drawing/2014/main" id="{D4F34476-CB73-4167-FBC0-D0538E439C3C}"/>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2" name="Groupe 21">
                <a:extLst>
                  <a:ext uri="{FF2B5EF4-FFF2-40B4-BE49-F238E27FC236}">
                    <a16:creationId xmlns:a16="http://schemas.microsoft.com/office/drawing/2014/main" id="{9E8945F1-817E-9FFD-A118-C345D1C6867D}"/>
                  </a:ext>
                </a:extLst>
              </p:cNvPr>
              <p:cNvGrpSpPr/>
              <p:nvPr/>
            </p:nvGrpSpPr>
            <p:grpSpPr>
              <a:xfrm>
                <a:off x="2524651" y="833029"/>
                <a:ext cx="147155" cy="160628"/>
                <a:chOff x="2238084" y="981800"/>
                <a:chExt cx="147155" cy="160628"/>
              </a:xfrm>
            </p:grpSpPr>
            <p:sp>
              <p:nvSpPr>
                <p:cNvPr id="36" name="Arc 35">
                  <a:extLst>
                    <a:ext uri="{FF2B5EF4-FFF2-40B4-BE49-F238E27FC236}">
                      <a16:creationId xmlns:a16="http://schemas.microsoft.com/office/drawing/2014/main" id="{20409899-F454-48AB-68E6-91821743B7B6}"/>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7" name="Arc 36">
                  <a:extLst>
                    <a:ext uri="{FF2B5EF4-FFF2-40B4-BE49-F238E27FC236}">
                      <a16:creationId xmlns:a16="http://schemas.microsoft.com/office/drawing/2014/main" id="{B96417FE-10C3-16B9-0FE3-A602C583659A}"/>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3" name="Groupe 22">
                <a:extLst>
                  <a:ext uri="{FF2B5EF4-FFF2-40B4-BE49-F238E27FC236}">
                    <a16:creationId xmlns:a16="http://schemas.microsoft.com/office/drawing/2014/main" id="{2AC7932F-5A1E-AE23-8B60-40EE9AFFD0AA}"/>
                  </a:ext>
                </a:extLst>
              </p:cNvPr>
              <p:cNvGrpSpPr/>
              <p:nvPr/>
            </p:nvGrpSpPr>
            <p:grpSpPr>
              <a:xfrm>
                <a:off x="2234754" y="1285403"/>
                <a:ext cx="147155" cy="160628"/>
                <a:chOff x="2238084" y="981800"/>
                <a:chExt cx="147155" cy="160628"/>
              </a:xfrm>
            </p:grpSpPr>
            <p:sp>
              <p:nvSpPr>
                <p:cNvPr id="34" name="Arc 33">
                  <a:extLst>
                    <a:ext uri="{FF2B5EF4-FFF2-40B4-BE49-F238E27FC236}">
                      <a16:creationId xmlns:a16="http://schemas.microsoft.com/office/drawing/2014/main" id="{87856ED1-342E-ABEE-F5C8-3DA8DBEADBBA}"/>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5" name="Arc 34">
                  <a:extLst>
                    <a:ext uri="{FF2B5EF4-FFF2-40B4-BE49-F238E27FC236}">
                      <a16:creationId xmlns:a16="http://schemas.microsoft.com/office/drawing/2014/main" id="{FF4607A4-7C77-FFE3-E5CC-3377C6A96EFE}"/>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4" name="Groupe 23">
                <a:extLst>
                  <a:ext uri="{FF2B5EF4-FFF2-40B4-BE49-F238E27FC236}">
                    <a16:creationId xmlns:a16="http://schemas.microsoft.com/office/drawing/2014/main" id="{5CD5B5A6-A9AB-9ABE-1D4E-6579AC107A59}"/>
                  </a:ext>
                </a:extLst>
              </p:cNvPr>
              <p:cNvGrpSpPr/>
              <p:nvPr/>
            </p:nvGrpSpPr>
            <p:grpSpPr>
              <a:xfrm>
                <a:off x="2523072" y="1431874"/>
                <a:ext cx="147155" cy="160628"/>
                <a:chOff x="2238084" y="981800"/>
                <a:chExt cx="147155" cy="160628"/>
              </a:xfrm>
            </p:grpSpPr>
            <p:sp>
              <p:nvSpPr>
                <p:cNvPr id="32" name="Arc 31">
                  <a:extLst>
                    <a:ext uri="{FF2B5EF4-FFF2-40B4-BE49-F238E27FC236}">
                      <a16:creationId xmlns:a16="http://schemas.microsoft.com/office/drawing/2014/main" id="{41C8DFF3-4D5D-3655-3590-2E32EE24E37F}"/>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3" name="Arc 32">
                  <a:extLst>
                    <a:ext uri="{FF2B5EF4-FFF2-40B4-BE49-F238E27FC236}">
                      <a16:creationId xmlns:a16="http://schemas.microsoft.com/office/drawing/2014/main" id="{EE5E03D8-F076-A5A4-8F1C-62E97D77FB89}"/>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5" name="Groupe 24">
                <a:extLst>
                  <a:ext uri="{FF2B5EF4-FFF2-40B4-BE49-F238E27FC236}">
                    <a16:creationId xmlns:a16="http://schemas.microsoft.com/office/drawing/2014/main" id="{D693DB6F-4061-7634-BB18-2F966D5D75CA}"/>
                  </a:ext>
                </a:extLst>
              </p:cNvPr>
              <p:cNvGrpSpPr/>
              <p:nvPr/>
            </p:nvGrpSpPr>
            <p:grpSpPr>
              <a:xfrm>
                <a:off x="2817155" y="1284599"/>
                <a:ext cx="147155" cy="160628"/>
                <a:chOff x="2238084" y="981800"/>
                <a:chExt cx="147155" cy="160628"/>
              </a:xfrm>
            </p:grpSpPr>
            <p:sp>
              <p:nvSpPr>
                <p:cNvPr id="30" name="Arc 29">
                  <a:extLst>
                    <a:ext uri="{FF2B5EF4-FFF2-40B4-BE49-F238E27FC236}">
                      <a16:creationId xmlns:a16="http://schemas.microsoft.com/office/drawing/2014/main" id="{49A9E8DC-A296-B2ED-9BA2-F8169DEBFB0C}"/>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1" name="Arc 30">
                  <a:extLst>
                    <a:ext uri="{FF2B5EF4-FFF2-40B4-BE49-F238E27FC236}">
                      <a16:creationId xmlns:a16="http://schemas.microsoft.com/office/drawing/2014/main" id="{82397E2C-1CA2-54EF-6D98-A9A213F536A6}"/>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6" name="Groupe 25">
                <a:extLst>
                  <a:ext uri="{FF2B5EF4-FFF2-40B4-BE49-F238E27FC236}">
                    <a16:creationId xmlns:a16="http://schemas.microsoft.com/office/drawing/2014/main" id="{D7F665B1-BFBB-79CB-331D-B749765CE002}"/>
                  </a:ext>
                </a:extLst>
              </p:cNvPr>
              <p:cNvGrpSpPr/>
              <p:nvPr/>
            </p:nvGrpSpPr>
            <p:grpSpPr>
              <a:xfrm>
                <a:off x="2814161" y="987332"/>
                <a:ext cx="147155" cy="160628"/>
                <a:chOff x="2238084" y="981800"/>
                <a:chExt cx="147155" cy="160628"/>
              </a:xfrm>
            </p:grpSpPr>
            <p:sp>
              <p:nvSpPr>
                <p:cNvPr id="28" name="Arc 27">
                  <a:extLst>
                    <a:ext uri="{FF2B5EF4-FFF2-40B4-BE49-F238E27FC236}">
                      <a16:creationId xmlns:a16="http://schemas.microsoft.com/office/drawing/2014/main" id="{E58529A7-9B4B-2FC3-AE64-7A26A3A319D2}"/>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29" name="Arc 28">
                  <a:extLst>
                    <a:ext uri="{FF2B5EF4-FFF2-40B4-BE49-F238E27FC236}">
                      <a16:creationId xmlns:a16="http://schemas.microsoft.com/office/drawing/2014/main" id="{80A120F8-CAC2-B528-EB31-74F51818FE50}"/>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sp>
            <p:nvSpPr>
              <p:cNvPr id="27" name="Hexagone 26">
                <a:extLst>
                  <a:ext uri="{FF2B5EF4-FFF2-40B4-BE49-F238E27FC236}">
                    <a16:creationId xmlns:a16="http://schemas.microsoft.com/office/drawing/2014/main" id="{1BEEDB3F-FE95-53CC-1CD6-29C3E2046AEF}"/>
                  </a:ext>
                </a:extLst>
              </p:cNvPr>
              <p:cNvSpPr/>
              <p:nvPr/>
            </p:nvSpPr>
            <p:spPr>
              <a:xfrm>
                <a:off x="2484284" y="1116942"/>
                <a:ext cx="233165" cy="201005"/>
              </a:xfrm>
              <a:prstGeom prst="hexagon">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sp>
        <p:nvSpPr>
          <p:cNvPr id="46" name="ZoneTexte 45">
            <a:extLst>
              <a:ext uri="{FF2B5EF4-FFF2-40B4-BE49-F238E27FC236}">
                <a16:creationId xmlns:a16="http://schemas.microsoft.com/office/drawing/2014/main" id="{D2C6FAC6-4861-FDAE-DDF3-27D3B5ED0E9D}"/>
              </a:ext>
            </a:extLst>
          </p:cNvPr>
          <p:cNvSpPr txBox="1"/>
          <p:nvPr/>
        </p:nvSpPr>
        <p:spPr>
          <a:xfrm>
            <a:off x="656493" y="1264407"/>
            <a:ext cx="2999539" cy="338554"/>
          </a:xfrm>
          <a:prstGeom prst="rect">
            <a:avLst/>
          </a:prstGeom>
          <a:noFill/>
        </p:spPr>
        <p:txBody>
          <a:bodyPr wrap="none" rtlCol="0">
            <a:spAutoFit/>
          </a:bodyPr>
          <a:lstStyle/>
          <a:p>
            <a:pPr algn="ctr"/>
            <a:r>
              <a:rPr lang="en-US" sz="1600" b="1" i="1" u="sng" dirty="0">
                <a:latin typeface="+mj-lt"/>
              </a:rPr>
              <a:t>Objectif:</a:t>
            </a:r>
            <a:r>
              <a:rPr lang="en-US" sz="1600" i="1" dirty="0">
                <a:latin typeface="+mj-lt"/>
              </a:rPr>
              <a:t> </a:t>
            </a:r>
            <a:r>
              <a:rPr lang="en-US" sz="1600" i="1" dirty="0" err="1">
                <a:latin typeface="+mj-lt"/>
              </a:rPr>
              <a:t>minimisation</a:t>
            </a:r>
            <a:r>
              <a:rPr lang="en-US" sz="1600" i="1" dirty="0">
                <a:latin typeface="+mj-lt"/>
              </a:rPr>
              <a:t> de la masse</a:t>
            </a:r>
            <a:endParaRPr lang="en-US" sz="2000" i="1" dirty="0">
              <a:latin typeface="+mj-lt"/>
            </a:endParaRPr>
          </a:p>
        </p:txBody>
      </p:sp>
      <p:sp>
        <p:nvSpPr>
          <p:cNvPr id="49" name="Rectangle 48">
            <a:extLst>
              <a:ext uri="{FF2B5EF4-FFF2-40B4-BE49-F238E27FC236}">
                <a16:creationId xmlns:a16="http://schemas.microsoft.com/office/drawing/2014/main" id="{6BC6939B-66FB-4419-D465-DAEB9F53E6AC}"/>
              </a:ext>
            </a:extLst>
          </p:cNvPr>
          <p:cNvSpPr/>
          <p:nvPr/>
        </p:nvSpPr>
        <p:spPr>
          <a:xfrm>
            <a:off x="5017337" y="5188859"/>
            <a:ext cx="936637" cy="276999"/>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257 </a:t>
            </a:r>
            <a:r>
              <a:rPr lang="en-US" dirty="0" err="1"/>
              <a:t>Wh</a:t>
            </a:r>
            <a:endParaRPr lang="en-US" dirty="0"/>
          </a:p>
        </p:txBody>
      </p:sp>
      <p:graphicFrame>
        <p:nvGraphicFramePr>
          <p:cNvPr id="50" name="Graphique 49">
            <a:extLst>
              <a:ext uri="{FF2B5EF4-FFF2-40B4-BE49-F238E27FC236}">
                <a16:creationId xmlns:a16="http://schemas.microsoft.com/office/drawing/2014/main" id="{CB9FDBB7-E551-443E-8293-2B4274F2F25C}"/>
              </a:ext>
            </a:extLst>
          </p:cNvPr>
          <p:cNvGraphicFramePr/>
          <p:nvPr>
            <p:extLst>
              <p:ext uri="{D42A27DB-BD31-4B8C-83A1-F6EECF244321}">
                <p14:modId xmlns:p14="http://schemas.microsoft.com/office/powerpoint/2010/main" val="4017878646"/>
              </p:ext>
            </p:extLst>
          </p:nvPr>
        </p:nvGraphicFramePr>
        <p:xfrm>
          <a:off x="5466387" y="2070838"/>
          <a:ext cx="2774891" cy="1849927"/>
        </p:xfrm>
        <a:graphic>
          <a:graphicData uri="http://schemas.openxmlformats.org/drawingml/2006/chart">
            <c:chart xmlns:c="http://schemas.openxmlformats.org/drawingml/2006/chart" xmlns:r="http://schemas.openxmlformats.org/officeDocument/2006/relationships" r:id="rId3"/>
          </a:graphicData>
        </a:graphic>
      </p:graphicFrame>
      <p:sp>
        <p:nvSpPr>
          <p:cNvPr id="51" name="ZoneTexte 50">
            <a:extLst>
              <a:ext uri="{FF2B5EF4-FFF2-40B4-BE49-F238E27FC236}">
                <a16:creationId xmlns:a16="http://schemas.microsoft.com/office/drawing/2014/main" id="{FB614F4C-8742-F19D-414C-44375E620B0A}"/>
              </a:ext>
            </a:extLst>
          </p:cNvPr>
          <p:cNvSpPr txBox="1"/>
          <p:nvPr/>
        </p:nvSpPr>
        <p:spPr>
          <a:xfrm>
            <a:off x="5777739" y="3213928"/>
            <a:ext cx="2149855" cy="483081"/>
          </a:xfrm>
          <a:prstGeom prst="rect">
            <a:avLst/>
          </a:prstGeom>
          <a:noFill/>
        </p:spPr>
        <p:txBody>
          <a:bodyPr wrap="square" rtlCol="0">
            <a:spAutoFit/>
          </a:bodyPr>
          <a:lstStyle/>
          <a:p>
            <a:pPr algn="ctr">
              <a:lnSpc>
                <a:spcPts val="1467"/>
              </a:lnSpc>
            </a:pPr>
            <a:r>
              <a:rPr lang="en-US" b="1" dirty="0"/>
              <a:t>5.6</a:t>
            </a:r>
          </a:p>
          <a:p>
            <a:pPr algn="ctr">
              <a:lnSpc>
                <a:spcPts val="1467"/>
              </a:lnSpc>
            </a:pPr>
            <a:r>
              <a:rPr lang="en-US" sz="1400" dirty="0"/>
              <a:t>kg</a:t>
            </a:r>
          </a:p>
        </p:txBody>
      </p:sp>
      <p:sp>
        <p:nvSpPr>
          <p:cNvPr id="52" name="ZoneTexte 51">
            <a:extLst>
              <a:ext uri="{FF2B5EF4-FFF2-40B4-BE49-F238E27FC236}">
                <a16:creationId xmlns:a16="http://schemas.microsoft.com/office/drawing/2014/main" id="{762FD615-A8EF-B275-C6D8-10A18BD3DBCA}"/>
              </a:ext>
            </a:extLst>
          </p:cNvPr>
          <p:cNvSpPr txBox="1"/>
          <p:nvPr/>
        </p:nvSpPr>
        <p:spPr>
          <a:xfrm>
            <a:off x="3531093" y="4080411"/>
            <a:ext cx="1189264" cy="284693"/>
          </a:xfrm>
          <a:prstGeom prst="rect">
            <a:avLst/>
          </a:prstGeom>
          <a:noFill/>
          <a:ln w="12700">
            <a:noFill/>
          </a:ln>
        </p:spPr>
        <p:txBody>
          <a:bodyPr wrap="square" rtlCol="0" anchor="ctr">
            <a:spAutoFit/>
          </a:bodyPr>
          <a:lstStyle/>
          <a:p>
            <a:pPr algn="ctr">
              <a:lnSpc>
                <a:spcPts val="1467"/>
              </a:lnSpc>
            </a:pPr>
            <a:r>
              <a:rPr lang="en-US" sz="1400" b="1" dirty="0"/>
              <a:t>0.6 </a:t>
            </a:r>
            <a:r>
              <a:rPr lang="en-US" sz="1400" dirty="0"/>
              <a:t>m</a:t>
            </a:r>
          </a:p>
        </p:txBody>
      </p:sp>
      <p:sp>
        <p:nvSpPr>
          <p:cNvPr id="53" name="ZoneTexte 52">
            <a:extLst>
              <a:ext uri="{FF2B5EF4-FFF2-40B4-BE49-F238E27FC236}">
                <a16:creationId xmlns:a16="http://schemas.microsoft.com/office/drawing/2014/main" id="{1C5F92DA-CE87-3CAA-DE90-0DEBA260A408}"/>
              </a:ext>
            </a:extLst>
          </p:cNvPr>
          <p:cNvSpPr txBox="1"/>
          <p:nvPr/>
        </p:nvSpPr>
        <p:spPr>
          <a:xfrm>
            <a:off x="2846924" y="2818255"/>
            <a:ext cx="377026" cy="779728"/>
          </a:xfrm>
          <a:prstGeom prst="rect">
            <a:avLst/>
          </a:prstGeom>
          <a:noFill/>
          <a:ln w="12700">
            <a:noFill/>
          </a:ln>
        </p:spPr>
        <p:txBody>
          <a:bodyPr vert="vert270" wrap="square" rtlCol="0" anchor="ctr">
            <a:spAutoFit/>
          </a:bodyPr>
          <a:lstStyle/>
          <a:p>
            <a:pPr algn="ctr">
              <a:lnSpc>
                <a:spcPts val="1467"/>
              </a:lnSpc>
            </a:pPr>
            <a:r>
              <a:rPr lang="en-US" sz="1400" b="1" dirty="0"/>
              <a:t>0.6 </a:t>
            </a:r>
            <a:r>
              <a:rPr lang="en-US" sz="1400" dirty="0"/>
              <a:t>m</a:t>
            </a:r>
          </a:p>
        </p:txBody>
      </p:sp>
      <p:cxnSp>
        <p:nvCxnSpPr>
          <p:cNvPr id="54" name="Connecteur droit avec flèche 53">
            <a:extLst>
              <a:ext uri="{FF2B5EF4-FFF2-40B4-BE49-F238E27FC236}">
                <a16:creationId xmlns:a16="http://schemas.microsoft.com/office/drawing/2014/main" id="{873B269D-2A4F-C686-0EF0-0142F53CD4BA}"/>
              </a:ext>
            </a:extLst>
          </p:cNvPr>
          <p:cNvCxnSpPr>
            <a:cxnSpLocks/>
          </p:cNvCxnSpPr>
          <p:nvPr/>
        </p:nvCxnSpPr>
        <p:spPr>
          <a:xfrm flipH="1">
            <a:off x="3208629" y="2515559"/>
            <a:ext cx="1" cy="14005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6C6846C1-BA3D-FE8C-9E3F-D2ABEFC99310}"/>
              </a:ext>
            </a:extLst>
          </p:cNvPr>
          <p:cNvCxnSpPr>
            <a:cxnSpLocks/>
          </p:cNvCxnSpPr>
          <p:nvPr/>
        </p:nvCxnSpPr>
        <p:spPr>
          <a:xfrm>
            <a:off x="3336386" y="4017524"/>
            <a:ext cx="155167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Légende sans bordure 2 31">
            <a:extLst>
              <a:ext uri="{FF2B5EF4-FFF2-40B4-BE49-F238E27FC236}">
                <a16:creationId xmlns:a16="http://schemas.microsoft.com/office/drawing/2014/main" id="{0C7C7027-1F41-848C-D5BF-EAE214548DED}"/>
              </a:ext>
            </a:extLst>
          </p:cNvPr>
          <p:cNvSpPr/>
          <p:nvPr/>
        </p:nvSpPr>
        <p:spPr>
          <a:xfrm>
            <a:off x="7507626" y="2623918"/>
            <a:ext cx="829074" cy="276999"/>
          </a:xfrm>
          <a:prstGeom prst="callout2">
            <a:avLst>
              <a:gd name="adj1" fmla="val 46430"/>
              <a:gd name="adj2" fmla="val 507"/>
              <a:gd name="adj3" fmla="val 46088"/>
              <a:gd name="adj4" fmla="val -46527"/>
              <a:gd name="adj5" fmla="val 78114"/>
              <a:gd name="adj6" fmla="val -54644"/>
            </a:avLst>
          </a:prstGeom>
          <a:ln w="12700">
            <a:solidFill>
              <a:srgbClr val="4F81BD"/>
            </a:solidFill>
          </a:ln>
        </p:spPr>
        <p:txBody>
          <a:bodyPr wrap="square">
            <a:spAutoFit/>
          </a:bodyPr>
          <a:lstStyle/>
          <a:p>
            <a:r>
              <a:rPr lang="en-US" sz="1200" b="1" dirty="0">
                <a:solidFill>
                  <a:srgbClr val="4F81BD"/>
                </a:solidFill>
              </a:rPr>
              <a:t>structures</a:t>
            </a:r>
          </a:p>
        </p:txBody>
      </p:sp>
      <p:sp>
        <p:nvSpPr>
          <p:cNvPr id="57" name="Légende sans bordure 2 32">
            <a:extLst>
              <a:ext uri="{FF2B5EF4-FFF2-40B4-BE49-F238E27FC236}">
                <a16:creationId xmlns:a16="http://schemas.microsoft.com/office/drawing/2014/main" id="{2E510306-48A3-BFF9-F745-17DC9EBD4225}"/>
              </a:ext>
            </a:extLst>
          </p:cNvPr>
          <p:cNvSpPr/>
          <p:nvPr/>
        </p:nvSpPr>
        <p:spPr>
          <a:xfrm>
            <a:off x="7491179" y="2403401"/>
            <a:ext cx="1377300" cy="276999"/>
          </a:xfrm>
          <a:prstGeom prst="callout2">
            <a:avLst>
              <a:gd name="adj1" fmla="val 49698"/>
              <a:gd name="adj2" fmla="val -1127"/>
              <a:gd name="adj3" fmla="val 49696"/>
              <a:gd name="adj4" fmla="val -43481"/>
              <a:gd name="adj5" fmla="val 158207"/>
              <a:gd name="adj6" fmla="val -63846"/>
            </a:avLst>
          </a:prstGeom>
          <a:ln w="12700">
            <a:solidFill>
              <a:srgbClr val="8064A2"/>
            </a:solidFill>
          </a:ln>
        </p:spPr>
        <p:txBody>
          <a:bodyPr wrap="none">
            <a:spAutoFit/>
          </a:bodyPr>
          <a:lstStyle/>
          <a:p>
            <a:r>
              <a:rPr lang="en-US" sz="1200" b="1" dirty="0">
                <a:solidFill>
                  <a:srgbClr val="8064A2"/>
                </a:solidFill>
              </a:rPr>
              <a:t>payload &amp; support</a:t>
            </a:r>
          </a:p>
        </p:txBody>
      </p:sp>
      <p:sp>
        <p:nvSpPr>
          <p:cNvPr id="58" name="Légende sans bordure 1 30">
            <a:extLst>
              <a:ext uri="{FF2B5EF4-FFF2-40B4-BE49-F238E27FC236}">
                <a16:creationId xmlns:a16="http://schemas.microsoft.com/office/drawing/2014/main" id="{82BCE5BD-89C8-C6BA-D815-A0715300533B}"/>
              </a:ext>
            </a:extLst>
          </p:cNvPr>
          <p:cNvSpPr/>
          <p:nvPr/>
        </p:nvSpPr>
        <p:spPr>
          <a:xfrm>
            <a:off x="7526234" y="3781074"/>
            <a:ext cx="1446230" cy="461665"/>
          </a:xfrm>
          <a:prstGeom prst="callout1">
            <a:avLst>
              <a:gd name="adj1" fmla="val 51990"/>
              <a:gd name="adj2" fmla="val 3334"/>
              <a:gd name="adj3" fmla="val 52037"/>
              <a:gd name="adj4" fmla="val -27441"/>
            </a:avLst>
          </a:prstGeom>
          <a:ln w="12700">
            <a:solidFill>
              <a:srgbClr val="9BBB59"/>
            </a:solidFill>
          </a:ln>
        </p:spPr>
        <p:txBody>
          <a:bodyPr wrap="none">
            <a:spAutoFit/>
          </a:bodyPr>
          <a:lstStyle/>
          <a:p>
            <a:pPr algn="ctr"/>
            <a:r>
              <a:rPr lang="en-US" sz="1200" b="1" dirty="0">
                <a:solidFill>
                  <a:srgbClr val="9BBB59"/>
                </a:solidFill>
              </a:rPr>
              <a:t>motors, propellers, </a:t>
            </a:r>
          </a:p>
          <a:p>
            <a:pPr algn="ctr"/>
            <a:r>
              <a:rPr lang="en-US" sz="1200" b="1" dirty="0">
                <a:solidFill>
                  <a:srgbClr val="9BBB59"/>
                </a:solidFill>
              </a:rPr>
              <a:t>controllers</a:t>
            </a:r>
          </a:p>
        </p:txBody>
      </p:sp>
      <p:sp>
        <p:nvSpPr>
          <p:cNvPr id="59" name="ZoneTexte 58">
            <a:extLst>
              <a:ext uri="{FF2B5EF4-FFF2-40B4-BE49-F238E27FC236}">
                <a16:creationId xmlns:a16="http://schemas.microsoft.com/office/drawing/2014/main" id="{41EF3F5A-7EB9-B6FA-0E44-AB86603A9177}"/>
              </a:ext>
            </a:extLst>
          </p:cNvPr>
          <p:cNvSpPr txBox="1"/>
          <p:nvPr/>
        </p:nvSpPr>
        <p:spPr>
          <a:xfrm>
            <a:off x="4956745" y="4761841"/>
            <a:ext cx="1834156" cy="338554"/>
          </a:xfrm>
          <a:prstGeom prst="rect">
            <a:avLst/>
          </a:prstGeom>
          <a:noFill/>
        </p:spPr>
        <p:txBody>
          <a:bodyPr wrap="none" rtlCol="0">
            <a:spAutoFit/>
          </a:bodyPr>
          <a:lstStyle/>
          <a:p>
            <a:r>
              <a:rPr lang="en-US" sz="1600" b="1" dirty="0" err="1">
                <a:latin typeface="+mj-lt"/>
              </a:rPr>
              <a:t>Energie</a:t>
            </a:r>
            <a:r>
              <a:rPr lang="en-US" sz="1600" b="1" dirty="0">
                <a:latin typeface="+mj-lt"/>
              </a:rPr>
              <a:t> </a:t>
            </a:r>
            <a:r>
              <a:rPr lang="en-US" sz="1600" b="1" dirty="0" err="1">
                <a:latin typeface="+mj-lt"/>
              </a:rPr>
              <a:t>consommée</a:t>
            </a:r>
            <a:endParaRPr lang="en-US" sz="1600" b="1" dirty="0">
              <a:latin typeface="+mj-lt"/>
            </a:endParaRPr>
          </a:p>
        </p:txBody>
      </p:sp>
      <p:sp>
        <p:nvSpPr>
          <p:cNvPr id="64" name="Légende sans bordure 1 30">
            <a:extLst>
              <a:ext uri="{FF2B5EF4-FFF2-40B4-BE49-F238E27FC236}">
                <a16:creationId xmlns:a16="http://schemas.microsoft.com/office/drawing/2014/main" id="{65E7FCCF-0D3B-0E4C-B994-B141867402D8}"/>
              </a:ext>
            </a:extLst>
          </p:cNvPr>
          <p:cNvSpPr/>
          <p:nvPr/>
        </p:nvSpPr>
        <p:spPr>
          <a:xfrm>
            <a:off x="7704749" y="3325295"/>
            <a:ext cx="652744" cy="276999"/>
          </a:xfrm>
          <a:prstGeom prst="callout1">
            <a:avLst>
              <a:gd name="adj1" fmla="val 51990"/>
              <a:gd name="adj2" fmla="val 3334"/>
              <a:gd name="adj3" fmla="val 52037"/>
              <a:gd name="adj4" fmla="val -36222"/>
            </a:avLst>
          </a:prstGeom>
          <a:ln w="12700">
            <a:solidFill>
              <a:srgbClr val="A1141B"/>
            </a:solidFill>
          </a:ln>
        </p:spPr>
        <p:txBody>
          <a:bodyPr wrap="none">
            <a:spAutoFit/>
          </a:bodyPr>
          <a:lstStyle/>
          <a:p>
            <a:pPr algn="ctr"/>
            <a:r>
              <a:rPr lang="en-US" sz="1200" b="1" dirty="0">
                <a:solidFill>
                  <a:srgbClr val="A1141B"/>
                </a:solidFill>
              </a:rPr>
              <a:t>battery</a:t>
            </a:r>
          </a:p>
        </p:txBody>
      </p:sp>
      <p:sp>
        <p:nvSpPr>
          <p:cNvPr id="68" name="ZoneTexte 67">
            <a:extLst>
              <a:ext uri="{FF2B5EF4-FFF2-40B4-BE49-F238E27FC236}">
                <a16:creationId xmlns:a16="http://schemas.microsoft.com/office/drawing/2014/main" id="{98DC74FC-B018-BC81-E047-A0D61ADE24ED}"/>
              </a:ext>
            </a:extLst>
          </p:cNvPr>
          <p:cNvSpPr txBox="1"/>
          <p:nvPr/>
        </p:nvSpPr>
        <p:spPr>
          <a:xfrm>
            <a:off x="6016407" y="5209455"/>
            <a:ext cx="1010213" cy="307777"/>
          </a:xfrm>
          <a:prstGeom prst="rect">
            <a:avLst/>
          </a:prstGeom>
          <a:noFill/>
        </p:spPr>
        <p:txBody>
          <a:bodyPr wrap="none" rtlCol="0">
            <a:spAutoFit/>
          </a:bodyPr>
          <a:lstStyle/>
          <a:p>
            <a:r>
              <a:rPr lang="en-US" sz="1400" dirty="0">
                <a:latin typeface="+mj-lt"/>
              </a:rPr>
              <a:t>Par mission</a:t>
            </a:r>
          </a:p>
        </p:txBody>
      </p:sp>
      <p:sp>
        <p:nvSpPr>
          <p:cNvPr id="69" name="ZoneTexte 68">
            <a:extLst>
              <a:ext uri="{FF2B5EF4-FFF2-40B4-BE49-F238E27FC236}">
                <a16:creationId xmlns:a16="http://schemas.microsoft.com/office/drawing/2014/main" id="{F9E276C5-EC0F-4046-DD64-A441508F130E}"/>
              </a:ext>
            </a:extLst>
          </p:cNvPr>
          <p:cNvSpPr txBox="1"/>
          <p:nvPr/>
        </p:nvSpPr>
        <p:spPr>
          <a:xfrm>
            <a:off x="9194008" y="2591344"/>
            <a:ext cx="1523174" cy="1384995"/>
          </a:xfrm>
          <a:prstGeom prst="rect">
            <a:avLst/>
          </a:prstGeom>
          <a:noFill/>
        </p:spPr>
        <p:txBody>
          <a:bodyPr wrap="none" rtlCol="0">
            <a:spAutoFit/>
          </a:bodyPr>
          <a:lstStyle/>
          <a:p>
            <a:r>
              <a:rPr lang="en-US" sz="1400" dirty="0">
                <a:latin typeface="+mj-lt"/>
              </a:rPr>
              <a:t>1.69 kg batteries</a:t>
            </a:r>
          </a:p>
          <a:p>
            <a:r>
              <a:rPr lang="en-US" sz="1400" dirty="0">
                <a:latin typeface="+mj-lt"/>
              </a:rPr>
              <a:t>0.42 kg motors</a:t>
            </a:r>
          </a:p>
          <a:p>
            <a:r>
              <a:rPr lang="en-US" sz="1400" dirty="0">
                <a:latin typeface="+mj-lt"/>
              </a:rPr>
              <a:t>0.35 kg structures</a:t>
            </a:r>
          </a:p>
          <a:p>
            <a:r>
              <a:rPr lang="en-US" sz="1400" dirty="0">
                <a:latin typeface="+mj-lt"/>
              </a:rPr>
              <a:t>0.08 kg controllers</a:t>
            </a:r>
          </a:p>
          <a:p>
            <a:r>
              <a:rPr lang="en-US" sz="1400" dirty="0">
                <a:latin typeface="+mj-lt"/>
              </a:rPr>
              <a:t>0.08 kg propellers</a:t>
            </a:r>
          </a:p>
          <a:p>
            <a:endParaRPr lang="en-US" sz="1400" dirty="0">
              <a:latin typeface="+mj-lt"/>
            </a:endParaRPr>
          </a:p>
        </p:txBody>
      </p:sp>
      <p:cxnSp>
        <p:nvCxnSpPr>
          <p:cNvPr id="71" name="Connecteur droit 70">
            <a:extLst>
              <a:ext uri="{FF2B5EF4-FFF2-40B4-BE49-F238E27FC236}">
                <a16:creationId xmlns:a16="http://schemas.microsoft.com/office/drawing/2014/main" id="{F63EB30F-963E-4FE3-DE21-FC96E9649416}"/>
              </a:ext>
            </a:extLst>
          </p:cNvPr>
          <p:cNvCxnSpPr>
            <a:cxnSpLocks/>
          </p:cNvCxnSpPr>
          <p:nvPr/>
        </p:nvCxnSpPr>
        <p:spPr>
          <a:xfrm>
            <a:off x="9191887" y="2640843"/>
            <a:ext cx="0" cy="1078817"/>
          </a:xfrm>
          <a:prstGeom prst="line">
            <a:avLst/>
          </a:prstGeom>
        </p:spPr>
        <p:style>
          <a:lnRef idx="1">
            <a:schemeClr val="dk1"/>
          </a:lnRef>
          <a:fillRef idx="0">
            <a:schemeClr val="dk1"/>
          </a:fillRef>
          <a:effectRef idx="0">
            <a:schemeClr val="dk1"/>
          </a:effectRef>
          <a:fontRef idx="minor">
            <a:schemeClr val="tx1"/>
          </a:fontRef>
        </p:style>
      </p:cxnSp>
      <p:sp>
        <p:nvSpPr>
          <p:cNvPr id="73" name="ZoneTexte 72">
            <a:extLst>
              <a:ext uri="{FF2B5EF4-FFF2-40B4-BE49-F238E27FC236}">
                <a16:creationId xmlns:a16="http://schemas.microsoft.com/office/drawing/2014/main" id="{6CD6789A-312C-6C6B-9330-65C91FCB90B2}"/>
              </a:ext>
            </a:extLst>
          </p:cNvPr>
          <p:cNvSpPr txBox="1"/>
          <p:nvPr/>
        </p:nvSpPr>
        <p:spPr>
          <a:xfrm>
            <a:off x="3630982" y="1928321"/>
            <a:ext cx="1053494" cy="338554"/>
          </a:xfrm>
          <a:prstGeom prst="rect">
            <a:avLst/>
          </a:prstGeom>
          <a:noFill/>
        </p:spPr>
        <p:txBody>
          <a:bodyPr wrap="none" rtlCol="0">
            <a:spAutoFit/>
          </a:bodyPr>
          <a:lstStyle/>
          <a:p>
            <a:r>
              <a:rPr lang="en-US" sz="1600" b="1" dirty="0" err="1">
                <a:latin typeface="+mj-lt"/>
              </a:rPr>
              <a:t>Géométrie</a:t>
            </a:r>
            <a:endParaRPr lang="en-US" sz="1600" b="1" dirty="0">
              <a:latin typeface="+mj-lt"/>
            </a:endParaRPr>
          </a:p>
        </p:txBody>
      </p:sp>
      <p:sp>
        <p:nvSpPr>
          <p:cNvPr id="74" name="ZoneTexte 73">
            <a:extLst>
              <a:ext uri="{FF2B5EF4-FFF2-40B4-BE49-F238E27FC236}">
                <a16:creationId xmlns:a16="http://schemas.microsoft.com/office/drawing/2014/main" id="{F2F77403-E83C-18C2-38C2-D0B9A1FBE484}"/>
              </a:ext>
            </a:extLst>
          </p:cNvPr>
          <p:cNvSpPr txBox="1"/>
          <p:nvPr/>
        </p:nvSpPr>
        <p:spPr>
          <a:xfrm>
            <a:off x="6521513" y="1928321"/>
            <a:ext cx="784189" cy="338554"/>
          </a:xfrm>
          <a:prstGeom prst="rect">
            <a:avLst/>
          </a:prstGeom>
          <a:noFill/>
        </p:spPr>
        <p:txBody>
          <a:bodyPr wrap="none" rtlCol="0">
            <a:spAutoFit/>
          </a:bodyPr>
          <a:lstStyle/>
          <a:p>
            <a:r>
              <a:rPr lang="en-US" sz="1600" b="1" dirty="0">
                <a:latin typeface="+mj-lt"/>
              </a:rPr>
              <a:t>Masses</a:t>
            </a:r>
          </a:p>
        </p:txBody>
      </p:sp>
    </p:spTree>
    <p:extLst>
      <p:ext uri="{BB962C8B-B14F-4D97-AF65-F5344CB8AC3E}">
        <p14:creationId xmlns:p14="http://schemas.microsoft.com/office/powerpoint/2010/main" val="1470905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407734-3FDD-47F4-265C-7F0728F9BA16}"/>
              </a:ext>
            </a:extLst>
          </p:cNvPr>
          <p:cNvSpPr>
            <a:spLocks noGrp="1"/>
          </p:cNvSpPr>
          <p:nvPr>
            <p:ph type="title"/>
          </p:nvPr>
        </p:nvSpPr>
        <p:spPr/>
        <p:txBody>
          <a:bodyPr>
            <a:normAutofit/>
          </a:bodyPr>
          <a:lstStyle/>
          <a:p>
            <a:r>
              <a:rPr lang="en-US" sz="2800" dirty="0"/>
              <a:t>ACV – </a:t>
            </a:r>
            <a:r>
              <a:rPr lang="en-US" sz="2800" dirty="0" err="1"/>
              <a:t>Arbre</a:t>
            </a:r>
            <a:r>
              <a:rPr lang="en-US" sz="2800" dirty="0"/>
              <a:t> des </a:t>
            </a:r>
            <a:r>
              <a:rPr lang="en-US" sz="2800" dirty="0" err="1"/>
              <a:t>processus</a:t>
            </a:r>
            <a:endParaRPr lang="en-US" sz="2800" dirty="0"/>
          </a:p>
        </p:txBody>
      </p:sp>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23</a:t>
            </a:fld>
            <a:endParaRPr lang="fr-FR"/>
          </a:p>
        </p:txBody>
      </p:sp>
      <p:pic>
        <p:nvPicPr>
          <p:cNvPr id="7" name="Image 6">
            <a:extLst>
              <a:ext uri="{FF2B5EF4-FFF2-40B4-BE49-F238E27FC236}">
                <a16:creationId xmlns:a16="http://schemas.microsoft.com/office/drawing/2014/main" id="{4A80AD26-61E7-CC87-C58E-58C59FAA5F2D}"/>
              </a:ext>
            </a:extLst>
          </p:cNvPr>
          <p:cNvPicPr>
            <a:picLocks noChangeAspect="1"/>
          </p:cNvPicPr>
          <p:nvPr/>
        </p:nvPicPr>
        <p:blipFill>
          <a:blip r:embed="rId3"/>
          <a:stretch>
            <a:fillRect/>
          </a:stretch>
        </p:blipFill>
        <p:spPr>
          <a:xfrm>
            <a:off x="1631504" y="1617468"/>
            <a:ext cx="8792306" cy="3623063"/>
          </a:xfrm>
          <a:prstGeom prst="rect">
            <a:avLst/>
          </a:prstGeom>
        </p:spPr>
      </p:pic>
      <p:sp>
        <p:nvSpPr>
          <p:cNvPr id="8" name="Espace réservé du pied de page 3">
            <a:extLst>
              <a:ext uri="{FF2B5EF4-FFF2-40B4-BE49-F238E27FC236}">
                <a16:creationId xmlns:a16="http://schemas.microsoft.com/office/drawing/2014/main" id="{FBC76ADB-8200-3FA2-42A1-EE604636B6B5}"/>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361763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24</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2800" dirty="0"/>
              <a:t>ACV - </a:t>
            </a:r>
            <a:r>
              <a:rPr lang="en-US" sz="2800" dirty="0" err="1"/>
              <a:t>Résultats</a:t>
            </a:r>
            <a:endParaRPr lang="en-US" sz="2800" dirty="0"/>
          </a:p>
        </p:txBody>
      </p:sp>
      <p:pic>
        <p:nvPicPr>
          <p:cNvPr id="163" name="Image 162">
            <a:extLst>
              <a:ext uri="{FF2B5EF4-FFF2-40B4-BE49-F238E27FC236}">
                <a16:creationId xmlns:a16="http://schemas.microsoft.com/office/drawing/2014/main" id="{0107E624-D79A-F841-0A07-3F34F597D0C6}"/>
              </a:ext>
            </a:extLst>
          </p:cNvPr>
          <p:cNvPicPr>
            <a:picLocks noChangeAspect="1"/>
          </p:cNvPicPr>
          <p:nvPr/>
        </p:nvPicPr>
        <p:blipFill>
          <a:blip r:embed="rId3"/>
          <a:stretch>
            <a:fillRect/>
          </a:stretch>
        </p:blipFill>
        <p:spPr>
          <a:xfrm>
            <a:off x="9375804" y="3162535"/>
            <a:ext cx="2233712" cy="1778633"/>
          </a:xfrm>
          <a:prstGeom prst="rect">
            <a:avLst/>
          </a:prstGeom>
        </p:spPr>
      </p:pic>
      <p:pic>
        <p:nvPicPr>
          <p:cNvPr id="165" name="Image 164">
            <a:extLst>
              <a:ext uri="{FF2B5EF4-FFF2-40B4-BE49-F238E27FC236}">
                <a16:creationId xmlns:a16="http://schemas.microsoft.com/office/drawing/2014/main" id="{F01BF525-51AD-E557-91E0-7563096F50AC}"/>
              </a:ext>
            </a:extLst>
          </p:cNvPr>
          <p:cNvPicPr>
            <a:picLocks noChangeAspect="1"/>
          </p:cNvPicPr>
          <p:nvPr/>
        </p:nvPicPr>
        <p:blipFill>
          <a:blip r:embed="rId4"/>
          <a:stretch>
            <a:fillRect/>
          </a:stretch>
        </p:blipFill>
        <p:spPr>
          <a:xfrm>
            <a:off x="6500338" y="3422194"/>
            <a:ext cx="2598727" cy="1405408"/>
          </a:xfrm>
          <a:prstGeom prst="rect">
            <a:avLst/>
          </a:prstGeom>
        </p:spPr>
      </p:pic>
      <p:cxnSp>
        <p:nvCxnSpPr>
          <p:cNvPr id="167" name="Connecteur droit avec flèche 166">
            <a:extLst>
              <a:ext uri="{FF2B5EF4-FFF2-40B4-BE49-F238E27FC236}">
                <a16:creationId xmlns:a16="http://schemas.microsoft.com/office/drawing/2014/main" id="{20C0F00D-72B1-69DB-1962-C587C3F2578B}"/>
              </a:ext>
            </a:extLst>
          </p:cNvPr>
          <p:cNvCxnSpPr>
            <a:cxnSpLocks/>
          </p:cNvCxnSpPr>
          <p:nvPr/>
        </p:nvCxnSpPr>
        <p:spPr>
          <a:xfrm>
            <a:off x="8223075" y="4164529"/>
            <a:ext cx="1230687" cy="0"/>
          </a:xfrm>
          <a:prstGeom prst="straightConnector1">
            <a:avLst/>
          </a:prstGeom>
          <a:ln w="19050">
            <a:solidFill>
              <a:srgbClr val="FECB52"/>
            </a:solidFill>
            <a:tailEnd type="triangle"/>
          </a:ln>
        </p:spPr>
        <p:style>
          <a:lnRef idx="1">
            <a:schemeClr val="dk1"/>
          </a:lnRef>
          <a:fillRef idx="0">
            <a:schemeClr val="dk1"/>
          </a:fillRef>
          <a:effectRef idx="0">
            <a:schemeClr val="dk1"/>
          </a:effectRef>
          <a:fontRef idx="minor">
            <a:schemeClr val="tx1"/>
          </a:fontRef>
        </p:style>
      </p:cxnSp>
      <p:pic>
        <p:nvPicPr>
          <p:cNvPr id="170" name="Image 169">
            <a:extLst>
              <a:ext uri="{FF2B5EF4-FFF2-40B4-BE49-F238E27FC236}">
                <a16:creationId xmlns:a16="http://schemas.microsoft.com/office/drawing/2014/main" id="{36FF0B7A-A7D1-42D3-C6E2-B98E23708E09}"/>
              </a:ext>
            </a:extLst>
          </p:cNvPr>
          <p:cNvPicPr>
            <a:picLocks noChangeAspect="1"/>
          </p:cNvPicPr>
          <p:nvPr/>
        </p:nvPicPr>
        <p:blipFill rotWithShape="1">
          <a:blip r:embed="rId5"/>
          <a:srcRect b="517"/>
          <a:stretch/>
        </p:blipFill>
        <p:spPr>
          <a:xfrm>
            <a:off x="1127448" y="1702167"/>
            <a:ext cx="4968552" cy="3676457"/>
          </a:xfrm>
          <a:prstGeom prst="rect">
            <a:avLst/>
          </a:prstGeom>
        </p:spPr>
      </p:pic>
      <p:sp>
        <p:nvSpPr>
          <p:cNvPr id="171" name="Rectangle 170">
            <a:extLst>
              <a:ext uri="{FF2B5EF4-FFF2-40B4-BE49-F238E27FC236}">
                <a16:creationId xmlns:a16="http://schemas.microsoft.com/office/drawing/2014/main" id="{61A77368-65F6-97B1-D924-C222B5F4F746}"/>
              </a:ext>
            </a:extLst>
          </p:cNvPr>
          <p:cNvSpPr/>
          <p:nvPr/>
        </p:nvSpPr>
        <p:spPr>
          <a:xfrm>
            <a:off x="1672817" y="2968602"/>
            <a:ext cx="281173" cy="1295528"/>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499743C-C13F-C373-C56B-1CE7946EA65D}"/>
              </a:ext>
            </a:extLst>
          </p:cNvPr>
          <p:cNvSpPr/>
          <p:nvPr/>
        </p:nvSpPr>
        <p:spPr>
          <a:xfrm>
            <a:off x="2189992" y="2944400"/>
            <a:ext cx="281173" cy="1951248"/>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18A39F5-02A0-3EBB-8AB4-F7F4D3273300}"/>
              </a:ext>
            </a:extLst>
          </p:cNvPr>
          <p:cNvSpPr/>
          <p:nvPr/>
        </p:nvSpPr>
        <p:spPr>
          <a:xfrm>
            <a:off x="4174867" y="1786758"/>
            <a:ext cx="281173" cy="3236558"/>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ZoneTexte 173">
            <a:extLst>
              <a:ext uri="{FF2B5EF4-FFF2-40B4-BE49-F238E27FC236}">
                <a16:creationId xmlns:a16="http://schemas.microsoft.com/office/drawing/2014/main" id="{08988010-FD65-03AF-05CB-AAC525664B5B}"/>
              </a:ext>
            </a:extLst>
          </p:cNvPr>
          <p:cNvSpPr txBox="1"/>
          <p:nvPr/>
        </p:nvSpPr>
        <p:spPr>
          <a:xfrm>
            <a:off x="6500338" y="1345211"/>
            <a:ext cx="1890020" cy="578882"/>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400" b="1" dirty="0">
                <a:latin typeface="+mj-lt"/>
              </a:rPr>
              <a:t>Score environmental </a:t>
            </a:r>
            <a:r>
              <a:rPr lang="en-US" sz="1400" b="1" dirty="0" err="1">
                <a:latin typeface="+mj-lt"/>
              </a:rPr>
              <a:t>agrégé</a:t>
            </a:r>
            <a:endParaRPr lang="en-US" sz="1400" dirty="0">
              <a:latin typeface="+mj-lt"/>
            </a:endParaRPr>
          </a:p>
        </p:txBody>
      </p:sp>
      <p:sp>
        <p:nvSpPr>
          <p:cNvPr id="175" name="ZoneTexte 174">
            <a:extLst>
              <a:ext uri="{FF2B5EF4-FFF2-40B4-BE49-F238E27FC236}">
                <a16:creationId xmlns:a16="http://schemas.microsoft.com/office/drawing/2014/main" id="{C1235FE0-0ABC-5408-5512-D7D915A968B7}"/>
              </a:ext>
            </a:extLst>
          </p:cNvPr>
          <p:cNvSpPr txBox="1"/>
          <p:nvPr/>
        </p:nvSpPr>
        <p:spPr>
          <a:xfrm>
            <a:off x="335359" y="1385153"/>
            <a:ext cx="2135806" cy="34051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400" b="1" dirty="0">
                <a:latin typeface="+mj-lt"/>
              </a:rPr>
              <a:t>Contributions par impact</a:t>
            </a:r>
            <a:endParaRPr lang="en-US" sz="1400" dirty="0">
              <a:latin typeface="+mj-lt"/>
            </a:endParaRPr>
          </a:p>
        </p:txBody>
      </p:sp>
      <p:sp>
        <p:nvSpPr>
          <p:cNvPr id="2" name="Espace réservé de la date 3">
            <a:extLst>
              <a:ext uri="{FF2B5EF4-FFF2-40B4-BE49-F238E27FC236}">
                <a16:creationId xmlns:a16="http://schemas.microsoft.com/office/drawing/2014/main" id="{AC50DB73-C7FF-2BE0-E8FF-D9E0EA54A2B2}"/>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8" name="ZoneTexte 7">
            <a:extLst>
              <a:ext uri="{FF2B5EF4-FFF2-40B4-BE49-F238E27FC236}">
                <a16:creationId xmlns:a16="http://schemas.microsoft.com/office/drawing/2014/main" id="{8B1C8898-D8C0-CCFD-CBE0-91A17AFE14E0}"/>
              </a:ext>
            </a:extLst>
          </p:cNvPr>
          <p:cNvSpPr txBox="1"/>
          <p:nvPr/>
        </p:nvSpPr>
        <p:spPr>
          <a:xfrm>
            <a:off x="74273" y="3026745"/>
            <a:ext cx="1016625" cy="307777"/>
          </a:xfrm>
          <a:prstGeom prst="rect">
            <a:avLst/>
          </a:prstGeom>
          <a:noFill/>
        </p:spPr>
        <p:txBody>
          <a:bodyPr wrap="none" rtlCol="0">
            <a:spAutoFit/>
          </a:bodyPr>
          <a:lstStyle/>
          <a:p>
            <a:r>
              <a:rPr lang="en-US" sz="1400" dirty="0" err="1">
                <a:latin typeface="+mj-lt"/>
              </a:rPr>
              <a:t>Normalisé</a:t>
            </a:r>
            <a:r>
              <a:rPr lang="en-US" sz="1400" dirty="0">
                <a:latin typeface="+mj-lt"/>
              </a:rPr>
              <a:t> !</a:t>
            </a:r>
          </a:p>
        </p:txBody>
      </p:sp>
      <p:cxnSp>
        <p:nvCxnSpPr>
          <p:cNvPr id="12" name="Connecteur droit avec flèche 11">
            <a:extLst>
              <a:ext uri="{FF2B5EF4-FFF2-40B4-BE49-F238E27FC236}">
                <a16:creationId xmlns:a16="http://schemas.microsoft.com/office/drawing/2014/main" id="{16DEF56E-F725-565C-7BB0-8545D79597A6}"/>
              </a:ext>
            </a:extLst>
          </p:cNvPr>
          <p:cNvCxnSpPr/>
          <p:nvPr/>
        </p:nvCxnSpPr>
        <p:spPr>
          <a:xfrm flipV="1">
            <a:off x="694733" y="2767063"/>
            <a:ext cx="294345" cy="25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21A67CA4-67FA-58FD-ABCF-00620FCDA8B4}"/>
                  </a:ext>
                </a:extLst>
              </p:cNvPr>
              <p:cNvSpPr txBox="1"/>
              <p:nvPr/>
            </p:nvSpPr>
            <p:spPr>
              <a:xfrm>
                <a:off x="6466804" y="2211478"/>
                <a:ext cx="443313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𝑆𝑐𝑜𝑟𝑒</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𝑎</m:t>
                          </m:r>
                        </m:e>
                        <m:sub>
                          <m:r>
                            <a:rPr lang="fr-FR" sz="1400" b="0" i="1" smtClean="0">
                              <a:latin typeface="Cambria Math" panose="02040503050406030204" pitchFamily="18" charset="0"/>
                            </a:rPr>
                            <m:t>1</m:t>
                          </m:r>
                        </m:sub>
                      </m:sSub>
                      <m:r>
                        <a:rPr lang="fr-FR" sz="1400" b="0" i="1" smtClean="0">
                          <a:latin typeface="Cambria Math" panose="02040503050406030204" pitchFamily="18" charset="0"/>
                        </a:rPr>
                        <m:t>×</m:t>
                      </m:r>
                      <m:r>
                        <a:rPr lang="fr-FR" sz="1400" b="0" i="1" smtClean="0">
                          <a:latin typeface="Cambria Math" panose="02040503050406030204" pitchFamily="18" charset="0"/>
                        </a:rPr>
                        <m:t>𝑐𝑙𝑖𝑚𝑎𝑡𝑒</m:t>
                      </m:r>
                      <m:r>
                        <a:rPr lang="fr-FR" sz="1400" b="0" i="1" smtClean="0">
                          <a:latin typeface="Cambria Math" panose="02040503050406030204" pitchFamily="18" charset="0"/>
                        </a:rPr>
                        <m:t> </m:t>
                      </m:r>
                      <m:r>
                        <a:rPr lang="fr-FR" sz="1400" b="0" i="1" smtClean="0">
                          <a:latin typeface="Cambria Math" panose="02040503050406030204" pitchFamily="18" charset="0"/>
                        </a:rPr>
                        <m:t>𝑐h𝑎𝑛𝑔𝑒</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𝑎</m:t>
                          </m:r>
                        </m:e>
                        <m:sub>
                          <m:r>
                            <a:rPr lang="fr-FR" sz="1400" b="0" i="1" smtClean="0">
                              <a:latin typeface="Cambria Math" panose="02040503050406030204" pitchFamily="18" charset="0"/>
                            </a:rPr>
                            <m:t>2</m:t>
                          </m:r>
                        </m:sub>
                      </m:sSub>
                      <m:r>
                        <a:rPr lang="fr-FR" sz="1400" b="0" i="1" smtClean="0">
                          <a:latin typeface="Cambria Math" panose="02040503050406030204" pitchFamily="18" charset="0"/>
                        </a:rPr>
                        <m:t>×</m:t>
                      </m:r>
                      <m:r>
                        <a:rPr lang="fr-FR" sz="1400" b="0" i="1" smtClean="0">
                          <a:latin typeface="Cambria Math" panose="02040503050406030204" pitchFamily="18" charset="0"/>
                        </a:rPr>
                        <m:t>𝑒𝑐𝑜𝑡𝑜𝑥𝑖𝑐𝑖𝑡𝑦</m:t>
                      </m:r>
                      <m:r>
                        <a:rPr lang="fr-FR" sz="1400" b="0" i="1" smtClean="0">
                          <a:latin typeface="Cambria Math" panose="02040503050406030204" pitchFamily="18" charset="0"/>
                        </a:rPr>
                        <m:t>+ …</m:t>
                      </m:r>
                    </m:oMath>
                  </m:oMathPara>
                </a14:m>
                <a:endParaRPr lang="en-US" sz="1400" dirty="0"/>
              </a:p>
            </p:txBody>
          </p:sp>
        </mc:Choice>
        <mc:Fallback xmlns="">
          <p:sp>
            <p:nvSpPr>
              <p:cNvPr id="13" name="ZoneTexte 12">
                <a:extLst>
                  <a:ext uri="{FF2B5EF4-FFF2-40B4-BE49-F238E27FC236}">
                    <a16:creationId xmlns:a16="http://schemas.microsoft.com/office/drawing/2014/main" id="{21A67CA4-67FA-58FD-ABCF-00620FCDA8B4}"/>
                  </a:ext>
                </a:extLst>
              </p:cNvPr>
              <p:cNvSpPr txBox="1">
                <a:spLocks noRot="1" noChangeAspect="1" noMove="1" noResize="1" noEditPoints="1" noAdjustHandles="1" noChangeArrowheads="1" noChangeShapeType="1" noTextEdit="1"/>
              </p:cNvSpPr>
              <p:nvPr/>
            </p:nvSpPr>
            <p:spPr>
              <a:xfrm>
                <a:off x="6466804" y="2211478"/>
                <a:ext cx="4433137" cy="307777"/>
              </a:xfrm>
              <a:prstGeom prst="rect">
                <a:avLst/>
              </a:prstGeom>
              <a:blipFill>
                <a:blip r:embed="rId6"/>
                <a:stretch>
                  <a:fillRect b="-8000"/>
                </a:stretch>
              </a:blipFill>
            </p:spPr>
            <p:txBody>
              <a:bodyPr/>
              <a:lstStyle/>
              <a:p>
                <a:r>
                  <a:rPr lang="en-US">
                    <a:noFill/>
                  </a:rPr>
                  <a:t> </a:t>
                </a:r>
              </a:p>
            </p:txBody>
          </p:sp>
        </mc:Fallback>
      </mc:AlternateContent>
      <p:cxnSp>
        <p:nvCxnSpPr>
          <p:cNvPr id="15" name="Connecteur droit avec flèche 14">
            <a:extLst>
              <a:ext uri="{FF2B5EF4-FFF2-40B4-BE49-F238E27FC236}">
                <a16:creationId xmlns:a16="http://schemas.microsoft.com/office/drawing/2014/main" id="{626273E1-F457-AAA1-D85F-D5D5CED4949A}"/>
              </a:ext>
            </a:extLst>
          </p:cNvPr>
          <p:cNvCxnSpPr/>
          <p:nvPr/>
        </p:nvCxnSpPr>
        <p:spPr>
          <a:xfrm flipH="1">
            <a:off x="9768408" y="4653136"/>
            <a:ext cx="288032"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56153BF-8133-ABB0-D336-0D1EDABAB66B}"/>
              </a:ext>
            </a:extLst>
          </p:cNvPr>
          <p:cNvSpPr txBox="1"/>
          <p:nvPr/>
        </p:nvSpPr>
        <p:spPr>
          <a:xfrm>
            <a:off x="8364473" y="5271072"/>
            <a:ext cx="2710999" cy="523220"/>
          </a:xfrm>
          <a:prstGeom prst="rect">
            <a:avLst/>
          </a:prstGeom>
          <a:noFill/>
        </p:spPr>
        <p:txBody>
          <a:bodyPr wrap="none" rtlCol="0">
            <a:spAutoFit/>
          </a:bodyPr>
          <a:lstStyle/>
          <a:p>
            <a:pPr algn="ctr"/>
            <a:r>
              <a:rPr lang="en-US" sz="1400" dirty="0">
                <a:latin typeface="+mj-lt"/>
              </a:rPr>
              <a:t>Replacement frequent de batteries</a:t>
            </a:r>
          </a:p>
          <a:p>
            <a:pPr algn="ctr"/>
            <a:r>
              <a:rPr lang="en-US" sz="1400" dirty="0">
                <a:latin typeface="+mj-lt"/>
              </a:rPr>
              <a:t>(</a:t>
            </a:r>
            <a:r>
              <a:rPr lang="en-US" sz="1400" dirty="0" err="1">
                <a:latin typeface="+mj-lt"/>
              </a:rPr>
              <a:t>vieillissement</a:t>
            </a:r>
            <a:r>
              <a:rPr lang="en-US" sz="1400" dirty="0">
                <a:latin typeface="+mj-lt"/>
              </a:rPr>
              <a:t> </a:t>
            </a:r>
            <a:r>
              <a:rPr lang="en-US" sz="1400" dirty="0" err="1">
                <a:latin typeface="+mj-lt"/>
              </a:rPr>
              <a:t>rapide</a:t>
            </a:r>
            <a:r>
              <a:rPr lang="en-US" sz="1400" dirty="0">
                <a:latin typeface="+mj-lt"/>
              </a:rPr>
              <a:t>)</a:t>
            </a:r>
          </a:p>
        </p:txBody>
      </p:sp>
      <p:sp>
        <p:nvSpPr>
          <p:cNvPr id="18" name="Espace réservé du pied de page 3">
            <a:extLst>
              <a:ext uri="{FF2B5EF4-FFF2-40B4-BE49-F238E27FC236}">
                <a16:creationId xmlns:a16="http://schemas.microsoft.com/office/drawing/2014/main" id="{91E31E26-D5FB-E2CF-E59A-DD5FC4FD32CD}"/>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350851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75" grpId="0" animBg="1"/>
      <p:bldP spid="8" grpId="0"/>
      <p:bldP spid="13"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25</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2800" dirty="0" err="1"/>
              <a:t>Sensibilité</a:t>
            </a:r>
            <a:r>
              <a:rPr lang="en-US" sz="2800" dirty="0"/>
              <a:t> aux </a:t>
            </a:r>
            <a:r>
              <a:rPr lang="en-US" sz="2800" dirty="0" err="1"/>
              <a:t>hypothèses</a:t>
            </a:r>
            <a:endParaRPr lang="en-US" sz="2800" dirty="0"/>
          </a:p>
        </p:txBody>
      </p:sp>
      <p:sp>
        <p:nvSpPr>
          <p:cNvPr id="4" name="Espace réservé de la date 3">
            <a:extLst>
              <a:ext uri="{FF2B5EF4-FFF2-40B4-BE49-F238E27FC236}">
                <a16:creationId xmlns:a16="http://schemas.microsoft.com/office/drawing/2014/main" id="{3752375C-EA19-8D5B-491E-A0C3EB816FA4}"/>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mc:AlternateContent xmlns:mc="http://schemas.openxmlformats.org/markup-compatibility/2006" xmlns:a14="http://schemas.microsoft.com/office/drawing/2010/main">
        <mc:Choice Requires="a14">
          <p:sp>
            <p:nvSpPr>
              <p:cNvPr id="64" name="ZoneTexte 63">
                <a:extLst>
                  <a:ext uri="{FF2B5EF4-FFF2-40B4-BE49-F238E27FC236}">
                    <a16:creationId xmlns:a16="http://schemas.microsoft.com/office/drawing/2014/main" id="{64262541-AC40-DF6C-26DF-3FB88327BBE2}"/>
                  </a:ext>
                </a:extLst>
              </p:cNvPr>
              <p:cNvSpPr txBox="1"/>
              <p:nvPr/>
            </p:nvSpPr>
            <p:spPr>
              <a:xfrm>
                <a:off x="3430023" y="1141844"/>
                <a:ext cx="5409519" cy="523220"/>
              </a:xfrm>
              <a:prstGeom prst="rect">
                <a:avLst/>
              </a:prstGeom>
              <a:noFill/>
              <a:ln>
                <a:solidFill>
                  <a:schemeClr val="tx1">
                    <a:lumMod val="85000"/>
                    <a:lumOff val="15000"/>
                  </a:schemeClr>
                </a:solidFill>
              </a:ln>
            </p:spPr>
            <p:txBody>
              <a:bodyPr wrap="square">
                <a:spAutoFit/>
              </a:bodyPr>
              <a:lstStyle/>
              <a:p>
                <a:pPr algn="ctr"/>
                <a:r>
                  <a:rPr lang="en-US" sz="1400" dirty="0">
                    <a:effectLst/>
                    <a:latin typeface="+mj-lt"/>
                  </a:rPr>
                  <a:t>“</a:t>
                </a:r>
                <a:r>
                  <a:rPr lang="fr-FR" sz="1400" dirty="0">
                    <a:effectLst/>
                    <a:latin typeface="+mj-lt"/>
                  </a:rPr>
                  <a:t>Livrer une charge utile de 2 kg dans un rayon de 7,5 km, à raison de </a:t>
                </a:r>
                <a14:m>
                  <m:oMath xmlns:m="http://schemas.openxmlformats.org/officeDocument/2006/math">
                    <m:sSub>
                      <m:sSubPr>
                        <m:ctrlPr>
                          <a:rPr lang="fr-FR" sz="1400" i="1" dirty="0" smtClean="0">
                            <a:effectLst/>
                            <a:latin typeface="Cambria Math" panose="02040503050406030204" pitchFamily="18" charset="0"/>
                          </a:rPr>
                        </m:ctrlPr>
                      </m:sSubPr>
                      <m:e>
                        <m:r>
                          <a:rPr lang="fr-FR" sz="1400" i="1" dirty="0" smtClean="0">
                            <a:effectLst/>
                            <a:latin typeface="Cambria Math" panose="02040503050406030204" pitchFamily="18" charset="0"/>
                          </a:rPr>
                          <m:t>𝒙</m:t>
                        </m:r>
                      </m:e>
                      <m:sub>
                        <m:r>
                          <a:rPr lang="fr-FR" sz="1400" i="1" dirty="0" smtClean="0">
                            <a:effectLst/>
                            <a:latin typeface="Cambria Math" panose="02040503050406030204" pitchFamily="18" charset="0"/>
                          </a:rPr>
                          <m:t>𝟏</m:t>
                        </m:r>
                      </m:sub>
                    </m:sSub>
                  </m:oMath>
                </a14:m>
                <a:r>
                  <a:rPr lang="fr-FR" sz="1400" dirty="0">
                    <a:effectLst/>
                    <a:latin typeface="+mj-lt"/>
                  </a:rPr>
                  <a:t> livraisons par jour, </a:t>
                </a:r>
                <a14:m>
                  <m:oMath xmlns:m="http://schemas.openxmlformats.org/officeDocument/2006/math">
                    <m:sSub>
                      <m:sSubPr>
                        <m:ctrlPr>
                          <a:rPr lang="fr-FR" sz="1400" i="1" dirty="0" smtClean="0">
                            <a:effectLst/>
                            <a:latin typeface="Cambria Math" panose="02040503050406030204" pitchFamily="18" charset="0"/>
                          </a:rPr>
                        </m:ctrlPr>
                      </m:sSubPr>
                      <m:e>
                        <m:r>
                          <a:rPr lang="fr-FR" sz="1400" i="1" dirty="0" smtClean="0">
                            <a:effectLst/>
                            <a:latin typeface="Cambria Math" panose="02040503050406030204" pitchFamily="18" charset="0"/>
                          </a:rPr>
                          <m:t>𝒙</m:t>
                        </m:r>
                      </m:e>
                      <m:sub>
                        <m:r>
                          <a:rPr lang="fr-FR" sz="1400" i="1" dirty="0" smtClean="0">
                            <a:effectLst/>
                            <a:latin typeface="Cambria Math" panose="02040503050406030204" pitchFamily="18" charset="0"/>
                          </a:rPr>
                          <m:t>𝟐</m:t>
                        </m:r>
                      </m:sub>
                    </m:sSub>
                  </m:oMath>
                </a14:m>
                <a:r>
                  <a:rPr lang="fr-FR" sz="1400" dirty="0">
                    <a:effectLst/>
                    <a:latin typeface="+mj-lt"/>
                  </a:rPr>
                  <a:t> jours par an, pendant une période de </a:t>
                </a:r>
                <a14:m>
                  <m:oMath xmlns:m="http://schemas.openxmlformats.org/officeDocument/2006/math">
                    <m:sSub>
                      <m:sSubPr>
                        <m:ctrlPr>
                          <a:rPr lang="fr-FR" sz="1400" i="1" dirty="0" smtClean="0">
                            <a:effectLst/>
                            <a:latin typeface="Cambria Math" panose="02040503050406030204" pitchFamily="18" charset="0"/>
                          </a:rPr>
                        </m:ctrlPr>
                      </m:sSubPr>
                      <m:e>
                        <m:r>
                          <a:rPr lang="fr-FR" sz="1400" i="1" dirty="0" smtClean="0">
                            <a:effectLst/>
                            <a:latin typeface="Cambria Math" panose="02040503050406030204" pitchFamily="18" charset="0"/>
                          </a:rPr>
                          <m:t>𝒙</m:t>
                        </m:r>
                      </m:e>
                      <m:sub>
                        <m:r>
                          <a:rPr lang="fr-FR" sz="1400" i="1" dirty="0" smtClean="0">
                            <a:effectLst/>
                            <a:latin typeface="Cambria Math" panose="02040503050406030204" pitchFamily="18" charset="0"/>
                          </a:rPr>
                          <m:t>𝟑</m:t>
                        </m:r>
                      </m:sub>
                    </m:sSub>
                  </m:oMath>
                </a14:m>
                <a:r>
                  <a:rPr lang="fr-FR" sz="1400" dirty="0">
                    <a:effectLst/>
                    <a:latin typeface="+mj-lt"/>
                  </a:rPr>
                  <a:t> ans.</a:t>
                </a:r>
                <a:r>
                  <a:rPr lang="en-US" sz="1400" dirty="0">
                    <a:effectLst/>
                    <a:latin typeface="+mj-lt"/>
                  </a:rPr>
                  <a:t>”</a:t>
                </a:r>
                <a:endParaRPr lang="en-US" sz="1400" dirty="0">
                  <a:latin typeface="+mj-lt"/>
                </a:endParaRPr>
              </a:p>
            </p:txBody>
          </p:sp>
        </mc:Choice>
        <mc:Fallback xmlns="">
          <p:sp>
            <p:nvSpPr>
              <p:cNvPr id="64" name="ZoneTexte 63">
                <a:extLst>
                  <a:ext uri="{FF2B5EF4-FFF2-40B4-BE49-F238E27FC236}">
                    <a16:creationId xmlns:a16="http://schemas.microsoft.com/office/drawing/2014/main" id="{64262541-AC40-DF6C-26DF-3FB88327BBE2}"/>
                  </a:ext>
                </a:extLst>
              </p:cNvPr>
              <p:cNvSpPr txBox="1">
                <a:spLocks noRot="1" noChangeAspect="1" noMove="1" noResize="1" noEditPoints="1" noAdjustHandles="1" noChangeArrowheads="1" noChangeShapeType="1" noTextEdit="1"/>
              </p:cNvSpPr>
              <p:nvPr/>
            </p:nvSpPr>
            <p:spPr>
              <a:xfrm>
                <a:off x="3430023" y="1141844"/>
                <a:ext cx="5409519" cy="523220"/>
              </a:xfrm>
              <a:prstGeom prst="rect">
                <a:avLst/>
              </a:prstGeom>
              <a:blipFill>
                <a:blip r:embed="rId3"/>
                <a:stretch>
                  <a:fillRect b="-10227"/>
                </a:stretch>
              </a:blipFill>
              <a:ln>
                <a:solidFill>
                  <a:schemeClr val="tx1">
                    <a:lumMod val="85000"/>
                    <a:lumOff val="15000"/>
                  </a:schemeClr>
                </a:solidFill>
              </a:ln>
            </p:spPr>
            <p:txBody>
              <a:bodyPr/>
              <a:lstStyle/>
              <a:p>
                <a:r>
                  <a:rPr lang="en-US">
                    <a:noFill/>
                  </a:rPr>
                  <a:t> </a:t>
                </a:r>
              </a:p>
            </p:txBody>
          </p:sp>
        </mc:Fallback>
      </mc:AlternateContent>
      <p:pic>
        <p:nvPicPr>
          <p:cNvPr id="91" name="Image 90">
            <a:extLst>
              <a:ext uri="{FF2B5EF4-FFF2-40B4-BE49-F238E27FC236}">
                <a16:creationId xmlns:a16="http://schemas.microsoft.com/office/drawing/2014/main" id="{94D9F92E-8959-8C48-58EE-C073BF424E7C}"/>
              </a:ext>
            </a:extLst>
          </p:cNvPr>
          <p:cNvPicPr>
            <a:picLocks noChangeAspect="1"/>
          </p:cNvPicPr>
          <p:nvPr/>
        </p:nvPicPr>
        <p:blipFill rotWithShape="1">
          <a:blip r:embed="rId4"/>
          <a:srcRect b="-7831"/>
          <a:stretch/>
        </p:blipFill>
        <p:spPr>
          <a:xfrm>
            <a:off x="1814303" y="2049186"/>
            <a:ext cx="3672408" cy="2891982"/>
          </a:xfrm>
          <a:prstGeom prst="rect">
            <a:avLst/>
          </a:prstGeom>
        </p:spPr>
      </p:pic>
      <p:pic>
        <p:nvPicPr>
          <p:cNvPr id="107" name="Image 106">
            <a:extLst>
              <a:ext uri="{FF2B5EF4-FFF2-40B4-BE49-F238E27FC236}">
                <a16:creationId xmlns:a16="http://schemas.microsoft.com/office/drawing/2014/main" id="{617E18C4-C291-73D4-25A8-B64346EB887A}"/>
              </a:ext>
            </a:extLst>
          </p:cNvPr>
          <p:cNvPicPr>
            <a:picLocks noChangeAspect="1"/>
          </p:cNvPicPr>
          <p:nvPr/>
        </p:nvPicPr>
        <p:blipFill>
          <a:blip r:embed="rId5"/>
          <a:stretch>
            <a:fillRect/>
          </a:stretch>
        </p:blipFill>
        <p:spPr>
          <a:xfrm>
            <a:off x="6134782" y="2100010"/>
            <a:ext cx="4296801" cy="2683616"/>
          </a:xfrm>
          <a:prstGeom prst="rect">
            <a:avLst/>
          </a:prstGeom>
        </p:spPr>
      </p:pic>
      <p:cxnSp>
        <p:nvCxnSpPr>
          <p:cNvPr id="109" name="Connecteur droit 108">
            <a:extLst>
              <a:ext uri="{FF2B5EF4-FFF2-40B4-BE49-F238E27FC236}">
                <a16:creationId xmlns:a16="http://schemas.microsoft.com/office/drawing/2014/main" id="{21F7FD7D-836C-E845-2D96-CFB10A81D6E5}"/>
              </a:ext>
            </a:extLst>
          </p:cNvPr>
          <p:cNvCxnSpPr>
            <a:cxnSpLocks/>
          </p:cNvCxnSpPr>
          <p:nvPr/>
        </p:nvCxnSpPr>
        <p:spPr>
          <a:xfrm>
            <a:off x="6672064" y="3345351"/>
            <a:ext cx="768779"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0" name="Connecteur droit 109">
            <a:extLst>
              <a:ext uri="{FF2B5EF4-FFF2-40B4-BE49-F238E27FC236}">
                <a16:creationId xmlns:a16="http://schemas.microsoft.com/office/drawing/2014/main" id="{A1BB2923-9CAB-35FC-F255-1DA6F4667FD8}"/>
              </a:ext>
            </a:extLst>
          </p:cNvPr>
          <p:cNvCxnSpPr>
            <a:cxnSpLocks/>
          </p:cNvCxnSpPr>
          <p:nvPr/>
        </p:nvCxnSpPr>
        <p:spPr>
          <a:xfrm flipV="1">
            <a:off x="7414649" y="3345351"/>
            <a:ext cx="0" cy="45647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1" name="ZoneTexte 110">
            <a:extLst>
              <a:ext uri="{FF2B5EF4-FFF2-40B4-BE49-F238E27FC236}">
                <a16:creationId xmlns:a16="http://schemas.microsoft.com/office/drawing/2014/main" id="{E8461F8B-7754-2137-3E5F-98E6F6509E34}"/>
              </a:ext>
            </a:extLst>
          </p:cNvPr>
          <p:cNvSpPr txBox="1"/>
          <p:nvPr/>
        </p:nvSpPr>
        <p:spPr>
          <a:xfrm>
            <a:off x="7088356" y="3002845"/>
            <a:ext cx="735836" cy="246221"/>
          </a:xfrm>
          <a:prstGeom prst="rect">
            <a:avLst/>
          </a:prstGeom>
          <a:solidFill>
            <a:schemeClr val="bg1"/>
          </a:solidFill>
          <a:ln>
            <a:solidFill>
              <a:schemeClr val="tx2">
                <a:lumMod val="65000"/>
                <a:lumOff val="35000"/>
              </a:schemeClr>
            </a:solidFill>
          </a:ln>
        </p:spPr>
        <p:txBody>
          <a:bodyPr wrap="square" rtlCol="0" anchor="ctr">
            <a:spAutoFit/>
          </a:bodyPr>
          <a:lstStyle/>
          <a:p>
            <a:pPr algn="ctr"/>
            <a:r>
              <a:rPr lang="en-US" sz="1000" b="1" dirty="0" err="1">
                <a:solidFill>
                  <a:srgbClr val="FF0000"/>
                </a:solidFill>
                <a:latin typeface="+mj-lt"/>
              </a:rPr>
              <a:t>référence</a:t>
            </a:r>
            <a:endParaRPr lang="en-US" sz="1000" b="1" dirty="0">
              <a:solidFill>
                <a:srgbClr val="FF0000"/>
              </a:solidFill>
              <a:latin typeface="+mj-lt"/>
            </a:endParaRPr>
          </a:p>
        </p:txBody>
      </p:sp>
      <p:sp>
        <p:nvSpPr>
          <p:cNvPr id="2" name="Espace réservé du pied de page 3">
            <a:extLst>
              <a:ext uri="{FF2B5EF4-FFF2-40B4-BE49-F238E27FC236}">
                <a16:creationId xmlns:a16="http://schemas.microsoft.com/office/drawing/2014/main" id="{3ECF5E07-00BD-3CD8-490A-F448FF9DAF40}"/>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380934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7C4AD60-8460-A24C-1264-98A7D92A21C1}"/>
              </a:ext>
            </a:extLst>
          </p:cNvPr>
          <p:cNvSpPr>
            <a:spLocks noGrp="1"/>
          </p:cNvSpPr>
          <p:nvPr>
            <p:ph type="title"/>
          </p:nvPr>
        </p:nvSpPr>
        <p:spPr/>
        <p:txBody>
          <a:bodyPr/>
          <a:lstStyle/>
          <a:p>
            <a:r>
              <a:rPr lang="en-US" dirty="0" err="1"/>
              <a:t>Vers</a:t>
            </a:r>
            <a:r>
              <a:rPr lang="en-US" dirty="0"/>
              <a:t> </a:t>
            </a:r>
            <a:r>
              <a:rPr lang="en-US" dirty="0" err="1"/>
              <a:t>l’éco</a:t>
            </a:r>
            <a:r>
              <a:rPr lang="en-US" dirty="0"/>
              <a:t>-conception</a:t>
            </a:r>
          </a:p>
        </p:txBody>
      </p:sp>
      <p:sp>
        <p:nvSpPr>
          <p:cNvPr id="7" name="Espace réservé du contenu 6">
            <a:extLst>
              <a:ext uri="{FF2B5EF4-FFF2-40B4-BE49-F238E27FC236}">
                <a16:creationId xmlns:a16="http://schemas.microsoft.com/office/drawing/2014/main" id="{7EFE7F92-927C-89B1-8D3A-8A63CB1DD62C}"/>
              </a:ext>
            </a:extLst>
          </p:cNvPr>
          <p:cNvSpPr>
            <a:spLocks noGrp="1"/>
          </p:cNvSpPr>
          <p:nvPr>
            <p:ph sz="quarter" idx="13"/>
          </p:nvPr>
        </p:nvSpPr>
        <p:spPr>
          <a:xfrm>
            <a:off x="1181098" y="2997200"/>
            <a:ext cx="9379397" cy="1816100"/>
          </a:xfrm>
        </p:spPr>
        <p:txBody>
          <a:bodyPr/>
          <a:lstStyle/>
          <a:p>
            <a:r>
              <a:rPr lang="en-US" dirty="0" err="1"/>
              <a:t>Intégration</a:t>
            </a:r>
            <a:r>
              <a:rPr lang="en-US" dirty="0"/>
              <a:t> de </a:t>
            </a:r>
            <a:r>
              <a:rPr lang="en-US" dirty="0" err="1"/>
              <a:t>l’ACV</a:t>
            </a:r>
            <a:r>
              <a:rPr lang="en-US" dirty="0"/>
              <a:t> dans un code de </a:t>
            </a:r>
            <a:r>
              <a:rPr lang="en-US" dirty="0" err="1"/>
              <a:t>dimensionnement</a:t>
            </a:r>
            <a:endParaRPr lang="en-US" dirty="0"/>
          </a:p>
        </p:txBody>
      </p:sp>
      <p:sp>
        <p:nvSpPr>
          <p:cNvPr id="5" name="Espace réservé du numéro de diapositive 4">
            <a:extLst>
              <a:ext uri="{FF2B5EF4-FFF2-40B4-BE49-F238E27FC236}">
                <a16:creationId xmlns:a16="http://schemas.microsoft.com/office/drawing/2014/main" id="{203C822D-EA71-5FEB-11DE-030B65362CB4}"/>
              </a:ext>
            </a:extLst>
          </p:cNvPr>
          <p:cNvSpPr>
            <a:spLocks noGrp="1"/>
          </p:cNvSpPr>
          <p:nvPr>
            <p:ph type="sldNum" sz="quarter" idx="4294967295"/>
          </p:nvPr>
        </p:nvSpPr>
        <p:spPr>
          <a:xfrm>
            <a:off x="9448800" y="6597650"/>
            <a:ext cx="2743200" cy="241300"/>
          </a:xfrm>
        </p:spPr>
        <p:txBody>
          <a:bodyPr/>
          <a:lstStyle/>
          <a:p>
            <a:pPr>
              <a:defRPr/>
            </a:pPr>
            <a:fld id="{5E177536-18BF-1743-A360-A4663329E682}" type="slidenum">
              <a:rPr lang="fr-FR" smtClean="0"/>
              <a:t>26</a:t>
            </a:fld>
            <a:endParaRPr lang="fr-FR"/>
          </a:p>
        </p:txBody>
      </p:sp>
    </p:spTree>
    <p:extLst>
      <p:ext uri="{BB962C8B-B14F-4D97-AF65-F5344CB8AC3E}">
        <p14:creationId xmlns:p14="http://schemas.microsoft.com/office/powerpoint/2010/main" val="428138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AFA8EA6E-EEDA-AAF5-04D2-57A008506C6F}"/>
              </a:ext>
            </a:extLst>
          </p:cNvPr>
          <p:cNvSpPr/>
          <p:nvPr/>
        </p:nvSpPr>
        <p:spPr>
          <a:xfrm>
            <a:off x="2927902" y="1268760"/>
            <a:ext cx="6840252" cy="2228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6725EB4-1F95-A57D-A0D0-02F25A27003A}"/>
              </a:ext>
            </a:extLst>
          </p:cNvPr>
          <p:cNvSpPr>
            <a:spLocks noGrp="1"/>
          </p:cNvSpPr>
          <p:nvPr>
            <p:ph type="title"/>
          </p:nvPr>
        </p:nvSpPr>
        <p:spPr/>
        <p:txBody>
          <a:bodyPr>
            <a:noAutofit/>
          </a:bodyPr>
          <a:lstStyle/>
          <a:p>
            <a:r>
              <a:rPr lang="en-US" sz="2800" dirty="0">
                <a:latin typeface="+mj-lt"/>
              </a:rPr>
              <a:t>Principe d’un code de </a:t>
            </a:r>
            <a:r>
              <a:rPr lang="en-US" sz="2800" dirty="0" err="1">
                <a:latin typeface="+mj-lt"/>
              </a:rPr>
              <a:t>dimensionnement</a:t>
            </a:r>
            <a:r>
              <a:rPr lang="en-US" sz="2800" dirty="0">
                <a:latin typeface="+mj-lt"/>
              </a:rPr>
              <a:t> optimal</a:t>
            </a:r>
          </a:p>
        </p:txBody>
      </p:sp>
      <p:sp>
        <p:nvSpPr>
          <p:cNvPr id="4" name="Espace réservé du pied de page 3">
            <a:extLst>
              <a:ext uri="{FF2B5EF4-FFF2-40B4-BE49-F238E27FC236}">
                <a16:creationId xmlns:a16="http://schemas.microsoft.com/office/drawing/2014/main" id="{6D8CE654-5678-63DF-376B-8EF181B6C9BB}"/>
              </a:ext>
            </a:extLst>
          </p:cNvPr>
          <p:cNvSpPr>
            <a:spLocks noGrp="1"/>
          </p:cNvSpPr>
          <p:nvPr>
            <p:ph type="ftr" sz="quarter" idx="11"/>
          </p:nvPr>
        </p:nvSpPr>
        <p:spPr/>
        <p:txBody>
          <a:bodyPr/>
          <a:lstStyle/>
          <a:p>
            <a:pPr>
              <a:defRPr/>
            </a:pPr>
            <a:r>
              <a:rPr lang="fr-FR"/>
              <a:t>ISAE-SUPAERO</a:t>
            </a:r>
          </a:p>
        </p:txBody>
      </p:sp>
      <p:sp>
        <p:nvSpPr>
          <p:cNvPr id="5" name="Espace réservé du numéro de diapositive 4">
            <a:extLst>
              <a:ext uri="{FF2B5EF4-FFF2-40B4-BE49-F238E27FC236}">
                <a16:creationId xmlns:a16="http://schemas.microsoft.com/office/drawing/2014/main" id="{0D4907D5-207D-D58F-1D6A-C19D810076A4}"/>
              </a:ext>
            </a:extLst>
          </p:cNvPr>
          <p:cNvSpPr>
            <a:spLocks noGrp="1"/>
          </p:cNvSpPr>
          <p:nvPr>
            <p:ph type="sldNum" sz="quarter" idx="12"/>
          </p:nvPr>
        </p:nvSpPr>
        <p:spPr/>
        <p:txBody>
          <a:bodyPr/>
          <a:lstStyle/>
          <a:p>
            <a:pPr>
              <a:defRPr/>
            </a:pPr>
            <a:fld id="{5E177536-18BF-1743-A360-A4663329E682}" type="slidenum">
              <a:rPr lang="fr-FR" smtClean="0"/>
              <a:t>27</a:t>
            </a:fld>
            <a:endParaRPr lang="fr-FR"/>
          </a:p>
        </p:txBody>
      </p:sp>
      <p:sp>
        <p:nvSpPr>
          <p:cNvPr id="19" name="Rectangle 18">
            <a:extLst>
              <a:ext uri="{FF2B5EF4-FFF2-40B4-BE49-F238E27FC236}">
                <a16:creationId xmlns:a16="http://schemas.microsoft.com/office/drawing/2014/main" id="{27C6D842-9A48-9AA5-887E-362C357012C8}"/>
              </a:ext>
            </a:extLst>
          </p:cNvPr>
          <p:cNvSpPr/>
          <p:nvPr/>
        </p:nvSpPr>
        <p:spPr>
          <a:xfrm>
            <a:off x="3261273" y="1950076"/>
            <a:ext cx="1551111"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Code de </a:t>
            </a:r>
          </a:p>
          <a:p>
            <a:pPr algn="ctr"/>
            <a:r>
              <a:rPr lang="en-US" sz="1200" b="1" dirty="0" err="1"/>
              <a:t>dimensionnement</a:t>
            </a:r>
            <a:endParaRPr lang="en-US" sz="1200" b="1" dirty="0"/>
          </a:p>
        </p:txBody>
      </p:sp>
      <p:sp>
        <p:nvSpPr>
          <p:cNvPr id="121" name="Rectangle 120">
            <a:extLst>
              <a:ext uri="{FF2B5EF4-FFF2-40B4-BE49-F238E27FC236}">
                <a16:creationId xmlns:a16="http://schemas.microsoft.com/office/drawing/2014/main" id="{13809167-9CCA-2A36-065B-1F466FB13EF1}"/>
              </a:ext>
            </a:extLst>
          </p:cNvPr>
          <p:cNvSpPr/>
          <p:nvPr/>
        </p:nvSpPr>
        <p:spPr>
          <a:xfrm>
            <a:off x="613327" y="1950075"/>
            <a:ext cx="1584176"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Specifications</a:t>
            </a:r>
          </a:p>
        </p:txBody>
      </p:sp>
      <p:cxnSp>
        <p:nvCxnSpPr>
          <p:cNvPr id="150" name="Connecteur droit avec flèche 149">
            <a:extLst>
              <a:ext uri="{FF2B5EF4-FFF2-40B4-BE49-F238E27FC236}">
                <a16:creationId xmlns:a16="http://schemas.microsoft.com/office/drawing/2014/main" id="{16B4728A-FB78-2D5F-6A68-4F37AF576E28}"/>
              </a:ext>
            </a:extLst>
          </p:cNvPr>
          <p:cNvCxnSpPr>
            <a:cxnSpLocks/>
            <a:stCxn id="121" idx="3"/>
            <a:endCxn id="19" idx="1"/>
          </p:cNvCxnSpPr>
          <p:nvPr/>
        </p:nvCxnSpPr>
        <p:spPr>
          <a:xfrm>
            <a:off x="2197503" y="2187158"/>
            <a:ext cx="1063770" cy="1"/>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3" name="Connecteur : en angle 172">
            <a:extLst>
              <a:ext uri="{FF2B5EF4-FFF2-40B4-BE49-F238E27FC236}">
                <a16:creationId xmlns:a16="http://schemas.microsoft.com/office/drawing/2014/main" id="{89D64E7E-9DF8-C1F7-CF99-D55773F860CB}"/>
              </a:ext>
            </a:extLst>
          </p:cNvPr>
          <p:cNvCxnSpPr>
            <a:cxnSpLocks/>
            <a:stCxn id="38" idx="2"/>
            <a:endCxn id="37" idx="3"/>
          </p:cNvCxnSpPr>
          <p:nvPr/>
        </p:nvCxnSpPr>
        <p:spPr>
          <a:xfrm rot="5400000">
            <a:off x="6018361" y="1290038"/>
            <a:ext cx="431538" cy="3271484"/>
          </a:xfrm>
          <a:prstGeom prst="bentConnector2">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6" name="Connecteur droit avec flèche 175">
            <a:extLst>
              <a:ext uri="{FF2B5EF4-FFF2-40B4-BE49-F238E27FC236}">
                <a16:creationId xmlns:a16="http://schemas.microsoft.com/office/drawing/2014/main" id="{700C77F4-1994-8B7F-77CB-6163F5500272}"/>
              </a:ext>
            </a:extLst>
          </p:cNvPr>
          <p:cNvCxnSpPr>
            <a:cxnSpLocks/>
            <a:stCxn id="38" idx="3"/>
            <a:endCxn id="179" idx="1"/>
          </p:cNvCxnSpPr>
          <p:nvPr/>
        </p:nvCxnSpPr>
        <p:spPr>
          <a:xfrm>
            <a:off x="8936003" y="2182415"/>
            <a:ext cx="976535" cy="0"/>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79" name="Rectangle 178">
            <a:extLst>
              <a:ext uri="{FF2B5EF4-FFF2-40B4-BE49-F238E27FC236}">
                <a16:creationId xmlns:a16="http://schemas.microsoft.com/office/drawing/2014/main" id="{7783040E-B66E-3872-5A14-140C764AAA83}"/>
              </a:ext>
            </a:extLst>
          </p:cNvPr>
          <p:cNvSpPr/>
          <p:nvPr/>
        </p:nvSpPr>
        <p:spPr>
          <a:xfrm>
            <a:off x="9912538" y="1890829"/>
            <a:ext cx="1897366" cy="583171"/>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err="1"/>
              <a:t>Dimensionnement</a:t>
            </a:r>
            <a:r>
              <a:rPr lang="en-US" sz="1600" b="1" dirty="0"/>
              <a:t> optimal</a:t>
            </a:r>
          </a:p>
        </p:txBody>
      </p:sp>
      <p:sp>
        <p:nvSpPr>
          <p:cNvPr id="191" name="Organigramme : Terminateur 190">
            <a:extLst>
              <a:ext uri="{FF2B5EF4-FFF2-40B4-BE49-F238E27FC236}">
                <a16:creationId xmlns:a16="http://schemas.microsoft.com/office/drawing/2014/main" id="{5FAF817E-CC39-AB7A-42F2-DC1E73E358A6}"/>
              </a:ext>
            </a:extLst>
          </p:cNvPr>
          <p:cNvSpPr/>
          <p:nvPr/>
        </p:nvSpPr>
        <p:spPr>
          <a:xfrm>
            <a:off x="7342511" y="2995972"/>
            <a:ext cx="1037782" cy="323296"/>
          </a:xfrm>
          <a:prstGeom prst="flowChartTerminator">
            <a:avLst/>
          </a:prstGeom>
          <a:solidFill>
            <a:srgbClr val="51C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Optimizer</a:t>
            </a:r>
          </a:p>
        </p:txBody>
      </p:sp>
      <p:cxnSp>
        <p:nvCxnSpPr>
          <p:cNvPr id="3" name="Connecteur droit avec flèche 2">
            <a:extLst>
              <a:ext uri="{FF2B5EF4-FFF2-40B4-BE49-F238E27FC236}">
                <a16:creationId xmlns:a16="http://schemas.microsoft.com/office/drawing/2014/main" id="{DC6036C2-F574-2973-C952-2EBBF4D5036D}"/>
              </a:ext>
            </a:extLst>
          </p:cNvPr>
          <p:cNvCxnSpPr>
            <a:cxnSpLocks/>
            <a:stCxn id="19" idx="3"/>
            <a:endCxn id="38" idx="1"/>
          </p:cNvCxnSpPr>
          <p:nvPr/>
        </p:nvCxnSpPr>
        <p:spPr>
          <a:xfrm flipV="1">
            <a:off x="4812384" y="2182415"/>
            <a:ext cx="1991356" cy="4744"/>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FE71839E-0E46-AB07-8D17-71D6F951BBC7}"/>
              </a:ext>
            </a:extLst>
          </p:cNvPr>
          <p:cNvSpPr txBox="1"/>
          <p:nvPr/>
        </p:nvSpPr>
        <p:spPr>
          <a:xfrm>
            <a:off x="1041073" y="2661322"/>
            <a:ext cx="1382519" cy="430887"/>
          </a:xfrm>
          <a:prstGeom prst="rect">
            <a:avLst/>
          </a:prstGeom>
          <a:solidFill>
            <a:srgbClr val="9DC5E3">
              <a:alpha val="50196"/>
            </a:srgbClr>
          </a:solidFill>
        </p:spPr>
        <p:txBody>
          <a:bodyPr wrap="square" rtlCol="0">
            <a:spAutoFit/>
          </a:bodyPr>
          <a:lstStyle/>
          <a:p>
            <a:pPr algn="ctr"/>
            <a:r>
              <a:rPr lang="en-US" sz="1050" dirty="0"/>
              <a:t>Cahier des charges</a:t>
            </a:r>
          </a:p>
          <a:p>
            <a:pPr algn="ctr"/>
            <a:r>
              <a:rPr lang="en-US" sz="1050" dirty="0"/>
              <a:t>performances</a:t>
            </a:r>
          </a:p>
        </p:txBody>
      </p:sp>
      <p:sp>
        <p:nvSpPr>
          <p:cNvPr id="37" name="ZoneTexte 36">
            <a:extLst>
              <a:ext uri="{FF2B5EF4-FFF2-40B4-BE49-F238E27FC236}">
                <a16:creationId xmlns:a16="http://schemas.microsoft.com/office/drawing/2014/main" id="{CE0C8B95-AA5C-8E2B-31FC-2FAFB7FF1C5D}"/>
              </a:ext>
            </a:extLst>
          </p:cNvPr>
          <p:cNvSpPr txBox="1"/>
          <p:nvPr/>
        </p:nvSpPr>
        <p:spPr>
          <a:xfrm>
            <a:off x="3475267" y="2926105"/>
            <a:ext cx="1123121" cy="430887"/>
          </a:xfrm>
          <a:prstGeom prst="rect">
            <a:avLst/>
          </a:prstGeom>
          <a:solidFill>
            <a:schemeClr val="accent1">
              <a:lumMod val="20000"/>
              <a:lumOff val="80000"/>
            </a:schemeClr>
          </a:solidFill>
        </p:spPr>
        <p:txBody>
          <a:bodyPr wrap="none" rtlCol="0">
            <a:spAutoFit/>
          </a:bodyPr>
          <a:lstStyle/>
          <a:p>
            <a:pPr algn="ctr"/>
            <a:r>
              <a:rPr lang="en-US" sz="1050" dirty="0"/>
              <a:t>Variables </a:t>
            </a:r>
          </a:p>
          <a:p>
            <a:pPr algn="ctr"/>
            <a:r>
              <a:rPr lang="en-US" sz="1050" dirty="0"/>
              <a:t>de conception</a:t>
            </a:r>
          </a:p>
        </p:txBody>
      </p:sp>
      <p:sp>
        <p:nvSpPr>
          <p:cNvPr id="38" name="Organigramme : Décision 37">
            <a:extLst>
              <a:ext uri="{FF2B5EF4-FFF2-40B4-BE49-F238E27FC236}">
                <a16:creationId xmlns:a16="http://schemas.microsoft.com/office/drawing/2014/main" id="{D25B1AFE-5A49-EFBB-692A-BE6A2085A507}"/>
              </a:ext>
            </a:extLst>
          </p:cNvPr>
          <p:cNvSpPr/>
          <p:nvPr/>
        </p:nvSpPr>
        <p:spPr>
          <a:xfrm>
            <a:off x="6803740" y="1654818"/>
            <a:ext cx="2132263" cy="1055193"/>
          </a:xfrm>
          <a:prstGeom prst="flowChartDecisi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Objectif optimal ?</a:t>
            </a:r>
          </a:p>
          <a:p>
            <a:pPr algn="ctr"/>
            <a:r>
              <a:rPr lang="en-US" sz="900" b="1" dirty="0" err="1">
                <a:solidFill>
                  <a:schemeClr val="tx1"/>
                </a:solidFill>
              </a:rPr>
              <a:t>Contraintes</a:t>
            </a:r>
            <a:r>
              <a:rPr lang="en-US" sz="900" b="1" dirty="0">
                <a:solidFill>
                  <a:schemeClr val="tx1"/>
                </a:solidFill>
              </a:rPr>
              <a:t> ok ?</a:t>
            </a:r>
          </a:p>
        </p:txBody>
      </p:sp>
      <p:sp>
        <p:nvSpPr>
          <p:cNvPr id="34" name="ZoneTexte 33">
            <a:extLst>
              <a:ext uri="{FF2B5EF4-FFF2-40B4-BE49-F238E27FC236}">
                <a16:creationId xmlns:a16="http://schemas.microsoft.com/office/drawing/2014/main" id="{2D3E3D7B-ECCF-4293-551B-2FD817951F96}"/>
              </a:ext>
            </a:extLst>
          </p:cNvPr>
          <p:cNvSpPr txBox="1"/>
          <p:nvPr/>
        </p:nvSpPr>
        <p:spPr>
          <a:xfrm>
            <a:off x="7897026" y="2673522"/>
            <a:ext cx="417102" cy="253916"/>
          </a:xfrm>
          <a:prstGeom prst="rect">
            <a:avLst/>
          </a:prstGeom>
          <a:noFill/>
        </p:spPr>
        <p:txBody>
          <a:bodyPr wrap="none" rtlCol="0">
            <a:spAutoFit/>
          </a:bodyPr>
          <a:lstStyle/>
          <a:p>
            <a:r>
              <a:rPr lang="en-US" sz="1050" b="1" dirty="0"/>
              <a:t>Non</a:t>
            </a:r>
          </a:p>
        </p:txBody>
      </p:sp>
      <p:sp>
        <p:nvSpPr>
          <p:cNvPr id="39" name="ZoneTexte 38">
            <a:extLst>
              <a:ext uri="{FF2B5EF4-FFF2-40B4-BE49-F238E27FC236}">
                <a16:creationId xmlns:a16="http://schemas.microsoft.com/office/drawing/2014/main" id="{BD3B56B9-3E87-28E1-2213-DFD4977C5711}"/>
              </a:ext>
            </a:extLst>
          </p:cNvPr>
          <p:cNvSpPr txBox="1"/>
          <p:nvPr/>
        </p:nvSpPr>
        <p:spPr>
          <a:xfrm>
            <a:off x="9110464" y="1942651"/>
            <a:ext cx="381836" cy="253916"/>
          </a:xfrm>
          <a:prstGeom prst="rect">
            <a:avLst/>
          </a:prstGeom>
          <a:noFill/>
        </p:spPr>
        <p:txBody>
          <a:bodyPr wrap="none" rtlCol="0">
            <a:spAutoFit/>
          </a:bodyPr>
          <a:lstStyle/>
          <a:p>
            <a:r>
              <a:rPr lang="en-US" sz="1050" b="1" dirty="0" err="1"/>
              <a:t>Oui</a:t>
            </a:r>
            <a:endParaRPr lang="en-US" sz="1050" b="1" dirty="0"/>
          </a:p>
        </p:txBody>
      </p:sp>
      <p:cxnSp>
        <p:nvCxnSpPr>
          <p:cNvPr id="41" name="Connecteur droit avec flèche 40">
            <a:extLst>
              <a:ext uri="{FF2B5EF4-FFF2-40B4-BE49-F238E27FC236}">
                <a16:creationId xmlns:a16="http://schemas.microsoft.com/office/drawing/2014/main" id="{87250742-8DFB-8543-72A8-6B727A108347}"/>
              </a:ext>
            </a:extLst>
          </p:cNvPr>
          <p:cNvCxnSpPr>
            <a:cxnSpLocks/>
            <a:stCxn id="37" idx="0"/>
            <a:endCxn id="19" idx="2"/>
          </p:cNvCxnSpPr>
          <p:nvPr/>
        </p:nvCxnSpPr>
        <p:spPr>
          <a:xfrm flipV="1">
            <a:off x="4036828" y="2424241"/>
            <a:ext cx="1" cy="501864"/>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Connecteur : en angle 46">
            <a:extLst>
              <a:ext uri="{FF2B5EF4-FFF2-40B4-BE49-F238E27FC236}">
                <a16:creationId xmlns:a16="http://schemas.microsoft.com/office/drawing/2014/main" id="{33DFFCB6-E05A-3F05-0720-594F34DB482A}"/>
              </a:ext>
            </a:extLst>
          </p:cNvPr>
          <p:cNvCxnSpPr>
            <a:stCxn id="35" idx="1"/>
          </p:cNvCxnSpPr>
          <p:nvPr/>
        </p:nvCxnSpPr>
        <p:spPr>
          <a:xfrm rot="10800000">
            <a:off x="767409" y="2424240"/>
            <a:ext cx="273665" cy="452526"/>
          </a:xfrm>
          <a:prstGeom prst="bentConnector2">
            <a:avLst/>
          </a:prstGeom>
        </p:spPr>
        <p:style>
          <a:lnRef idx="1">
            <a:schemeClr val="dk1"/>
          </a:lnRef>
          <a:fillRef idx="0">
            <a:schemeClr val="dk1"/>
          </a:fillRef>
          <a:effectRef idx="0">
            <a:schemeClr val="dk1"/>
          </a:effectRef>
          <a:fontRef idx="minor">
            <a:schemeClr val="tx1"/>
          </a:fontRef>
        </p:style>
      </p:cxnSp>
      <p:sp>
        <p:nvSpPr>
          <p:cNvPr id="59" name="ZoneTexte 58">
            <a:extLst>
              <a:ext uri="{FF2B5EF4-FFF2-40B4-BE49-F238E27FC236}">
                <a16:creationId xmlns:a16="http://schemas.microsoft.com/office/drawing/2014/main" id="{68FBB5EA-2E3A-F6E5-2C1E-3C3E509269A6}"/>
              </a:ext>
            </a:extLst>
          </p:cNvPr>
          <p:cNvSpPr txBox="1"/>
          <p:nvPr/>
        </p:nvSpPr>
        <p:spPr>
          <a:xfrm>
            <a:off x="1055440" y="3083875"/>
            <a:ext cx="1095172" cy="430887"/>
          </a:xfrm>
          <a:prstGeom prst="rect">
            <a:avLst/>
          </a:prstGeom>
          <a:noFill/>
        </p:spPr>
        <p:txBody>
          <a:bodyPr wrap="none" rtlCol="0">
            <a:spAutoFit/>
          </a:bodyPr>
          <a:lstStyle/>
          <a:p>
            <a:r>
              <a:rPr lang="en-US" sz="1100" i="1" dirty="0" err="1"/>
              <a:t>Colis</a:t>
            </a:r>
            <a:r>
              <a:rPr lang="en-US" sz="1100" i="1" dirty="0"/>
              <a:t> 2 kg</a:t>
            </a:r>
          </a:p>
          <a:p>
            <a:r>
              <a:rPr lang="en-US" sz="1100" i="1" dirty="0"/>
              <a:t>Distance 7.5 km</a:t>
            </a:r>
          </a:p>
        </p:txBody>
      </p:sp>
      <p:sp>
        <p:nvSpPr>
          <p:cNvPr id="60" name="ZoneTexte 59">
            <a:extLst>
              <a:ext uri="{FF2B5EF4-FFF2-40B4-BE49-F238E27FC236}">
                <a16:creationId xmlns:a16="http://schemas.microsoft.com/office/drawing/2014/main" id="{EA2BC76B-0547-77A9-E727-375E8FB6C414}"/>
              </a:ext>
            </a:extLst>
          </p:cNvPr>
          <p:cNvSpPr txBox="1"/>
          <p:nvPr/>
        </p:nvSpPr>
        <p:spPr>
          <a:xfrm>
            <a:off x="3987461" y="2486718"/>
            <a:ext cx="1168910" cy="430887"/>
          </a:xfrm>
          <a:prstGeom prst="rect">
            <a:avLst/>
          </a:prstGeom>
          <a:noFill/>
        </p:spPr>
        <p:txBody>
          <a:bodyPr wrap="none" rtlCol="0">
            <a:spAutoFit/>
          </a:bodyPr>
          <a:lstStyle/>
          <a:p>
            <a:r>
              <a:rPr lang="en-US" sz="1100" i="1" dirty="0" err="1"/>
              <a:t>Diamètre</a:t>
            </a:r>
            <a:r>
              <a:rPr lang="en-US" sz="1100" i="1" dirty="0"/>
              <a:t> helices,</a:t>
            </a:r>
          </a:p>
          <a:p>
            <a:r>
              <a:rPr lang="en-US" sz="1100" i="1" dirty="0"/>
              <a:t>Taille batterie</a:t>
            </a:r>
          </a:p>
        </p:txBody>
      </p:sp>
      <p:sp>
        <p:nvSpPr>
          <p:cNvPr id="61" name="ZoneTexte 60">
            <a:extLst>
              <a:ext uri="{FF2B5EF4-FFF2-40B4-BE49-F238E27FC236}">
                <a16:creationId xmlns:a16="http://schemas.microsoft.com/office/drawing/2014/main" id="{3C48259E-730D-6074-48CD-6613D59A6CFF}"/>
              </a:ext>
            </a:extLst>
          </p:cNvPr>
          <p:cNvSpPr txBox="1"/>
          <p:nvPr/>
        </p:nvSpPr>
        <p:spPr>
          <a:xfrm>
            <a:off x="4969652" y="1760571"/>
            <a:ext cx="1553630" cy="430887"/>
          </a:xfrm>
          <a:prstGeom prst="rect">
            <a:avLst/>
          </a:prstGeom>
          <a:noFill/>
        </p:spPr>
        <p:txBody>
          <a:bodyPr wrap="none" rtlCol="0">
            <a:spAutoFit/>
          </a:bodyPr>
          <a:lstStyle/>
          <a:p>
            <a:r>
              <a:rPr lang="en-US" sz="1100" i="1" dirty="0"/>
              <a:t>Performances du drone</a:t>
            </a:r>
          </a:p>
          <a:p>
            <a:r>
              <a:rPr lang="en-US" sz="1100" i="1" dirty="0"/>
              <a:t>Masses des </a:t>
            </a:r>
            <a:r>
              <a:rPr lang="en-US" sz="1100" i="1" dirty="0" err="1"/>
              <a:t>composants</a:t>
            </a:r>
            <a:endParaRPr lang="en-US" sz="1100" i="1" dirty="0"/>
          </a:p>
        </p:txBody>
      </p:sp>
      <p:sp>
        <p:nvSpPr>
          <p:cNvPr id="71" name="ZoneTexte 70">
            <a:extLst>
              <a:ext uri="{FF2B5EF4-FFF2-40B4-BE49-F238E27FC236}">
                <a16:creationId xmlns:a16="http://schemas.microsoft.com/office/drawing/2014/main" id="{4E186FA8-A1B4-3F74-E1DE-3489A641C78F}"/>
              </a:ext>
            </a:extLst>
          </p:cNvPr>
          <p:cNvSpPr txBox="1"/>
          <p:nvPr/>
        </p:nvSpPr>
        <p:spPr>
          <a:xfrm>
            <a:off x="8486321" y="1511206"/>
            <a:ext cx="922047" cy="261610"/>
          </a:xfrm>
          <a:prstGeom prst="rect">
            <a:avLst/>
          </a:prstGeom>
          <a:noFill/>
        </p:spPr>
        <p:txBody>
          <a:bodyPr wrap="none" rtlCol="0">
            <a:spAutoFit/>
          </a:bodyPr>
          <a:lstStyle/>
          <a:p>
            <a:r>
              <a:rPr lang="en-US" sz="1100" i="1" dirty="0"/>
              <a:t>Masse </a:t>
            </a:r>
            <a:r>
              <a:rPr lang="en-US" sz="1100" i="1" dirty="0" err="1"/>
              <a:t>totale</a:t>
            </a:r>
            <a:endParaRPr lang="en-US" sz="1100" i="1" dirty="0"/>
          </a:p>
        </p:txBody>
      </p:sp>
      <p:sp>
        <p:nvSpPr>
          <p:cNvPr id="72" name="ZoneTexte 71">
            <a:extLst>
              <a:ext uri="{FF2B5EF4-FFF2-40B4-BE49-F238E27FC236}">
                <a16:creationId xmlns:a16="http://schemas.microsoft.com/office/drawing/2014/main" id="{1F1162AB-9ECC-6FDC-4E7B-8C9D0ACB580C}"/>
              </a:ext>
            </a:extLst>
          </p:cNvPr>
          <p:cNvSpPr txBox="1"/>
          <p:nvPr/>
        </p:nvSpPr>
        <p:spPr>
          <a:xfrm>
            <a:off x="8544742" y="2663334"/>
            <a:ext cx="1096775" cy="261610"/>
          </a:xfrm>
          <a:prstGeom prst="rect">
            <a:avLst/>
          </a:prstGeom>
          <a:noFill/>
        </p:spPr>
        <p:txBody>
          <a:bodyPr wrap="none" rtlCol="0">
            <a:spAutoFit/>
          </a:bodyPr>
          <a:lstStyle/>
          <a:p>
            <a:r>
              <a:rPr lang="en-US" sz="1100" i="1" dirty="0" err="1"/>
              <a:t>Energie</a:t>
            </a:r>
            <a:r>
              <a:rPr lang="en-US" sz="1100" i="1" dirty="0"/>
              <a:t> batterie</a:t>
            </a:r>
          </a:p>
        </p:txBody>
      </p:sp>
      <p:cxnSp>
        <p:nvCxnSpPr>
          <p:cNvPr id="74" name="Connecteur droit avec flèche 73">
            <a:extLst>
              <a:ext uri="{FF2B5EF4-FFF2-40B4-BE49-F238E27FC236}">
                <a16:creationId xmlns:a16="http://schemas.microsoft.com/office/drawing/2014/main" id="{CE000D1F-ACAA-301D-ECD3-1994FC7FE70C}"/>
              </a:ext>
            </a:extLst>
          </p:cNvPr>
          <p:cNvCxnSpPr>
            <a:cxnSpLocks/>
          </p:cNvCxnSpPr>
          <p:nvPr/>
        </p:nvCxnSpPr>
        <p:spPr>
          <a:xfrm flipV="1">
            <a:off x="8075889" y="1692558"/>
            <a:ext cx="438749" cy="283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eur droit avec flèche 74">
            <a:extLst>
              <a:ext uri="{FF2B5EF4-FFF2-40B4-BE49-F238E27FC236}">
                <a16:creationId xmlns:a16="http://schemas.microsoft.com/office/drawing/2014/main" id="{EE315F61-DD5F-5254-77B9-C3F17413E70C}"/>
              </a:ext>
            </a:extLst>
          </p:cNvPr>
          <p:cNvCxnSpPr>
            <a:cxnSpLocks/>
          </p:cNvCxnSpPr>
          <p:nvPr/>
        </p:nvCxnSpPr>
        <p:spPr>
          <a:xfrm>
            <a:off x="8105577" y="2382874"/>
            <a:ext cx="514408" cy="290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70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9" grpId="0" animBg="1"/>
      <p:bldP spid="191" grpId="0" animBg="1"/>
      <p:bldP spid="37" grpId="0" animBg="1"/>
      <p:bldP spid="38" grpId="0" animBg="1"/>
      <p:bldP spid="34" grpId="0"/>
      <p:bldP spid="39" grpId="0"/>
      <p:bldP spid="60" grpId="0"/>
      <p:bldP spid="61" grpId="0"/>
      <p:bldP spid="7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eur droit avec flèche 12">
            <a:extLst>
              <a:ext uri="{FF2B5EF4-FFF2-40B4-BE49-F238E27FC236}">
                <a16:creationId xmlns:a16="http://schemas.microsoft.com/office/drawing/2014/main" id="{F0F12674-FAB3-401B-1E64-B491C7C74E42}"/>
              </a:ext>
            </a:extLst>
          </p:cNvPr>
          <p:cNvCxnSpPr>
            <a:cxnSpLocks/>
            <a:stCxn id="19" idx="3"/>
            <a:endCxn id="38" idx="1"/>
          </p:cNvCxnSpPr>
          <p:nvPr/>
        </p:nvCxnSpPr>
        <p:spPr>
          <a:xfrm flipV="1">
            <a:off x="4812384" y="2182415"/>
            <a:ext cx="1991356" cy="4744"/>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AFA8EA6E-EEDA-AAF5-04D2-57A008506C6F}"/>
              </a:ext>
            </a:extLst>
          </p:cNvPr>
          <p:cNvSpPr/>
          <p:nvPr/>
        </p:nvSpPr>
        <p:spPr>
          <a:xfrm>
            <a:off x="2927902" y="1268760"/>
            <a:ext cx="6840252" cy="2228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6725EB4-1F95-A57D-A0D0-02F25A27003A}"/>
              </a:ext>
            </a:extLst>
          </p:cNvPr>
          <p:cNvSpPr>
            <a:spLocks noGrp="1"/>
          </p:cNvSpPr>
          <p:nvPr>
            <p:ph type="title"/>
          </p:nvPr>
        </p:nvSpPr>
        <p:spPr/>
        <p:txBody>
          <a:bodyPr>
            <a:noAutofit/>
          </a:bodyPr>
          <a:lstStyle/>
          <a:p>
            <a:r>
              <a:rPr lang="en-US" sz="2800" dirty="0" err="1">
                <a:latin typeface="+mj-lt"/>
              </a:rPr>
              <a:t>Vers</a:t>
            </a:r>
            <a:r>
              <a:rPr lang="en-US" sz="2800" dirty="0">
                <a:latin typeface="+mj-lt"/>
              </a:rPr>
              <a:t> </a:t>
            </a:r>
            <a:r>
              <a:rPr lang="en-US" sz="2800" dirty="0" err="1">
                <a:latin typeface="+mj-lt"/>
              </a:rPr>
              <a:t>l’éco</a:t>
            </a:r>
            <a:r>
              <a:rPr lang="en-US" sz="2800" dirty="0">
                <a:latin typeface="+mj-lt"/>
              </a:rPr>
              <a:t>-conception</a:t>
            </a:r>
          </a:p>
        </p:txBody>
      </p:sp>
      <p:sp>
        <p:nvSpPr>
          <p:cNvPr id="4" name="Espace réservé du pied de page 3">
            <a:extLst>
              <a:ext uri="{FF2B5EF4-FFF2-40B4-BE49-F238E27FC236}">
                <a16:creationId xmlns:a16="http://schemas.microsoft.com/office/drawing/2014/main" id="{6D8CE654-5678-63DF-376B-8EF181B6C9BB}"/>
              </a:ext>
            </a:extLst>
          </p:cNvPr>
          <p:cNvSpPr>
            <a:spLocks noGrp="1"/>
          </p:cNvSpPr>
          <p:nvPr>
            <p:ph type="ftr" sz="quarter" idx="11"/>
          </p:nvPr>
        </p:nvSpPr>
        <p:spPr/>
        <p:txBody>
          <a:bodyPr/>
          <a:lstStyle/>
          <a:p>
            <a:pPr>
              <a:defRPr/>
            </a:pPr>
            <a:r>
              <a:rPr lang="fr-FR"/>
              <a:t>ISAE-SUPAERO</a:t>
            </a:r>
          </a:p>
        </p:txBody>
      </p:sp>
      <p:sp>
        <p:nvSpPr>
          <p:cNvPr id="5" name="Espace réservé du numéro de diapositive 4">
            <a:extLst>
              <a:ext uri="{FF2B5EF4-FFF2-40B4-BE49-F238E27FC236}">
                <a16:creationId xmlns:a16="http://schemas.microsoft.com/office/drawing/2014/main" id="{0D4907D5-207D-D58F-1D6A-C19D810076A4}"/>
              </a:ext>
            </a:extLst>
          </p:cNvPr>
          <p:cNvSpPr>
            <a:spLocks noGrp="1"/>
          </p:cNvSpPr>
          <p:nvPr>
            <p:ph type="sldNum" sz="quarter" idx="12"/>
          </p:nvPr>
        </p:nvSpPr>
        <p:spPr/>
        <p:txBody>
          <a:bodyPr/>
          <a:lstStyle/>
          <a:p>
            <a:pPr>
              <a:defRPr/>
            </a:pPr>
            <a:fld id="{5E177536-18BF-1743-A360-A4663329E682}" type="slidenum">
              <a:rPr lang="fr-FR" smtClean="0"/>
              <a:t>28</a:t>
            </a:fld>
            <a:endParaRPr lang="fr-FR"/>
          </a:p>
        </p:txBody>
      </p:sp>
      <p:sp>
        <p:nvSpPr>
          <p:cNvPr id="19" name="Rectangle 18">
            <a:extLst>
              <a:ext uri="{FF2B5EF4-FFF2-40B4-BE49-F238E27FC236}">
                <a16:creationId xmlns:a16="http://schemas.microsoft.com/office/drawing/2014/main" id="{27C6D842-9A48-9AA5-887E-362C357012C8}"/>
              </a:ext>
            </a:extLst>
          </p:cNvPr>
          <p:cNvSpPr/>
          <p:nvPr/>
        </p:nvSpPr>
        <p:spPr>
          <a:xfrm>
            <a:off x="3261273" y="1950076"/>
            <a:ext cx="1551111"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Code de </a:t>
            </a:r>
          </a:p>
          <a:p>
            <a:pPr algn="ctr"/>
            <a:r>
              <a:rPr lang="en-US" sz="1200" b="1" dirty="0" err="1"/>
              <a:t>dimensionnement</a:t>
            </a:r>
            <a:endParaRPr lang="en-US" sz="1200" b="1" dirty="0"/>
          </a:p>
        </p:txBody>
      </p:sp>
      <p:sp>
        <p:nvSpPr>
          <p:cNvPr id="121" name="Rectangle 120">
            <a:extLst>
              <a:ext uri="{FF2B5EF4-FFF2-40B4-BE49-F238E27FC236}">
                <a16:creationId xmlns:a16="http://schemas.microsoft.com/office/drawing/2014/main" id="{13809167-9CCA-2A36-065B-1F466FB13EF1}"/>
              </a:ext>
            </a:extLst>
          </p:cNvPr>
          <p:cNvSpPr/>
          <p:nvPr/>
        </p:nvSpPr>
        <p:spPr>
          <a:xfrm>
            <a:off x="613327" y="1950075"/>
            <a:ext cx="1584176"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Specifications</a:t>
            </a:r>
          </a:p>
        </p:txBody>
      </p:sp>
      <p:cxnSp>
        <p:nvCxnSpPr>
          <p:cNvPr id="150" name="Connecteur droit avec flèche 149">
            <a:extLst>
              <a:ext uri="{FF2B5EF4-FFF2-40B4-BE49-F238E27FC236}">
                <a16:creationId xmlns:a16="http://schemas.microsoft.com/office/drawing/2014/main" id="{16B4728A-FB78-2D5F-6A68-4F37AF576E28}"/>
              </a:ext>
            </a:extLst>
          </p:cNvPr>
          <p:cNvCxnSpPr>
            <a:cxnSpLocks/>
            <a:stCxn id="121" idx="3"/>
            <a:endCxn id="19" idx="1"/>
          </p:cNvCxnSpPr>
          <p:nvPr/>
        </p:nvCxnSpPr>
        <p:spPr>
          <a:xfrm>
            <a:off x="2197503" y="2187158"/>
            <a:ext cx="1063770" cy="1"/>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3" name="Connecteur : en angle 172">
            <a:extLst>
              <a:ext uri="{FF2B5EF4-FFF2-40B4-BE49-F238E27FC236}">
                <a16:creationId xmlns:a16="http://schemas.microsoft.com/office/drawing/2014/main" id="{89D64E7E-9DF8-C1F7-CF99-D55773F860CB}"/>
              </a:ext>
            </a:extLst>
          </p:cNvPr>
          <p:cNvCxnSpPr>
            <a:cxnSpLocks/>
            <a:stCxn id="38" idx="2"/>
            <a:endCxn id="37" idx="3"/>
          </p:cNvCxnSpPr>
          <p:nvPr/>
        </p:nvCxnSpPr>
        <p:spPr>
          <a:xfrm rot="5400000">
            <a:off x="6018361" y="1290038"/>
            <a:ext cx="431538" cy="3271484"/>
          </a:xfrm>
          <a:prstGeom prst="bentConnector2">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76" name="Connecteur droit avec flèche 175">
            <a:extLst>
              <a:ext uri="{FF2B5EF4-FFF2-40B4-BE49-F238E27FC236}">
                <a16:creationId xmlns:a16="http://schemas.microsoft.com/office/drawing/2014/main" id="{700C77F4-1994-8B7F-77CB-6163F5500272}"/>
              </a:ext>
            </a:extLst>
          </p:cNvPr>
          <p:cNvCxnSpPr>
            <a:cxnSpLocks/>
            <a:stCxn id="38" idx="3"/>
          </p:cNvCxnSpPr>
          <p:nvPr/>
        </p:nvCxnSpPr>
        <p:spPr>
          <a:xfrm>
            <a:off x="8936003" y="2182415"/>
            <a:ext cx="976535" cy="0"/>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91" name="Organigramme : Terminateur 190">
            <a:extLst>
              <a:ext uri="{FF2B5EF4-FFF2-40B4-BE49-F238E27FC236}">
                <a16:creationId xmlns:a16="http://schemas.microsoft.com/office/drawing/2014/main" id="{5FAF817E-CC39-AB7A-42F2-DC1E73E358A6}"/>
              </a:ext>
            </a:extLst>
          </p:cNvPr>
          <p:cNvSpPr/>
          <p:nvPr/>
        </p:nvSpPr>
        <p:spPr>
          <a:xfrm>
            <a:off x="7342511" y="2995972"/>
            <a:ext cx="1037782" cy="323296"/>
          </a:xfrm>
          <a:prstGeom prst="flowChartTerminator">
            <a:avLst/>
          </a:prstGeom>
          <a:solidFill>
            <a:srgbClr val="51C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Optimizer</a:t>
            </a:r>
          </a:p>
        </p:txBody>
      </p:sp>
      <p:cxnSp>
        <p:nvCxnSpPr>
          <p:cNvPr id="3" name="Connecteur droit avec flèche 2">
            <a:extLst>
              <a:ext uri="{FF2B5EF4-FFF2-40B4-BE49-F238E27FC236}">
                <a16:creationId xmlns:a16="http://schemas.microsoft.com/office/drawing/2014/main" id="{DC6036C2-F574-2973-C952-2EBBF4D5036D}"/>
              </a:ext>
            </a:extLst>
          </p:cNvPr>
          <p:cNvCxnSpPr>
            <a:cxnSpLocks/>
            <a:stCxn id="19" idx="3"/>
            <a:endCxn id="6" idx="1"/>
          </p:cNvCxnSpPr>
          <p:nvPr/>
        </p:nvCxnSpPr>
        <p:spPr>
          <a:xfrm flipV="1">
            <a:off x="4812384" y="2187158"/>
            <a:ext cx="419520" cy="1"/>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FE71839E-0E46-AB07-8D17-71D6F951BBC7}"/>
              </a:ext>
            </a:extLst>
          </p:cNvPr>
          <p:cNvSpPr txBox="1"/>
          <p:nvPr/>
        </p:nvSpPr>
        <p:spPr>
          <a:xfrm>
            <a:off x="1041073" y="2661322"/>
            <a:ext cx="1382519" cy="430887"/>
          </a:xfrm>
          <a:prstGeom prst="rect">
            <a:avLst/>
          </a:prstGeom>
          <a:solidFill>
            <a:srgbClr val="9DC5E3">
              <a:alpha val="50196"/>
            </a:srgbClr>
          </a:solidFill>
        </p:spPr>
        <p:txBody>
          <a:bodyPr wrap="square" rtlCol="0">
            <a:spAutoFit/>
          </a:bodyPr>
          <a:lstStyle/>
          <a:p>
            <a:pPr algn="ctr"/>
            <a:r>
              <a:rPr lang="en-US" sz="1050" dirty="0"/>
              <a:t>Cahier des charges</a:t>
            </a:r>
          </a:p>
          <a:p>
            <a:pPr algn="ctr"/>
            <a:r>
              <a:rPr lang="en-US" sz="1050" dirty="0"/>
              <a:t>performances</a:t>
            </a:r>
          </a:p>
        </p:txBody>
      </p:sp>
      <p:sp>
        <p:nvSpPr>
          <p:cNvPr id="37" name="ZoneTexte 36">
            <a:extLst>
              <a:ext uri="{FF2B5EF4-FFF2-40B4-BE49-F238E27FC236}">
                <a16:creationId xmlns:a16="http://schemas.microsoft.com/office/drawing/2014/main" id="{CE0C8B95-AA5C-8E2B-31FC-2FAFB7FF1C5D}"/>
              </a:ext>
            </a:extLst>
          </p:cNvPr>
          <p:cNvSpPr txBox="1"/>
          <p:nvPr/>
        </p:nvSpPr>
        <p:spPr>
          <a:xfrm>
            <a:off x="3475267" y="2926105"/>
            <a:ext cx="1123121" cy="430887"/>
          </a:xfrm>
          <a:prstGeom prst="rect">
            <a:avLst/>
          </a:prstGeom>
          <a:solidFill>
            <a:schemeClr val="accent1">
              <a:lumMod val="20000"/>
              <a:lumOff val="80000"/>
            </a:schemeClr>
          </a:solidFill>
        </p:spPr>
        <p:txBody>
          <a:bodyPr wrap="none" rtlCol="0">
            <a:spAutoFit/>
          </a:bodyPr>
          <a:lstStyle/>
          <a:p>
            <a:pPr algn="ctr"/>
            <a:r>
              <a:rPr lang="en-US" sz="1050" dirty="0"/>
              <a:t>Variables </a:t>
            </a:r>
          </a:p>
          <a:p>
            <a:pPr algn="ctr"/>
            <a:r>
              <a:rPr lang="en-US" sz="1050" dirty="0"/>
              <a:t>de conception</a:t>
            </a:r>
          </a:p>
        </p:txBody>
      </p:sp>
      <p:sp>
        <p:nvSpPr>
          <p:cNvPr id="38" name="Organigramme : Décision 37">
            <a:extLst>
              <a:ext uri="{FF2B5EF4-FFF2-40B4-BE49-F238E27FC236}">
                <a16:creationId xmlns:a16="http://schemas.microsoft.com/office/drawing/2014/main" id="{D25B1AFE-5A49-EFBB-692A-BE6A2085A507}"/>
              </a:ext>
            </a:extLst>
          </p:cNvPr>
          <p:cNvSpPr/>
          <p:nvPr/>
        </p:nvSpPr>
        <p:spPr>
          <a:xfrm>
            <a:off x="6803740" y="1654818"/>
            <a:ext cx="2132263" cy="1055193"/>
          </a:xfrm>
          <a:prstGeom prst="flowChartDecisi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Objectif optimal ?</a:t>
            </a:r>
          </a:p>
          <a:p>
            <a:pPr algn="ctr"/>
            <a:r>
              <a:rPr lang="en-US" sz="900" b="1" dirty="0" err="1">
                <a:solidFill>
                  <a:schemeClr val="tx1"/>
                </a:solidFill>
              </a:rPr>
              <a:t>Contraintes</a:t>
            </a:r>
            <a:r>
              <a:rPr lang="en-US" sz="900" b="1" dirty="0">
                <a:solidFill>
                  <a:schemeClr val="tx1"/>
                </a:solidFill>
              </a:rPr>
              <a:t> ok ?</a:t>
            </a:r>
          </a:p>
        </p:txBody>
      </p:sp>
      <p:sp>
        <p:nvSpPr>
          <p:cNvPr id="34" name="ZoneTexte 33">
            <a:extLst>
              <a:ext uri="{FF2B5EF4-FFF2-40B4-BE49-F238E27FC236}">
                <a16:creationId xmlns:a16="http://schemas.microsoft.com/office/drawing/2014/main" id="{2D3E3D7B-ECCF-4293-551B-2FD817951F96}"/>
              </a:ext>
            </a:extLst>
          </p:cNvPr>
          <p:cNvSpPr txBox="1"/>
          <p:nvPr/>
        </p:nvSpPr>
        <p:spPr>
          <a:xfrm>
            <a:off x="7897026" y="2673522"/>
            <a:ext cx="417102" cy="253916"/>
          </a:xfrm>
          <a:prstGeom prst="rect">
            <a:avLst/>
          </a:prstGeom>
          <a:noFill/>
        </p:spPr>
        <p:txBody>
          <a:bodyPr wrap="none" rtlCol="0">
            <a:spAutoFit/>
          </a:bodyPr>
          <a:lstStyle/>
          <a:p>
            <a:r>
              <a:rPr lang="en-US" sz="1050" b="1" dirty="0"/>
              <a:t>Non</a:t>
            </a:r>
          </a:p>
        </p:txBody>
      </p:sp>
      <p:sp>
        <p:nvSpPr>
          <p:cNvPr id="39" name="ZoneTexte 38">
            <a:extLst>
              <a:ext uri="{FF2B5EF4-FFF2-40B4-BE49-F238E27FC236}">
                <a16:creationId xmlns:a16="http://schemas.microsoft.com/office/drawing/2014/main" id="{BD3B56B9-3E87-28E1-2213-DFD4977C5711}"/>
              </a:ext>
            </a:extLst>
          </p:cNvPr>
          <p:cNvSpPr txBox="1"/>
          <p:nvPr/>
        </p:nvSpPr>
        <p:spPr>
          <a:xfrm>
            <a:off x="9110464" y="1942651"/>
            <a:ext cx="381836" cy="253916"/>
          </a:xfrm>
          <a:prstGeom prst="rect">
            <a:avLst/>
          </a:prstGeom>
          <a:noFill/>
        </p:spPr>
        <p:txBody>
          <a:bodyPr wrap="none" rtlCol="0">
            <a:spAutoFit/>
          </a:bodyPr>
          <a:lstStyle/>
          <a:p>
            <a:r>
              <a:rPr lang="en-US" sz="1050" b="1" dirty="0" err="1"/>
              <a:t>Oui</a:t>
            </a:r>
            <a:endParaRPr lang="en-US" sz="1050" b="1" dirty="0"/>
          </a:p>
        </p:txBody>
      </p:sp>
      <p:cxnSp>
        <p:nvCxnSpPr>
          <p:cNvPr id="41" name="Connecteur droit avec flèche 40">
            <a:extLst>
              <a:ext uri="{FF2B5EF4-FFF2-40B4-BE49-F238E27FC236}">
                <a16:creationId xmlns:a16="http://schemas.microsoft.com/office/drawing/2014/main" id="{87250742-8DFB-8543-72A8-6B727A108347}"/>
              </a:ext>
            </a:extLst>
          </p:cNvPr>
          <p:cNvCxnSpPr>
            <a:cxnSpLocks/>
            <a:stCxn id="37" idx="0"/>
            <a:endCxn id="19" idx="2"/>
          </p:cNvCxnSpPr>
          <p:nvPr/>
        </p:nvCxnSpPr>
        <p:spPr>
          <a:xfrm flipV="1">
            <a:off x="4036828" y="2424241"/>
            <a:ext cx="1" cy="501864"/>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Connecteur : en angle 46">
            <a:extLst>
              <a:ext uri="{FF2B5EF4-FFF2-40B4-BE49-F238E27FC236}">
                <a16:creationId xmlns:a16="http://schemas.microsoft.com/office/drawing/2014/main" id="{33DFFCB6-E05A-3F05-0720-594F34DB482A}"/>
              </a:ext>
            </a:extLst>
          </p:cNvPr>
          <p:cNvCxnSpPr>
            <a:stCxn id="35" idx="1"/>
          </p:cNvCxnSpPr>
          <p:nvPr/>
        </p:nvCxnSpPr>
        <p:spPr>
          <a:xfrm rot="10800000">
            <a:off x="767409" y="2424240"/>
            <a:ext cx="273665" cy="452526"/>
          </a:xfrm>
          <a:prstGeom prst="bentConnector2">
            <a:avLst/>
          </a:prstGeom>
        </p:spPr>
        <p:style>
          <a:lnRef idx="1">
            <a:schemeClr val="dk1"/>
          </a:lnRef>
          <a:fillRef idx="0">
            <a:schemeClr val="dk1"/>
          </a:fillRef>
          <a:effectRef idx="0">
            <a:schemeClr val="dk1"/>
          </a:effectRef>
          <a:fontRef idx="minor">
            <a:schemeClr val="tx1"/>
          </a:fontRef>
        </p:style>
      </p:cxnSp>
      <p:sp>
        <p:nvSpPr>
          <p:cNvPr id="60" name="ZoneTexte 59">
            <a:extLst>
              <a:ext uri="{FF2B5EF4-FFF2-40B4-BE49-F238E27FC236}">
                <a16:creationId xmlns:a16="http://schemas.microsoft.com/office/drawing/2014/main" id="{EA2BC76B-0547-77A9-E727-375E8FB6C414}"/>
              </a:ext>
            </a:extLst>
          </p:cNvPr>
          <p:cNvSpPr txBox="1"/>
          <p:nvPr/>
        </p:nvSpPr>
        <p:spPr>
          <a:xfrm>
            <a:off x="3987461" y="2486718"/>
            <a:ext cx="1168910" cy="430887"/>
          </a:xfrm>
          <a:prstGeom prst="rect">
            <a:avLst/>
          </a:prstGeom>
          <a:noFill/>
        </p:spPr>
        <p:txBody>
          <a:bodyPr wrap="none" rtlCol="0">
            <a:spAutoFit/>
          </a:bodyPr>
          <a:lstStyle/>
          <a:p>
            <a:r>
              <a:rPr lang="en-US" sz="1100" i="1" dirty="0" err="1"/>
              <a:t>Diamètre</a:t>
            </a:r>
            <a:r>
              <a:rPr lang="en-US" sz="1100" i="1" dirty="0"/>
              <a:t> helices,</a:t>
            </a:r>
          </a:p>
          <a:p>
            <a:r>
              <a:rPr lang="en-US" sz="1100" i="1" dirty="0"/>
              <a:t>Taille batterie</a:t>
            </a:r>
          </a:p>
        </p:txBody>
      </p:sp>
      <p:cxnSp>
        <p:nvCxnSpPr>
          <p:cNvPr id="74" name="Connecteur droit avec flèche 73">
            <a:extLst>
              <a:ext uri="{FF2B5EF4-FFF2-40B4-BE49-F238E27FC236}">
                <a16:creationId xmlns:a16="http://schemas.microsoft.com/office/drawing/2014/main" id="{CE000D1F-ACAA-301D-ECD3-1994FC7FE70C}"/>
              </a:ext>
            </a:extLst>
          </p:cNvPr>
          <p:cNvCxnSpPr>
            <a:cxnSpLocks/>
          </p:cNvCxnSpPr>
          <p:nvPr/>
        </p:nvCxnSpPr>
        <p:spPr>
          <a:xfrm flipV="1">
            <a:off x="8075889" y="1692558"/>
            <a:ext cx="438749" cy="283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790144C-142C-1CAC-5E50-2894DA267658}"/>
              </a:ext>
            </a:extLst>
          </p:cNvPr>
          <p:cNvSpPr/>
          <p:nvPr/>
        </p:nvSpPr>
        <p:spPr>
          <a:xfrm>
            <a:off x="5231904" y="1950075"/>
            <a:ext cx="1217741"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Code</a:t>
            </a:r>
          </a:p>
          <a:p>
            <a:pPr algn="ctr"/>
            <a:r>
              <a:rPr lang="en-US" sz="1200" b="1" dirty="0"/>
              <a:t>ACV</a:t>
            </a:r>
          </a:p>
        </p:txBody>
      </p:sp>
      <p:cxnSp>
        <p:nvCxnSpPr>
          <p:cNvPr id="9" name="Connecteur droit avec flèche 8">
            <a:extLst>
              <a:ext uri="{FF2B5EF4-FFF2-40B4-BE49-F238E27FC236}">
                <a16:creationId xmlns:a16="http://schemas.microsoft.com/office/drawing/2014/main" id="{916AAB05-52BF-8222-5058-B6E50E7956AC}"/>
              </a:ext>
            </a:extLst>
          </p:cNvPr>
          <p:cNvCxnSpPr>
            <a:cxnSpLocks/>
            <a:stCxn id="6" idx="3"/>
            <a:endCxn id="38" idx="1"/>
          </p:cNvCxnSpPr>
          <p:nvPr/>
        </p:nvCxnSpPr>
        <p:spPr>
          <a:xfrm flipV="1">
            <a:off x="6449645" y="2182415"/>
            <a:ext cx="354095" cy="4743"/>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8AF9CF7A-804F-36D1-BB25-1E5B99458763}"/>
              </a:ext>
            </a:extLst>
          </p:cNvPr>
          <p:cNvSpPr txBox="1"/>
          <p:nvPr/>
        </p:nvSpPr>
        <p:spPr>
          <a:xfrm>
            <a:off x="8486321" y="1511206"/>
            <a:ext cx="1075936" cy="430887"/>
          </a:xfrm>
          <a:prstGeom prst="rect">
            <a:avLst/>
          </a:prstGeom>
          <a:noFill/>
        </p:spPr>
        <p:txBody>
          <a:bodyPr wrap="none" rtlCol="0">
            <a:spAutoFit/>
          </a:bodyPr>
          <a:lstStyle/>
          <a:p>
            <a:r>
              <a:rPr lang="en-US" sz="1100" i="1" strike="sngStrike" dirty="0"/>
              <a:t>Masse </a:t>
            </a:r>
            <a:r>
              <a:rPr lang="en-US" sz="1100" i="1" strike="sngStrike" dirty="0" err="1"/>
              <a:t>totale</a:t>
            </a:r>
            <a:endParaRPr lang="en-US" sz="1100" i="1" strike="sngStrike" dirty="0"/>
          </a:p>
          <a:p>
            <a:r>
              <a:rPr lang="en-US" sz="1100" i="1" dirty="0"/>
              <a:t>Impact environ.</a:t>
            </a:r>
          </a:p>
        </p:txBody>
      </p:sp>
      <p:sp>
        <p:nvSpPr>
          <p:cNvPr id="16" name="ZoneTexte 15">
            <a:extLst>
              <a:ext uri="{FF2B5EF4-FFF2-40B4-BE49-F238E27FC236}">
                <a16:creationId xmlns:a16="http://schemas.microsoft.com/office/drawing/2014/main" id="{B2D1BBD4-0F01-ED6D-8BE5-F8EF0956A2D2}"/>
              </a:ext>
            </a:extLst>
          </p:cNvPr>
          <p:cNvSpPr txBox="1"/>
          <p:nvPr/>
        </p:nvSpPr>
        <p:spPr>
          <a:xfrm>
            <a:off x="8486321" y="1511206"/>
            <a:ext cx="922047" cy="261610"/>
          </a:xfrm>
          <a:prstGeom prst="rect">
            <a:avLst/>
          </a:prstGeom>
          <a:noFill/>
        </p:spPr>
        <p:txBody>
          <a:bodyPr wrap="none" rtlCol="0">
            <a:spAutoFit/>
          </a:bodyPr>
          <a:lstStyle/>
          <a:p>
            <a:r>
              <a:rPr lang="en-US" sz="1100" i="1" dirty="0"/>
              <a:t>Masse </a:t>
            </a:r>
            <a:r>
              <a:rPr lang="en-US" sz="1100" i="1" dirty="0" err="1"/>
              <a:t>totale</a:t>
            </a:r>
            <a:endParaRPr lang="en-US" sz="1100" i="1" dirty="0"/>
          </a:p>
        </p:txBody>
      </p:sp>
      <p:cxnSp>
        <p:nvCxnSpPr>
          <p:cNvPr id="23" name="Connecteur droit avec flèche 22">
            <a:extLst>
              <a:ext uri="{FF2B5EF4-FFF2-40B4-BE49-F238E27FC236}">
                <a16:creationId xmlns:a16="http://schemas.microsoft.com/office/drawing/2014/main" id="{6D943ADB-65FC-7D23-1D83-A930EF5680EB}"/>
              </a:ext>
            </a:extLst>
          </p:cNvPr>
          <p:cNvCxnSpPr>
            <a:cxnSpLocks/>
          </p:cNvCxnSpPr>
          <p:nvPr/>
        </p:nvCxnSpPr>
        <p:spPr>
          <a:xfrm>
            <a:off x="8105577" y="2382874"/>
            <a:ext cx="514408" cy="290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822180A6-A618-27D2-CBDC-C65010E2CD54}"/>
              </a:ext>
            </a:extLst>
          </p:cNvPr>
          <p:cNvSpPr txBox="1"/>
          <p:nvPr/>
        </p:nvSpPr>
        <p:spPr>
          <a:xfrm>
            <a:off x="1055440" y="3083875"/>
            <a:ext cx="1095172" cy="430887"/>
          </a:xfrm>
          <a:prstGeom prst="rect">
            <a:avLst/>
          </a:prstGeom>
          <a:noFill/>
        </p:spPr>
        <p:txBody>
          <a:bodyPr wrap="none" rtlCol="0">
            <a:spAutoFit/>
          </a:bodyPr>
          <a:lstStyle/>
          <a:p>
            <a:r>
              <a:rPr lang="en-US" sz="1100" i="1" dirty="0" err="1"/>
              <a:t>Colis</a:t>
            </a:r>
            <a:r>
              <a:rPr lang="en-US" sz="1100" i="1" dirty="0"/>
              <a:t> 2 kg</a:t>
            </a:r>
          </a:p>
          <a:p>
            <a:r>
              <a:rPr lang="en-US" sz="1100" i="1" dirty="0"/>
              <a:t>Distance 7.5 km</a:t>
            </a:r>
          </a:p>
        </p:txBody>
      </p:sp>
      <p:sp>
        <p:nvSpPr>
          <p:cNvPr id="7" name="Rectangle 6">
            <a:extLst>
              <a:ext uri="{FF2B5EF4-FFF2-40B4-BE49-F238E27FC236}">
                <a16:creationId xmlns:a16="http://schemas.microsoft.com/office/drawing/2014/main" id="{8EDF9864-7FE0-71DC-53AB-1FBEC6DA6FB3}"/>
              </a:ext>
            </a:extLst>
          </p:cNvPr>
          <p:cNvSpPr/>
          <p:nvPr/>
        </p:nvSpPr>
        <p:spPr>
          <a:xfrm>
            <a:off x="9912538" y="1890829"/>
            <a:ext cx="1897366" cy="583171"/>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err="1"/>
              <a:t>Dimensionnement</a:t>
            </a:r>
            <a:r>
              <a:rPr lang="en-US" sz="1600" b="1" dirty="0"/>
              <a:t> optimal</a:t>
            </a:r>
          </a:p>
        </p:txBody>
      </p:sp>
      <p:sp>
        <p:nvSpPr>
          <p:cNvPr id="8" name="ZoneTexte 7">
            <a:extLst>
              <a:ext uri="{FF2B5EF4-FFF2-40B4-BE49-F238E27FC236}">
                <a16:creationId xmlns:a16="http://schemas.microsoft.com/office/drawing/2014/main" id="{F7527FD9-E0C9-D6E8-BB94-57214CECA70D}"/>
              </a:ext>
            </a:extLst>
          </p:cNvPr>
          <p:cNvSpPr txBox="1"/>
          <p:nvPr/>
        </p:nvSpPr>
        <p:spPr>
          <a:xfrm>
            <a:off x="8544742" y="2663334"/>
            <a:ext cx="1096775" cy="261610"/>
          </a:xfrm>
          <a:prstGeom prst="rect">
            <a:avLst/>
          </a:prstGeom>
          <a:noFill/>
        </p:spPr>
        <p:txBody>
          <a:bodyPr wrap="none" rtlCol="0">
            <a:spAutoFit/>
          </a:bodyPr>
          <a:lstStyle/>
          <a:p>
            <a:r>
              <a:rPr lang="en-US" sz="1100" i="1" dirty="0" err="1"/>
              <a:t>Energie</a:t>
            </a:r>
            <a:r>
              <a:rPr lang="en-US" sz="1100" i="1" dirty="0"/>
              <a:t> batterie</a:t>
            </a:r>
          </a:p>
        </p:txBody>
      </p:sp>
      <p:sp>
        <p:nvSpPr>
          <p:cNvPr id="17" name="ZoneTexte 16">
            <a:extLst>
              <a:ext uri="{FF2B5EF4-FFF2-40B4-BE49-F238E27FC236}">
                <a16:creationId xmlns:a16="http://schemas.microsoft.com/office/drawing/2014/main" id="{2A2BFEEC-6E53-098E-17E3-43277054C697}"/>
              </a:ext>
            </a:extLst>
          </p:cNvPr>
          <p:cNvSpPr txBox="1"/>
          <p:nvPr/>
        </p:nvSpPr>
        <p:spPr>
          <a:xfrm>
            <a:off x="3566206" y="4460830"/>
            <a:ext cx="1091966" cy="261610"/>
          </a:xfrm>
          <a:prstGeom prst="rect">
            <a:avLst/>
          </a:prstGeom>
          <a:noFill/>
        </p:spPr>
        <p:txBody>
          <a:bodyPr wrap="none" rtlCol="0">
            <a:spAutoFit/>
          </a:bodyPr>
          <a:lstStyle/>
          <a:p>
            <a:r>
              <a:rPr lang="en-US" sz="1100" i="1" dirty="0"/>
              <a:t>Masse batteries</a:t>
            </a:r>
          </a:p>
        </p:txBody>
      </p:sp>
      <p:sp>
        <p:nvSpPr>
          <p:cNvPr id="18" name="ZoneTexte 17">
            <a:extLst>
              <a:ext uri="{FF2B5EF4-FFF2-40B4-BE49-F238E27FC236}">
                <a16:creationId xmlns:a16="http://schemas.microsoft.com/office/drawing/2014/main" id="{EF352647-153C-EEC8-D304-D454823F9201}"/>
              </a:ext>
            </a:extLst>
          </p:cNvPr>
          <p:cNvSpPr txBox="1"/>
          <p:nvPr/>
        </p:nvSpPr>
        <p:spPr>
          <a:xfrm>
            <a:off x="3566206" y="4722440"/>
            <a:ext cx="1058303" cy="261610"/>
          </a:xfrm>
          <a:prstGeom prst="rect">
            <a:avLst/>
          </a:prstGeom>
          <a:noFill/>
        </p:spPr>
        <p:txBody>
          <a:bodyPr wrap="none" rtlCol="0">
            <a:spAutoFit/>
          </a:bodyPr>
          <a:lstStyle/>
          <a:p>
            <a:r>
              <a:rPr lang="en-US" sz="1100" i="1" dirty="0"/>
              <a:t>Masse </a:t>
            </a:r>
            <a:r>
              <a:rPr lang="en-US" sz="1100" i="1" dirty="0" err="1"/>
              <a:t>moteurs</a:t>
            </a:r>
            <a:endParaRPr lang="en-US" sz="1100" i="1" dirty="0"/>
          </a:p>
        </p:txBody>
      </p:sp>
      <p:sp>
        <p:nvSpPr>
          <p:cNvPr id="20" name="ZoneTexte 19">
            <a:extLst>
              <a:ext uri="{FF2B5EF4-FFF2-40B4-BE49-F238E27FC236}">
                <a16:creationId xmlns:a16="http://schemas.microsoft.com/office/drawing/2014/main" id="{A66D3FE7-3CCA-6C6A-82F0-C45F80C2F593}"/>
              </a:ext>
            </a:extLst>
          </p:cNvPr>
          <p:cNvSpPr txBox="1"/>
          <p:nvPr/>
        </p:nvSpPr>
        <p:spPr>
          <a:xfrm>
            <a:off x="3950125" y="4984050"/>
            <a:ext cx="290464" cy="261610"/>
          </a:xfrm>
          <a:prstGeom prst="rect">
            <a:avLst/>
          </a:prstGeom>
          <a:noFill/>
        </p:spPr>
        <p:txBody>
          <a:bodyPr wrap="none" rtlCol="0">
            <a:spAutoFit/>
          </a:bodyPr>
          <a:lstStyle/>
          <a:p>
            <a:r>
              <a:rPr lang="en-US" sz="1100" i="1" dirty="0"/>
              <a:t>…</a:t>
            </a:r>
          </a:p>
        </p:txBody>
      </p:sp>
      <p:sp>
        <p:nvSpPr>
          <p:cNvPr id="21" name="ZoneTexte 20">
            <a:extLst>
              <a:ext uri="{FF2B5EF4-FFF2-40B4-BE49-F238E27FC236}">
                <a16:creationId xmlns:a16="http://schemas.microsoft.com/office/drawing/2014/main" id="{097985E0-5101-0095-7852-A56B3F26885A}"/>
              </a:ext>
            </a:extLst>
          </p:cNvPr>
          <p:cNvSpPr txBox="1"/>
          <p:nvPr/>
        </p:nvSpPr>
        <p:spPr>
          <a:xfrm>
            <a:off x="3483651" y="5238348"/>
            <a:ext cx="1334020" cy="261610"/>
          </a:xfrm>
          <a:prstGeom prst="rect">
            <a:avLst/>
          </a:prstGeom>
          <a:noFill/>
        </p:spPr>
        <p:txBody>
          <a:bodyPr wrap="none" rtlCol="0">
            <a:spAutoFit/>
          </a:bodyPr>
          <a:lstStyle/>
          <a:p>
            <a:r>
              <a:rPr lang="en-US" sz="1100" i="1" dirty="0" err="1"/>
              <a:t>Energie</a:t>
            </a:r>
            <a:r>
              <a:rPr lang="en-US" sz="1100" i="1" dirty="0"/>
              <a:t> </a:t>
            </a:r>
            <a:r>
              <a:rPr lang="en-US" sz="1100" i="1" dirty="0" err="1"/>
              <a:t>consommée</a:t>
            </a:r>
            <a:endParaRPr lang="en-US" sz="1100" i="1" dirty="0"/>
          </a:p>
        </p:txBody>
      </p:sp>
      <p:cxnSp>
        <p:nvCxnSpPr>
          <p:cNvPr id="25" name="Connecteur droit avec flèche 24">
            <a:extLst>
              <a:ext uri="{FF2B5EF4-FFF2-40B4-BE49-F238E27FC236}">
                <a16:creationId xmlns:a16="http://schemas.microsoft.com/office/drawing/2014/main" id="{24EA2B5B-AD15-4D4D-4574-7D4534503C55}"/>
              </a:ext>
            </a:extLst>
          </p:cNvPr>
          <p:cNvCxnSpPr>
            <a:cxnSpLocks/>
            <a:endCxn id="26" idx="1"/>
          </p:cNvCxnSpPr>
          <p:nvPr/>
        </p:nvCxnSpPr>
        <p:spPr>
          <a:xfrm flipV="1">
            <a:off x="4816777" y="4947810"/>
            <a:ext cx="419520" cy="1"/>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2C99EB4-CE57-1B82-95C0-EE88903D033A}"/>
              </a:ext>
            </a:extLst>
          </p:cNvPr>
          <p:cNvSpPr/>
          <p:nvPr/>
        </p:nvSpPr>
        <p:spPr>
          <a:xfrm>
            <a:off x="5236297" y="4710727"/>
            <a:ext cx="1217741" cy="474165"/>
          </a:xfrm>
          <a:prstGeom prst="rect">
            <a:avLst/>
          </a:prstGeom>
          <a:solidFill>
            <a:schemeClr val="tx2">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t>Code</a:t>
            </a:r>
          </a:p>
          <a:p>
            <a:pPr algn="ctr"/>
            <a:r>
              <a:rPr lang="en-US" sz="1200" b="1" dirty="0"/>
              <a:t>ACV</a:t>
            </a:r>
          </a:p>
        </p:txBody>
      </p:sp>
      <p:cxnSp>
        <p:nvCxnSpPr>
          <p:cNvPr id="27" name="Connecteur droit avec flèche 26">
            <a:extLst>
              <a:ext uri="{FF2B5EF4-FFF2-40B4-BE49-F238E27FC236}">
                <a16:creationId xmlns:a16="http://schemas.microsoft.com/office/drawing/2014/main" id="{BB90319B-B5F9-1A7E-6C76-F6E2FAD4AD9E}"/>
              </a:ext>
            </a:extLst>
          </p:cNvPr>
          <p:cNvCxnSpPr>
            <a:cxnSpLocks/>
            <a:stCxn id="26" idx="3"/>
          </p:cNvCxnSpPr>
          <p:nvPr/>
        </p:nvCxnSpPr>
        <p:spPr>
          <a:xfrm flipV="1">
            <a:off x="6454038" y="4943067"/>
            <a:ext cx="354095" cy="4743"/>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2F602EE0-5F3C-1C17-99BE-676F5F189D61}"/>
              </a:ext>
            </a:extLst>
          </p:cNvPr>
          <p:cNvSpPr txBox="1"/>
          <p:nvPr/>
        </p:nvSpPr>
        <p:spPr>
          <a:xfrm>
            <a:off x="6941106" y="4539824"/>
            <a:ext cx="1574470" cy="261610"/>
          </a:xfrm>
          <a:prstGeom prst="rect">
            <a:avLst/>
          </a:prstGeom>
          <a:noFill/>
        </p:spPr>
        <p:txBody>
          <a:bodyPr wrap="none" rtlCol="0">
            <a:spAutoFit/>
          </a:bodyPr>
          <a:lstStyle/>
          <a:p>
            <a:r>
              <a:rPr lang="en-US" sz="1100" i="1" dirty="0" err="1"/>
              <a:t>Changement</a:t>
            </a:r>
            <a:r>
              <a:rPr lang="en-US" sz="1100" i="1" dirty="0"/>
              <a:t> </a:t>
            </a:r>
            <a:r>
              <a:rPr lang="en-US" sz="1100" i="1" dirty="0" err="1"/>
              <a:t>climatique</a:t>
            </a:r>
            <a:endParaRPr lang="en-US" sz="1100" i="1" dirty="0"/>
          </a:p>
        </p:txBody>
      </p:sp>
      <p:sp>
        <p:nvSpPr>
          <p:cNvPr id="29" name="ZoneTexte 28">
            <a:extLst>
              <a:ext uri="{FF2B5EF4-FFF2-40B4-BE49-F238E27FC236}">
                <a16:creationId xmlns:a16="http://schemas.microsoft.com/office/drawing/2014/main" id="{31FECEA2-DBCD-F162-E7AA-4F108160E8C3}"/>
              </a:ext>
            </a:extLst>
          </p:cNvPr>
          <p:cNvSpPr txBox="1"/>
          <p:nvPr/>
        </p:nvSpPr>
        <p:spPr>
          <a:xfrm>
            <a:off x="6941106" y="4801434"/>
            <a:ext cx="2206053" cy="261610"/>
          </a:xfrm>
          <a:prstGeom prst="rect">
            <a:avLst/>
          </a:prstGeom>
          <a:noFill/>
        </p:spPr>
        <p:txBody>
          <a:bodyPr wrap="none" rtlCol="0">
            <a:spAutoFit/>
          </a:bodyPr>
          <a:lstStyle/>
          <a:p>
            <a:r>
              <a:rPr lang="en-US" sz="1100" i="1" dirty="0" err="1"/>
              <a:t>Raréfaction</a:t>
            </a:r>
            <a:r>
              <a:rPr lang="en-US" sz="1100" i="1" dirty="0"/>
              <a:t> des matières premières</a:t>
            </a:r>
          </a:p>
        </p:txBody>
      </p:sp>
      <p:sp>
        <p:nvSpPr>
          <p:cNvPr id="30" name="ZoneTexte 29">
            <a:extLst>
              <a:ext uri="{FF2B5EF4-FFF2-40B4-BE49-F238E27FC236}">
                <a16:creationId xmlns:a16="http://schemas.microsoft.com/office/drawing/2014/main" id="{52AAE764-C92F-A73A-B7C4-1CB00D6F14AF}"/>
              </a:ext>
            </a:extLst>
          </p:cNvPr>
          <p:cNvSpPr txBox="1"/>
          <p:nvPr/>
        </p:nvSpPr>
        <p:spPr>
          <a:xfrm>
            <a:off x="7048856" y="5104929"/>
            <a:ext cx="290464" cy="261610"/>
          </a:xfrm>
          <a:prstGeom prst="rect">
            <a:avLst/>
          </a:prstGeom>
          <a:noFill/>
        </p:spPr>
        <p:txBody>
          <a:bodyPr wrap="none" rtlCol="0">
            <a:spAutoFit/>
          </a:bodyPr>
          <a:lstStyle/>
          <a:p>
            <a:r>
              <a:rPr lang="en-US" sz="1100" i="1" dirty="0"/>
              <a:t>…</a:t>
            </a:r>
          </a:p>
        </p:txBody>
      </p:sp>
      <p:sp>
        <p:nvSpPr>
          <p:cNvPr id="31" name="Rectangle 30">
            <a:extLst>
              <a:ext uri="{FF2B5EF4-FFF2-40B4-BE49-F238E27FC236}">
                <a16:creationId xmlns:a16="http://schemas.microsoft.com/office/drawing/2014/main" id="{F882B175-86E8-A3B9-C7FF-5A63E261B9FD}"/>
              </a:ext>
            </a:extLst>
          </p:cNvPr>
          <p:cNvSpPr/>
          <p:nvPr/>
        </p:nvSpPr>
        <p:spPr>
          <a:xfrm>
            <a:off x="3359696" y="4221089"/>
            <a:ext cx="6048672" cy="1512168"/>
          </a:xfrm>
          <a:prstGeom prst="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55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6" grpId="0" animBg="1"/>
      <p:bldP spid="28" grpId="0"/>
      <p:bldP spid="29" grpId="0"/>
      <p:bldP spid="30" grpId="0"/>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29</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2800" dirty="0"/>
              <a:t>Eco-conception : </a:t>
            </a:r>
            <a:r>
              <a:rPr lang="en-US" sz="2800" dirty="0" err="1"/>
              <a:t>intégrer</a:t>
            </a:r>
            <a:r>
              <a:rPr lang="en-US" sz="2800" dirty="0"/>
              <a:t> </a:t>
            </a:r>
            <a:r>
              <a:rPr lang="en-US" sz="2800" dirty="0" err="1"/>
              <a:t>l’ACV</a:t>
            </a:r>
            <a:r>
              <a:rPr lang="en-US" sz="2800" dirty="0"/>
              <a:t> dans le </a:t>
            </a:r>
            <a:r>
              <a:rPr lang="en-US" sz="2800" dirty="0" err="1"/>
              <a:t>dimensionnement</a:t>
            </a:r>
            <a:endParaRPr lang="en-US" sz="2800" dirty="0"/>
          </a:p>
        </p:txBody>
      </p:sp>
      <p:sp>
        <p:nvSpPr>
          <p:cNvPr id="2" name="Rectangle 1">
            <a:extLst>
              <a:ext uri="{FF2B5EF4-FFF2-40B4-BE49-F238E27FC236}">
                <a16:creationId xmlns:a16="http://schemas.microsoft.com/office/drawing/2014/main" id="{3D0D4823-96CC-E2DE-C27E-9FC27E454A4A}"/>
              </a:ext>
            </a:extLst>
          </p:cNvPr>
          <p:cNvSpPr/>
          <p:nvPr/>
        </p:nvSpPr>
        <p:spPr>
          <a:xfrm>
            <a:off x="479376" y="1394968"/>
            <a:ext cx="2871333" cy="2125151"/>
          </a:xfrm>
          <a:prstGeom prst="rect">
            <a:avLst/>
          </a:prstGeom>
          <a:solidFill>
            <a:srgbClr val="F8F8F8"/>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à coins arrondis 11">
            <a:extLst>
              <a:ext uri="{FF2B5EF4-FFF2-40B4-BE49-F238E27FC236}">
                <a16:creationId xmlns:a16="http://schemas.microsoft.com/office/drawing/2014/main" id="{68AD786F-4D06-E4B5-8DE2-A3654DC95ED3}"/>
              </a:ext>
            </a:extLst>
          </p:cNvPr>
          <p:cNvSpPr/>
          <p:nvPr/>
        </p:nvSpPr>
        <p:spPr>
          <a:xfrm>
            <a:off x="597084" y="1492128"/>
            <a:ext cx="1026943" cy="319630"/>
          </a:xfrm>
          <a:prstGeom prst="roundRect">
            <a:avLst>
              <a:gd name="adj" fmla="val 50000"/>
            </a:avLst>
          </a:prstGeom>
          <a:solidFill>
            <a:schemeClr val="accent3">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Optimizer</a:t>
            </a:r>
          </a:p>
        </p:txBody>
      </p:sp>
      <p:sp>
        <p:nvSpPr>
          <p:cNvPr id="7" name="Rectangle 6">
            <a:extLst>
              <a:ext uri="{FF2B5EF4-FFF2-40B4-BE49-F238E27FC236}">
                <a16:creationId xmlns:a16="http://schemas.microsoft.com/office/drawing/2014/main" id="{90D3019B-2AAA-02F1-7A57-21A8FD34C03D}"/>
              </a:ext>
            </a:extLst>
          </p:cNvPr>
          <p:cNvSpPr/>
          <p:nvPr/>
        </p:nvSpPr>
        <p:spPr>
          <a:xfrm>
            <a:off x="1265488" y="1881531"/>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Aero</a:t>
            </a:r>
          </a:p>
        </p:txBody>
      </p:sp>
      <p:sp>
        <p:nvSpPr>
          <p:cNvPr id="8" name="Rectangle 7">
            <a:extLst>
              <a:ext uri="{FF2B5EF4-FFF2-40B4-BE49-F238E27FC236}">
                <a16:creationId xmlns:a16="http://schemas.microsoft.com/office/drawing/2014/main" id="{29D46E78-BBD0-B27B-ADB2-5A3363B7104F}"/>
              </a:ext>
            </a:extLst>
          </p:cNvPr>
          <p:cNvSpPr/>
          <p:nvPr/>
        </p:nvSpPr>
        <p:spPr>
          <a:xfrm>
            <a:off x="1456995" y="2100198"/>
            <a:ext cx="864000" cy="287009"/>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a:t>
            </a:r>
          </a:p>
        </p:txBody>
      </p:sp>
      <p:sp>
        <p:nvSpPr>
          <p:cNvPr id="9" name="Rectangle 8">
            <a:extLst>
              <a:ext uri="{FF2B5EF4-FFF2-40B4-BE49-F238E27FC236}">
                <a16:creationId xmlns:a16="http://schemas.microsoft.com/office/drawing/2014/main" id="{1C7E9276-6824-87E7-19B8-C9E2AC2F1F97}"/>
              </a:ext>
            </a:extLst>
          </p:cNvPr>
          <p:cNvSpPr/>
          <p:nvPr/>
        </p:nvSpPr>
        <p:spPr>
          <a:xfrm>
            <a:off x="1644971" y="2225923"/>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Propulsion</a:t>
            </a:r>
          </a:p>
        </p:txBody>
      </p:sp>
      <p:sp>
        <p:nvSpPr>
          <p:cNvPr id="10" name="ZoneTexte 9">
            <a:extLst>
              <a:ext uri="{FF2B5EF4-FFF2-40B4-BE49-F238E27FC236}">
                <a16:creationId xmlns:a16="http://schemas.microsoft.com/office/drawing/2014/main" id="{EA3B39B7-36C8-4EA5-C5C0-A27D67B29BE4}"/>
              </a:ext>
            </a:extLst>
          </p:cNvPr>
          <p:cNvSpPr txBox="1"/>
          <p:nvPr/>
        </p:nvSpPr>
        <p:spPr>
          <a:xfrm>
            <a:off x="443063" y="1037755"/>
            <a:ext cx="2813931" cy="369332"/>
          </a:xfrm>
          <a:prstGeom prst="rect">
            <a:avLst/>
          </a:prstGeom>
          <a:noFill/>
        </p:spPr>
        <p:txBody>
          <a:bodyPr wrap="square" rtlCol="0">
            <a:spAutoFit/>
          </a:bodyPr>
          <a:lstStyle/>
          <a:p>
            <a:r>
              <a:rPr lang="en-US" b="1" dirty="0" err="1">
                <a:solidFill>
                  <a:schemeClr val="tx1">
                    <a:lumMod val="75000"/>
                    <a:lumOff val="25000"/>
                  </a:schemeClr>
                </a:solidFill>
              </a:rPr>
              <a:t>Outil</a:t>
            </a:r>
            <a:r>
              <a:rPr lang="en-US" b="1" dirty="0">
                <a:solidFill>
                  <a:schemeClr val="tx1">
                    <a:lumMod val="75000"/>
                    <a:lumOff val="25000"/>
                  </a:schemeClr>
                </a:solidFill>
              </a:rPr>
              <a:t> de </a:t>
            </a:r>
            <a:r>
              <a:rPr lang="en-US" b="1" dirty="0" err="1">
                <a:solidFill>
                  <a:schemeClr val="tx1">
                    <a:lumMod val="75000"/>
                    <a:lumOff val="25000"/>
                  </a:schemeClr>
                </a:solidFill>
              </a:rPr>
              <a:t>dimensionnement</a:t>
            </a:r>
            <a:endParaRPr lang="en-US" b="1" dirty="0">
              <a:solidFill>
                <a:schemeClr val="tx1">
                  <a:lumMod val="75000"/>
                  <a:lumOff val="25000"/>
                </a:schemeClr>
              </a:solidFill>
            </a:endParaRPr>
          </a:p>
        </p:txBody>
      </p:sp>
      <p:cxnSp>
        <p:nvCxnSpPr>
          <p:cNvPr id="11" name="Connecteur en angle 34">
            <a:extLst>
              <a:ext uri="{FF2B5EF4-FFF2-40B4-BE49-F238E27FC236}">
                <a16:creationId xmlns:a16="http://schemas.microsoft.com/office/drawing/2014/main" id="{D046D0CD-835E-FD7F-6C60-9B5F83529B32}"/>
              </a:ext>
            </a:extLst>
          </p:cNvPr>
          <p:cNvCxnSpPr>
            <a:stCxn id="3" idx="3"/>
            <a:endCxn id="7" idx="0"/>
          </p:cNvCxnSpPr>
          <p:nvPr/>
        </p:nvCxnSpPr>
        <p:spPr>
          <a:xfrm>
            <a:off x="1624027" y="1651943"/>
            <a:ext cx="73461" cy="22958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Connecteur en angle 35">
            <a:extLst>
              <a:ext uri="{FF2B5EF4-FFF2-40B4-BE49-F238E27FC236}">
                <a16:creationId xmlns:a16="http://schemas.microsoft.com/office/drawing/2014/main" id="{26ABB994-DA6D-73BD-8DA5-3D797CAA5A6C}"/>
              </a:ext>
            </a:extLst>
          </p:cNvPr>
          <p:cNvCxnSpPr>
            <a:stCxn id="13" idx="1"/>
            <a:endCxn id="3" idx="2"/>
          </p:cNvCxnSpPr>
          <p:nvPr/>
        </p:nvCxnSpPr>
        <p:spPr>
          <a:xfrm rot="10800000">
            <a:off x="1110557" y="1811758"/>
            <a:ext cx="1210439" cy="13763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38ACC0D0-03B1-63DD-556A-6164EF7E7CE3}"/>
              </a:ext>
            </a:extLst>
          </p:cNvPr>
          <p:cNvSpPr/>
          <p:nvPr/>
        </p:nvSpPr>
        <p:spPr>
          <a:xfrm>
            <a:off x="2320995" y="3026088"/>
            <a:ext cx="936000" cy="324000"/>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Objectif</a:t>
            </a:r>
          </a:p>
        </p:txBody>
      </p:sp>
      <p:sp>
        <p:nvSpPr>
          <p:cNvPr id="15" name="Rectangle 14">
            <a:extLst>
              <a:ext uri="{FF2B5EF4-FFF2-40B4-BE49-F238E27FC236}">
                <a16:creationId xmlns:a16="http://schemas.microsoft.com/office/drawing/2014/main" id="{4B4E3031-F0E0-0DAA-B87A-0DF3811CCA27}"/>
              </a:ext>
            </a:extLst>
          </p:cNvPr>
          <p:cNvSpPr/>
          <p:nvPr/>
        </p:nvSpPr>
        <p:spPr>
          <a:xfrm>
            <a:off x="1877547" y="2454647"/>
            <a:ext cx="864000" cy="324000"/>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ACV</a:t>
            </a:r>
          </a:p>
        </p:txBody>
      </p:sp>
      <p:cxnSp>
        <p:nvCxnSpPr>
          <p:cNvPr id="16" name="Connecteur en angle 38">
            <a:extLst>
              <a:ext uri="{FF2B5EF4-FFF2-40B4-BE49-F238E27FC236}">
                <a16:creationId xmlns:a16="http://schemas.microsoft.com/office/drawing/2014/main" id="{A1FDE54C-EDB5-E6FC-78A8-294329B7AA3D}"/>
              </a:ext>
            </a:extLst>
          </p:cNvPr>
          <p:cNvCxnSpPr>
            <a:cxnSpLocks/>
            <a:stCxn id="15" idx="3"/>
            <a:endCxn id="13" idx="0"/>
          </p:cNvCxnSpPr>
          <p:nvPr/>
        </p:nvCxnSpPr>
        <p:spPr>
          <a:xfrm>
            <a:off x="2741547" y="2616647"/>
            <a:ext cx="47448" cy="40944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98F5AFA9-9385-5F89-75F3-486938460D0E}"/>
              </a:ext>
            </a:extLst>
          </p:cNvPr>
          <p:cNvSpPr txBox="1"/>
          <p:nvPr/>
        </p:nvSpPr>
        <p:spPr>
          <a:xfrm>
            <a:off x="2315788" y="3504488"/>
            <a:ext cx="1826141" cy="1148648"/>
          </a:xfrm>
          <a:prstGeom prst="rect">
            <a:avLst/>
          </a:prstGeom>
          <a:noFill/>
        </p:spPr>
        <p:txBody>
          <a:bodyPr wrap="none" rtlCol="0">
            <a:spAutoFit/>
          </a:bodyPr>
          <a:lstStyle/>
          <a:p>
            <a:pPr>
              <a:lnSpc>
                <a:spcPct val="200000"/>
              </a:lnSpc>
            </a:pPr>
            <a:r>
              <a:rPr lang="en-US" sz="1200" dirty="0">
                <a:latin typeface="+mj-lt"/>
              </a:rPr>
              <a:t>- Masse  </a:t>
            </a:r>
            <a:r>
              <a:rPr lang="en-US" sz="1000" i="1" dirty="0">
                <a:latin typeface="+mj-lt"/>
              </a:rPr>
              <a:t>(</a:t>
            </a:r>
            <a:r>
              <a:rPr lang="en-US" sz="1000" i="1" dirty="0" err="1">
                <a:latin typeface="+mj-lt"/>
              </a:rPr>
              <a:t>référence</a:t>
            </a:r>
            <a:r>
              <a:rPr lang="en-US" sz="1000" i="1" dirty="0">
                <a:latin typeface="+mj-lt"/>
              </a:rPr>
              <a:t>)</a:t>
            </a:r>
            <a:endParaRPr lang="en-US" sz="1200" i="1" dirty="0">
              <a:latin typeface="+mj-lt"/>
            </a:endParaRPr>
          </a:p>
          <a:p>
            <a:pPr>
              <a:lnSpc>
                <a:spcPct val="200000"/>
              </a:lnSpc>
            </a:pPr>
            <a:r>
              <a:rPr lang="en-US" sz="1200" dirty="0">
                <a:latin typeface="+mj-lt"/>
              </a:rPr>
              <a:t>- </a:t>
            </a:r>
            <a:r>
              <a:rPr lang="en-US" sz="1200" dirty="0" err="1">
                <a:latin typeface="+mj-lt"/>
              </a:rPr>
              <a:t>Consommation</a:t>
            </a:r>
            <a:r>
              <a:rPr lang="en-US" sz="1200" dirty="0">
                <a:latin typeface="+mj-lt"/>
              </a:rPr>
              <a:t> </a:t>
            </a:r>
            <a:r>
              <a:rPr lang="en-US" sz="1200" dirty="0" err="1">
                <a:latin typeface="+mj-lt"/>
              </a:rPr>
              <a:t>d’énergie</a:t>
            </a:r>
            <a:endParaRPr lang="en-US" sz="1200" dirty="0">
              <a:latin typeface="+mj-lt"/>
            </a:endParaRPr>
          </a:p>
          <a:p>
            <a:pPr>
              <a:lnSpc>
                <a:spcPct val="200000"/>
              </a:lnSpc>
            </a:pPr>
            <a:r>
              <a:rPr lang="en-US" sz="1200" dirty="0">
                <a:latin typeface="+mj-lt"/>
              </a:rPr>
              <a:t>- Score environmental</a:t>
            </a:r>
          </a:p>
        </p:txBody>
      </p:sp>
      <p:cxnSp>
        <p:nvCxnSpPr>
          <p:cNvPr id="24" name="Connecteur droit 23">
            <a:extLst>
              <a:ext uri="{FF2B5EF4-FFF2-40B4-BE49-F238E27FC236}">
                <a16:creationId xmlns:a16="http://schemas.microsoft.com/office/drawing/2014/main" id="{3E8B52A6-BB7C-F02E-DC87-59FF5FB20ED0}"/>
              </a:ext>
            </a:extLst>
          </p:cNvPr>
          <p:cNvCxnSpPr>
            <a:cxnSpLocks/>
          </p:cNvCxnSpPr>
          <p:nvPr/>
        </p:nvCxnSpPr>
        <p:spPr>
          <a:xfrm>
            <a:off x="2315788" y="3679393"/>
            <a:ext cx="0" cy="961043"/>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30" name="Forme libre : forme 29">
            <a:extLst>
              <a:ext uri="{FF2B5EF4-FFF2-40B4-BE49-F238E27FC236}">
                <a16:creationId xmlns:a16="http://schemas.microsoft.com/office/drawing/2014/main" id="{6432DBC3-E946-CE41-A11E-98F298F239DA}"/>
              </a:ext>
            </a:extLst>
          </p:cNvPr>
          <p:cNvSpPr/>
          <p:nvPr/>
        </p:nvSpPr>
        <p:spPr>
          <a:xfrm>
            <a:off x="6987756" y="1492128"/>
            <a:ext cx="2300288" cy="2696923"/>
          </a:xfrm>
          <a:custGeom>
            <a:avLst/>
            <a:gdLst>
              <a:gd name="connsiteX0" fmla="*/ 0 w 2300288"/>
              <a:gd name="connsiteY0" fmla="*/ 0 h 2696923"/>
              <a:gd name="connsiteX1" fmla="*/ 61913 w 2300288"/>
              <a:gd name="connsiteY1" fmla="*/ 966788 h 2696923"/>
              <a:gd name="connsiteX2" fmla="*/ 333375 w 2300288"/>
              <a:gd name="connsiteY2" fmla="*/ 1971675 h 2696923"/>
              <a:gd name="connsiteX3" fmla="*/ 804863 w 2300288"/>
              <a:gd name="connsiteY3" fmla="*/ 2576513 h 2696923"/>
              <a:gd name="connsiteX4" fmla="*/ 1614488 w 2300288"/>
              <a:gd name="connsiteY4" fmla="*/ 2690813 h 2696923"/>
              <a:gd name="connsiteX5" fmla="*/ 2300288 w 2300288"/>
              <a:gd name="connsiteY5" fmla="*/ 2476500 h 269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288" h="2696923">
                <a:moveTo>
                  <a:pt x="0" y="0"/>
                </a:moveTo>
                <a:cubicBezTo>
                  <a:pt x="3175" y="319088"/>
                  <a:pt x="6351" y="638176"/>
                  <a:pt x="61913" y="966788"/>
                </a:cubicBezTo>
                <a:cubicBezTo>
                  <a:pt x="117475" y="1295400"/>
                  <a:pt x="209550" y="1703388"/>
                  <a:pt x="333375" y="1971675"/>
                </a:cubicBezTo>
                <a:cubicBezTo>
                  <a:pt x="457200" y="2239963"/>
                  <a:pt x="591344" y="2456657"/>
                  <a:pt x="804863" y="2576513"/>
                </a:cubicBezTo>
                <a:cubicBezTo>
                  <a:pt x="1018382" y="2696369"/>
                  <a:pt x="1365251" y="2707482"/>
                  <a:pt x="1614488" y="2690813"/>
                </a:cubicBezTo>
                <a:cubicBezTo>
                  <a:pt x="1863725" y="2674144"/>
                  <a:pt x="2082006" y="2575322"/>
                  <a:pt x="2300288" y="2476500"/>
                </a:cubicBezTo>
              </a:path>
            </a:pathLst>
          </a:custGeom>
          <a:no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rme libre : forme 30">
            <a:extLst>
              <a:ext uri="{FF2B5EF4-FFF2-40B4-BE49-F238E27FC236}">
                <a16:creationId xmlns:a16="http://schemas.microsoft.com/office/drawing/2014/main" id="{CF8B5E4F-4E3B-14F2-4438-46D7FD9BB6F4}"/>
              </a:ext>
            </a:extLst>
          </p:cNvPr>
          <p:cNvSpPr/>
          <p:nvPr/>
        </p:nvSpPr>
        <p:spPr>
          <a:xfrm>
            <a:off x="6987756" y="1492128"/>
            <a:ext cx="2354580" cy="2857500"/>
          </a:xfrm>
          <a:custGeom>
            <a:avLst/>
            <a:gdLst>
              <a:gd name="connsiteX0" fmla="*/ 0 w 2354580"/>
              <a:gd name="connsiteY0" fmla="*/ 0 h 2857500"/>
              <a:gd name="connsiteX1" fmla="*/ 99060 w 2354580"/>
              <a:gd name="connsiteY1" fmla="*/ 990600 h 2857500"/>
              <a:gd name="connsiteX2" fmla="*/ 396240 w 2354580"/>
              <a:gd name="connsiteY2" fmla="*/ 1882140 h 2857500"/>
              <a:gd name="connsiteX3" fmla="*/ 982980 w 2354580"/>
              <a:gd name="connsiteY3" fmla="*/ 2529840 h 2857500"/>
              <a:gd name="connsiteX4" fmla="*/ 1600200 w 2354580"/>
              <a:gd name="connsiteY4" fmla="*/ 2773680 h 2857500"/>
              <a:gd name="connsiteX5" fmla="*/ 2354580 w 2354580"/>
              <a:gd name="connsiteY5" fmla="*/ 285750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580" h="2857500">
                <a:moveTo>
                  <a:pt x="0" y="0"/>
                </a:moveTo>
                <a:cubicBezTo>
                  <a:pt x="16510" y="338455"/>
                  <a:pt x="33020" y="676910"/>
                  <a:pt x="99060" y="990600"/>
                </a:cubicBezTo>
                <a:cubicBezTo>
                  <a:pt x="165100" y="1304290"/>
                  <a:pt x="248920" y="1625600"/>
                  <a:pt x="396240" y="1882140"/>
                </a:cubicBezTo>
                <a:cubicBezTo>
                  <a:pt x="543560" y="2138680"/>
                  <a:pt x="782320" y="2381250"/>
                  <a:pt x="982980" y="2529840"/>
                </a:cubicBezTo>
                <a:cubicBezTo>
                  <a:pt x="1183640" y="2678430"/>
                  <a:pt x="1371600" y="2719070"/>
                  <a:pt x="1600200" y="2773680"/>
                </a:cubicBezTo>
                <a:cubicBezTo>
                  <a:pt x="1828800" y="2828290"/>
                  <a:pt x="2091690" y="2842895"/>
                  <a:pt x="2354580" y="2857500"/>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eur droit avec flèche 32">
            <a:extLst>
              <a:ext uri="{FF2B5EF4-FFF2-40B4-BE49-F238E27FC236}">
                <a16:creationId xmlns:a16="http://schemas.microsoft.com/office/drawing/2014/main" id="{6F9B580F-1C01-ACE0-8AB1-63B6352BF84D}"/>
              </a:ext>
            </a:extLst>
          </p:cNvPr>
          <p:cNvCxnSpPr>
            <a:cxnSpLocks/>
          </p:cNvCxnSpPr>
          <p:nvPr/>
        </p:nvCxnSpPr>
        <p:spPr>
          <a:xfrm>
            <a:off x="6384032" y="4509120"/>
            <a:ext cx="3567299"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Connecteur droit avec flèche 34">
            <a:extLst>
              <a:ext uri="{FF2B5EF4-FFF2-40B4-BE49-F238E27FC236}">
                <a16:creationId xmlns:a16="http://schemas.microsoft.com/office/drawing/2014/main" id="{5AB72EDE-029E-61B0-512D-A31F14325ED1}"/>
              </a:ext>
            </a:extLst>
          </p:cNvPr>
          <p:cNvCxnSpPr>
            <a:cxnSpLocks/>
          </p:cNvCxnSpPr>
          <p:nvPr/>
        </p:nvCxnSpPr>
        <p:spPr>
          <a:xfrm flipV="1">
            <a:off x="6384032" y="1124744"/>
            <a:ext cx="0" cy="3384376"/>
          </a:xfrm>
          <a:prstGeom prst="straightConnector1">
            <a:avLst/>
          </a:prstGeom>
          <a:ln>
            <a:solidFill>
              <a:srgbClr val="636EFA"/>
            </a:solidFill>
            <a:tailEnd type="triangle"/>
          </a:ln>
        </p:spPr>
        <p:style>
          <a:lnRef idx="1">
            <a:schemeClr val="dk1"/>
          </a:lnRef>
          <a:fillRef idx="0">
            <a:schemeClr val="dk1"/>
          </a:fillRef>
          <a:effectRef idx="0">
            <a:schemeClr val="dk1"/>
          </a:effectRef>
          <a:fontRef idx="minor">
            <a:schemeClr val="tx1"/>
          </a:fontRef>
        </p:style>
      </p:cxnSp>
      <p:cxnSp>
        <p:nvCxnSpPr>
          <p:cNvPr id="38" name="Connecteur droit avec flèche 37">
            <a:extLst>
              <a:ext uri="{FF2B5EF4-FFF2-40B4-BE49-F238E27FC236}">
                <a16:creationId xmlns:a16="http://schemas.microsoft.com/office/drawing/2014/main" id="{1898FE75-EFF0-5A50-590D-54515754EBEE}"/>
              </a:ext>
            </a:extLst>
          </p:cNvPr>
          <p:cNvCxnSpPr>
            <a:cxnSpLocks/>
          </p:cNvCxnSpPr>
          <p:nvPr/>
        </p:nvCxnSpPr>
        <p:spPr>
          <a:xfrm flipV="1">
            <a:off x="9951331" y="1124744"/>
            <a:ext cx="0" cy="337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8D4C76B8-BE9B-70AA-E39C-3DF30CDE15B5}"/>
                  </a:ext>
                </a:extLst>
              </p:cNvPr>
              <p:cNvSpPr txBox="1"/>
              <p:nvPr/>
            </p:nvSpPr>
            <p:spPr>
              <a:xfrm rot="16200000">
                <a:off x="4365364" y="2665334"/>
                <a:ext cx="2904962" cy="307777"/>
              </a:xfrm>
              <a:prstGeom prst="rect">
                <a:avLst/>
              </a:prstGeom>
              <a:noFill/>
            </p:spPr>
            <p:txBody>
              <a:bodyPr wrap="none" rtlCol="0">
                <a:spAutoFit/>
              </a:bodyPr>
              <a:lstStyle/>
              <a:p>
                <a:r>
                  <a:rPr lang="en-US" sz="1400" dirty="0">
                    <a:solidFill>
                      <a:srgbClr val="636EFA"/>
                    </a:solidFill>
                  </a:rPr>
                  <a:t>Score </a:t>
                </a:r>
                <a:r>
                  <a:rPr lang="en-US" sz="1400" dirty="0" err="1">
                    <a:solidFill>
                      <a:srgbClr val="636EFA"/>
                    </a:solidFill>
                  </a:rPr>
                  <a:t>environnemental</a:t>
                </a:r>
                <a:r>
                  <a:rPr lang="en-US" sz="1400" dirty="0">
                    <a:solidFill>
                      <a:srgbClr val="636EFA"/>
                    </a:solidFill>
                  </a:rPr>
                  <a:t> </a:t>
                </a:r>
                <a:r>
                  <a:rPr lang="en-US" sz="1400" dirty="0" err="1">
                    <a:solidFill>
                      <a:srgbClr val="636EFA"/>
                    </a:solidFill>
                  </a:rPr>
                  <a:t>agrégé</a:t>
                </a:r>
                <a:r>
                  <a:rPr lang="en-US" sz="1400" dirty="0">
                    <a:solidFill>
                      <a:srgbClr val="636EFA"/>
                    </a:solidFill>
                  </a:rPr>
                  <a:t> (</a:t>
                </a:r>
                <a14:m>
                  <m:oMath xmlns:m="http://schemas.openxmlformats.org/officeDocument/2006/math">
                    <m:r>
                      <a:rPr lang="fr-FR" sz="1400" b="0" i="1" smtClean="0">
                        <a:solidFill>
                          <a:srgbClr val="636EFA"/>
                        </a:solidFill>
                        <a:latin typeface="Cambria Math" panose="02040503050406030204" pitchFamily="18" charset="0"/>
                      </a:rPr>
                      <m:t>𝜇</m:t>
                    </m:r>
                  </m:oMath>
                </a14:m>
                <a:r>
                  <a:rPr lang="en-US" sz="1400" dirty="0">
                    <a:solidFill>
                      <a:srgbClr val="636EFA"/>
                    </a:solidFill>
                  </a:rPr>
                  <a:t>pts)</a:t>
                </a:r>
              </a:p>
            </p:txBody>
          </p:sp>
        </mc:Choice>
        <mc:Fallback xmlns="">
          <p:sp>
            <p:nvSpPr>
              <p:cNvPr id="39" name="ZoneTexte 38">
                <a:extLst>
                  <a:ext uri="{FF2B5EF4-FFF2-40B4-BE49-F238E27FC236}">
                    <a16:creationId xmlns:a16="http://schemas.microsoft.com/office/drawing/2014/main" id="{8D4C76B8-BE9B-70AA-E39C-3DF30CDE15B5}"/>
                  </a:ext>
                </a:extLst>
              </p:cNvPr>
              <p:cNvSpPr txBox="1">
                <a:spLocks noRot="1" noChangeAspect="1" noMove="1" noResize="1" noEditPoints="1" noAdjustHandles="1" noChangeArrowheads="1" noChangeShapeType="1" noTextEdit="1"/>
              </p:cNvSpPr>
              <p:nvPr/>
            </p:nvSpPr>
            <p:spPr>
              <a:xfrm rot="16200000">
                <a:off x="4365364" y="2665334"/>
                <a:ext cx="2904962" cy="307777"/>
              </a:xfrm>
              <a:prstGeom prst="rect">
                <a:avLst/>
              </a:prstGeom>
              <a:blipFill>
                <a:blip r:embed="rId3"/>
                <a:stretch>
                  <a:fillRect l="-3922" r="-19608" b="-629"/>
                </a:stretch>
              </a:blipFill>
            </p:spPr>
            <p:txBody>
              <a:bodyPr/>
              <a:lstStyle/>
              <a:p>
                <a:r>
                  <a:rPr lang="en-US">
                    <a:noFill/>
                  </a:rPr>
                  <a:t> </a:t>
                </a:r>
              </a:p>
            </p:txBody>
          </p:sp>
        </mc:Fallback>
      </mc:AlternateContent>
      <p:sp>
        <p:nvSpPr>
          <p:cNvPr id="40" name="ZoneTexte 39">
            <a:extLst>
              <a:ext uri="{FF2B5EF4-FFF2-40B4-BE49-F238E27FC236}">
                <a16:creationId xmlns:a16="http://schemas.microsoft.com/office/drawing/2014/main" id="{6D2836AD-B264-1A8E-FB0F-676ACA21E545}"/>
              </a:ext>
            </a:extLst>
          </p:cNvPr>
          <p:cNvSpPr txBox="1"/>
          <p:nvPr/>
        </p:nvSpPr>
        <p:spPr>
          <a:xfrm rot="16200000">
            <a:off x="9259249" y="2677744"/>
            <a:ext cx="2582758" cy="307777"/>
          </a:xfrm>
          <a:prstGeom prst="rect">
            <a:avLst/>
          </a:prstGeom>
          <a:noFill/>
        </p:spPr>
        <p:txBody>
          <a:bodyPr wrap="none" rtlCol="0">
            <a:spAutoFit/>
          </a:bodyPr>
          <a:lstStyle/>
          <a:p>
            <a:r>
              <a:rPr lang="en-US" sz="1400" dirty="0" err="1">
                <a:solidFill>
                  <a:schemeClr val="accent1"/>
                </a:solidFill>
              </a:rPr>
              <a:t>Consommation</a:t>
            </a:r>
            <a:r>
              <a:rPr lang="en-US" sz="1400" dirty="0">
                <a:solidFill>
                  <a:schemeClr val="accent1"/>
                </a:solidFill>
              </a:rPr>
              <a:t> par mission (</a:t>
            </a:r>
            <a:r>
              <a:rPr lang="en-US" sz="1400" dirty="0" err="1">
                <a:solidFill>
                  <a:schemeClr val="accent1"/>
                </a:solidFill>
              </a:rPr>
              <a:t>Wh</a:t>
            </a:r>
            <a:r>
              <a:rPr lang="en-US" sz="1400" dirty="0">
                <a:solidFill>
                  <a:schemeClr val="accent1"/>
                </a:solidFill>
              </a:rPr>
              <a:t>)</a:t>
            </a:r>
          </a:p>
        </p:txBody>
      </p:sp>
      <p:sp>
        <p:nvSpPr>
          <p:cNvPr id="41" name="ZoneTexte 40">
            <a:extLst>
              <a:ext uri="{FF2B5EF4-FFF2-40B4-BE49-F238E27FC236}">
                <a16:creationId xmlns:a16="http://schemas.microsoft.com/office/drawing/2014/main" id="{59436345-656D-95FD-4F59-AFF2B6D18946}"/>
              </a:ext>
            </a:extLst>
          </p:cNvPr>
          <p:cNvSpPr txBox="1"/>
          <p:nvPr/>
        </p:nvSpPr>
        <p:spPr>
          <a:xfrm>
            <a:off x="7536160" y="4797152"/>
            <a:ext cx="1677062" cy="307777"/>
          </a:xfrm>
          <a:prstGeom prst="rect">
            <a:avLst/>
          </a:prstGeom>
          <a:noFill/>
        </p:spPr>
        <p:txBody>
          <a:bodyPr wrap="none" rtlCol="0">
            <a:spAutoFit/>
          </a:bodyPr>
          <a:lstStyle/>
          <a:p>
            <a:r>
              <a:rPr lang="en-US" sz="1400" dirty="0"/>
              <a:t>Masse du drone (kg)</a:t>
            </a:r>
          </a:p>
        </p:txBody>
      </p:sp>
      <p:cxnSp>
        <p:nvCxnSpPr>
          <p:cNvPr id="50" name="Connecteur droit 49">
            <a:extLst>
              <a:ext uri="{FF2B5EF4-FFF2-40B4-BE49-F238E27FC236}">
                <a16:creationId xmlns:a16="http://schemas.microsoft.com/office/drawing/2014/main" id="{BDF5A2CE-A2DA-D911-E73E-272E796C5BA8}"/>
              </a:ext>
            </a:extLst>
          </p:cNvPr>
          <p:cNvCxnSpPr>
            <a:cxnSpLocks/>
            <a:stCxn id="31" idx="0"/>
          </p:cNvCxnSpPr>
          <p:nvPr/>
        </p:nvCxnSpPr>
        <p:spPr>
          <a:xfrm>
            <a:off x="6987756" y="1492128"/>
            <a:ext cx="0" cy="301699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BBC9E5CC-5A92-28E0-3A3C-25F225AA6ACE}"/>
              </a:ext>
            </a:extLst>
          </p:cNvPr>
          <p:cNvCxnSpPr>
            <a:cxnSpLocks/>
          </p:cNvCxnSpPr>
          <p:nvPr/>
        </p:nvCxnSpPr>
        <p:spPr>
          <a:xfrm flipH="1">
            <a:off x="6384032" y="4202069"/>
            <a:ext cx="1944216" cy="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58" name="Connecteur droit 57">
            <a:extLst>
              <a:ext uri="{FF2B5EF4-FFF2-40B4-BE49-F238E27FC236}">
                <a16:creationId xmlns:a16="http://schemas.microsoft.com/office/drawing/2014/main" id="{5708D71E-41C8-4AF5-2617-80F482510724}"/>
              </a:ext>
            </a:extLst>
          </p:cNvPr>
          <p:cNvCxnSpPr>
            <a:cxnSpLocks/>
          </p:cNvCxnSpPr>
          <p:nvPr/>
        </p:nvCxnSpPr>
        <p:spPr>
          <a:xfrm flipH="1">
            <a:off x="6384032" y="3964660"/>
            <a:ext cx="2896785" cy="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59" name="Connecteur droit 58">
            <a:extLst>
              <a:ext uri="{FF2B5EF4-FFF2-40B4-BE49-F238E27FC236}">
                <a16:creationId xmlns:a16="http://schemas.microsoft.com/office/drawing/2014/main" id="{EA30ACDD-5445-12B0-C6C9-C07B48A3DF13}"/>
              </a:ext>
            </a:extLst>
          </p:cNvPr>
          <p:cNvCxnSpPr>
            <a:cxnSpLocks/>
          </p:cNvCxnSpPr>
          <p:nvPr/>
        </p:nvCxnSpPr>
        <p:spPr>
          <a:xfrm>
            <a:off x="9298383" y="3946590"/>
            <a:ext cx="0" cy="57600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3" name="Connecteur droit 62">
            <a:extLst>
              <a:ext uri="{FF2B5EF4-FFF2-40B4-BE49-F238E27FC236}">
                <a16:creationId xmlns:a16="http://schemas.microsoft.com/office/drawing/2014/main" id="{500E8965-B261-6E2F-E0D0-F8FB42EF5DFF}"/>
              </a:ext>
            </a:extLst>
          </p:cNvPr>
          <p:cNvCxnSpPr>
            <a:cxnSpLocks/>
          </p:cNvCxnSpPr>
          <p:nvPr/>
        </p:nvCxnSpPr>
        <p:spPr>
          <a:xfrm>
            <a:off x="8328248" y="4202069"/>
            <a:ext cx="0" cy="307051"/>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5" name="Connecteur droit 64">
            <a:extLst>
              <a:ext uri="{FF2B5EF4-FFF2-40B4-BE49-F238E27FC236}">
                <a16:creationId xmlns:a16="http://schemas.microsoft.com/office/drawing/2014/main" id="{2323F2E5-3E8A-A7F9-E15F-D20CA7A71115}"/>
              </a:ext>
            </a:extLst>
          </p:cNvPr>
          <p:cNvCxnSpPr>
            <a:cxnSpLocks/>
          </p:cNvCxnSpPr>
          <p:nvPr/>
        </p:nvCxnSpPr>
        <p:spPr>
          <a:xfrm flipH="1">
            <a:off x="6384032" y="1491881"/>
            <a:ext cx="603724"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7" name="ZoneTexte 66">
            <a:extLst>
              <a:ext uri="{FF2B5EF4-FFF2-40B4-BE49-F238E27FC236}">
                <a16:creationId xmlns:a16="http://schemas.microsoft.com/office/drawing/2014/main" id="{9674EDC2-7377-E263-6543-79EC87B5BB8A}"/>
              </a:ext>
            </a:extLst>
          </p:cNvPr>
          <p:cNvSpPr txBox="1"/>
          <p:nvPr/>
        </p:nvSpPr>
        <p:spPr>
          <a:xfrm>
            <a:off x="6798441" y="4514636"/>
            <a:ext cx="378630" cy="276999"/>
          </a:xfrm>
          <a:prstGeom prst="rect">
            <a:avLst/>
          </a:prstGeom>
          <a:noFill/>
        </p:spPr>
        <p:txBody>
          <a:bodyPr wrap="none" rtlCol="0">
            <a:spAutoFit/>
          </a:bodyPr>
          <a:lstStyle/>
          <a:p>
            <a:r>
              <a:rPr lang="en-US" sz="1200" b="1" dirty="0">
                <a:latin typeface="+mj-lt"/>
              </a:rPr>
              <a:t>5.6</a:t>
            </a:r>
          </a:p>
        </p:txBody>
      </p:sp>
      <p:sp>
        <p:nvSpPr>
          <p:cNvPr id="68" name="ZoneTexte 67">
            <a:extLst>
              <a:ext uri="{FF2B5EF4-FFF2-40B4-BE49-F238E27FC236}">
                <a16:creationId xmlns:a16="http://schemas.microsoft.com/office/drawing/2014/main" id="{E473912F-64D5-B63A-82BC-B4AAA364FFF4}"/>
              </a:ext>
            </a:extLst>
          </p:cNvPr>
          <p:cNvSpPr txBox="1"/>
          <p:nvPr/>
        </p:nvSpPr>
        <p:spPr>
          <a:xfrm>
            <a:off x="8126324" y="4505694"/>
            <a:ext cx="375424" cy="276999"/>
          </a:xfrm>
          <a:prstGeom prst="rect">
            <a:avLst/>
          </a:prstGeom>
          <a:noFill/>
        </p:spPr>
        <p:txBody>
          <a:bodyPr wrap="none" rtlCol="0">
            <a:spAutoFit/>
          </a:bodyPr>
          <a:lstStyle/>
          <a:p>
            <a:r>
              <a:rPr lang="en-US" sz="1200" b="1" dirty="0">
                <a:latin typeface="+mj-lt"/>
              </a:rPr>
              <a:t>6.0</a:t>
            </a:r>
          </a:p>
        </p:txBody>
      </p:sp>
      <p:sp>
        <p:nvSpPr>
          <p:cNvPr id="69" name="ZoneTexte 68">
            <a:extLst>
              <a:ext uri="{FF2B5EF4-FFF2-40B4-BE49-F238E27FC236}">
                <a16:creationId xmlns:a16="http://schemas.microsoft.com/office/drawing/2014/main" id="{F1DFAE6D-DBD7-2878-F490-1956176186E2}"/>
              </a:ext>
            </a:extLst>
          </p:cNvPr>
          <p:cNvSpPr txBox="1"/>
          <p:nvPr/>
        </p:nvSpPr>
        <p:spPr>
          <a:xfrm>
            <a:off x="9124836" y="4521065"/>
            <a:ext cx="375424" cy="276999"/>
          </a:xfrm>
          <a:prstGeom prst="rect">
            <a:avLst/>
          </a:prstGeom>
          <a:noFill/>
        </p:spPr>
        <p:txBody>
          <a:bodyPr wrap="none" rtlCol="0">
            <a:spAutoFit/>
          </a:bodyPr>
          <a:lstStyle/>
          <a:p>
            <a:r>
              <a:rPr lang="en-US" sz="1200" b="1" dirty="0">
                <a:latin typeface="+mj-lt"/>
              </a:rPr>
              <a:t>6.2</a:t>
            </a:r>
          </a:p>
        </p:txBody>
      </p:sp>
      <p:sp>
        <p:nvSpPr>
          <p:cNvPr id="70" name="Signe de multiplication 69">
            <a:extLst>
              <a:ext uri="{FF2B5EF4-FFF2-40B4-BE49-F238E27FC236}">
                <a16:creationId xmlns:a16="http://schemas.microsoft.com/office/drawing/2014/main" id="{13DDC099-B08C-94A7-6FE2-BC5D316C49E8}"/>
              </a:ext>
            </a:extLst>
          </p:cNvPr>
          <p:cNvSpPr/>
          <p:nvPr/>
        </p:nvSpPr>
        <p:spPr>
          <a:xfrm>
            <a:off x="6857052" y="1353466"/>
            <a:ext cx="277055" cy="277055"/>
          </a:xfrm>
          <a:prstGeom prst="mathMultiply">
            <a:avLst>
              <a:gd name="adj1" fmla="val 88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Signe de multiplication 70">
            <a:extLst>
              <a:ext uri="{FF2B5EF4-FFF2-40B4-BE49-F238E27FC236}">
                <a16:creationId xmlns:a16="http://schemas.microsoft.com/office/drawing/2014/main" id="{94B382B0-D135-AC76-1513-5DB744909C80}"/>
              </a:ext>
            </a:extLst>
          </p:cNvPr>
          <p:cNvSpPr/>
          <p:nvPr/>
        </p:nvSpPr>
        <p:spPr>
          <a:xfrm>
            <a:off x="9159856" y="3822338"/>
            <a:ext cx="277055" cy="277055"/>
          </a:xfrm>
          <a:prstGeom prst="mathMultiply">
            <a:avLst>
              <a:gd name="adj1" fmla="val 88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igne de multiplication 71">
            <a:extLst>
              <a:ext uri="{FF2B5EF4-FFF2-40B4-BE49-F238E27FC236}">
                <a16:creationId xmlns:a16="http://schemas.microsoft.com/office/drawing/2014/main" id="{5FA198D6-1A06-10D2-8333-4ED3B5F28121}"/>
              </a:ext>
            </a:extLst>
          </p:cNvPr>
          <p:cNvSpPr/>
          <p:nvPr/>
        </p:nvSpPr>
        <p:spPr>
          <a:xfrm>
            <a:off x="8186496" y="4058492"/>
            <a:ext cx="277055" cy="277055"/>
          </a:xfrm>
          <a:prstGeom prst="mathMultiply">
            <a:avLst>
              <a:gd name="adj1" fmla="val 88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ZoneTexte 72">
            <a:extLst>
              <a:ext uri="{FF2B5EF4-FFF2-40B4-BE49-F238E27FC236}">
                <a16:creationId xmlns:a16="http://schemas.microsoft.com/office/drawing/2014/main" id="{2F1E681C-A6FD-AA43-1E77-892334FD2FEF}"/>
              </a:ext>
            </a:extLst>
          </p:cNvPr>
          <p:cNvSpPr txBox="1"/>
          <p:nvPr/>
        </p:nvSpPr>
        <p:spPr>
          <a:xfrm>
            <a:off x="7058553" y="1347230"/>
            <a:ext cx="813043" cy="276999"/>
          </a:xfrm>
          <a:prstGeom prst="rect">
            <a:avLst/>
          </a:prstGeom>
          <a:noFill/>
        </p:spPr>
        <p:txBody>
          <a:bodyPr wrap="none" rtlCol="0">
            <a:spAutoFit/>
          </a:bodyPr>
          <a:lstStyle/>
          <a:p>
            <a:r>
              <a:rPr lang="en-US" sz="1200" b="1" dirty="0">
                <a:latin typeface="+mj-lt"/>
              </a:rPr>
              <a:t>Min. mass</a:t>
            </a:r>
          </a:p>
        </p:txBody>
      </p:sp>
      <p:sp>
        <p:nvSpPr>
          <p:cNvPr id="74" name="ZoneTexte 73">
            <a:extLst>
              <a:ext uri="{FF2B5EF4-FFF2-40B4-BE49-F238E27FC236}">
                <a16:creationId xmlns:a16="http://schemas.microsoft.com/office/drawing/2014/main" id="{75856432-9442-1C24-917D-2FBEF5D3A911}"/>
              </a:ext>
            </a:extLst>
          </p:cNvPr>
          <p:cNvSpPr txBox="1"/>
          <p:nvPr/>
        </p:nvSpPr>
        <p:spPr>
          <a:xfrm>
            <a:off x="9069825" y="3611390"/>
            <a:ext cx="923651" cy="276999"/>
          </a:xfrm>
          <a:prstGeom prst="rect">
            <a:avLst/>
          </a:prstGeom>
          <a:noFill/>
        </p:spPr>
        <p:txBody>
          <a:bodyPr wrap="none" rtlCol="0">
            <a:spAutoFit/>
          </a:bodyPr>
          <a:lstStyle/>
          <a:p>
            <a:r>
              <a:rPr lang="en-US" sz="1200" b="1" dirty="0">
                <a:latin typeface="+mj-lt"/>
              </a:rPr>
              <a:t>Min. energy</a:t>
            </a:r>
          </a:p>
        </p:txBody>
      </p:sp>
      <p:sp>
        <p:nvSpPr>
          <p:cNvPr id="75" name="ZoneTexte 74">
            <a:extLst>
              <a:ext uri="{FF2B5EF4-FFF2-40B4-BE49-F238E27FC236}">
                <a16:creationId xmlns:a16="http://schemas.microsoft.com/office/drawing/2014/main" id="{4342EE14-D7B3-9168-EB90-FE05EBF88D2E}"/>
              </a:ext>
            </a:extLst>
          </p:cNvPr>
          <p:cNvSpPr txBox="1"/>
          <p:nvPr/>
        </p:nvSpPr>
        <p:spPr>
          <a:xfrm>
            <a:off x="8142239" y="3900214"/>
            <a:ext cx="925253" cy="276999"/>
          </a:xfrm>
          <a:prstGeom prst="rect">
            <a:avLst/>
          </a:prstGeom>
          <a:noFill/>
        </p:spPr>
        <p:txBody>
          <a:bodyPr wrap="none" rtlCol="0">
            <a:spAutoFit/>
          </a:bodyPr>
          <a:lstStyle/>
          <a:p>
            <a:r>
              <a:rPr lang="en-US" sz="1200" b="1" dirty="0">
                <a:latin typeface="+mj-lt"/>
              </a:rPr>
              <a:t>Min. impact</a:t>
            </a:r>
          </a:p>
        </p:txBody>
      </p:sp>
      <p:sp>
        <p:nvSpPr>
          <p:cNvPr id="76" name="ZoneTexte 75">
            <a:extLst>
              <a:ext uri="{FF2B5EF4-FFF2-40B4-BE49-F238E27FC236}">
                <a16:creationId xmlns:a16="http://schemas.microsoft.com/office/drawing/2014/main" id="{1CA0FE84-26BD-4D3B-C3B1-12B8E8269696}"/>
              </a:ext>
            </a:extLst>
          </p:cNvPr>
          <p:cNvSpPr txBox="1"/>
          <p:nvPr/>
        </p:nvSpPr>
        <p:spPr>
          <a:xfrm>
            <a:off x="6045478" y="1353628"/>
            <a:ext cx="338554" cy="276999"/>
          </a:xfrm>
          <a:prstGeom prst="rect">
            <a:avLst/>
          </a:prstGeom>
          <a:noFill/>
        </p:spPr>
        <p:txBody>
          <a:bodyPr wrap="none" rtlCol="0">
            <a:spAutoFit/>
          </a:bodyPr>
          <a:lstStyle/>
          <a:p>
            <a:r>
              <a:rPr lang="en-US" sz="1200" b="1" dirty="0">
                <a:latin typeface="+mj-lt"/>
              </a:rPr>
              <a:t>95</a:t>
            </a:r>
          </a:p>
        </p:txBody>
      </p:sp>
      <p:sp>
        <p:nvSpPr>
          <p:cNvPr id="77" name="ZoneTexte 76">
            <a:extLst>
              <a:ext uri="{FF2B5EF4-FFF2-40B4-BE49-F238E27FC236}">
                <a16:creationId xmlns:a16="http://schemas.microsoft.com/office/drawing/2014/main" id="{ED0C8D0D-B840-A335-A017-34E0686DA0A2}"/>
              </a:ext>
            </a:extLst>
          </p:cNvPr>
          <p:cNvSpPr txBox="1"/>
          <p:nvPr/>
        </p:nvSpPr>
        <p:spPr>
          <a:xfrm>
            <a:off x="5991186" y="4050551"/>
            <a:ext cx="338554" cy="276999"/>
          </a:xfrm>
          <a:prstGeom prst="rect">
            <a:avLst/>
          </a:prstGeom>
          <a:noFill/>
        </p:spPr>
        <p:txBody>
          <a:bodyPr wrap="none" rtlCol="0">
            <a:spAutoFit/>
          </a:bodyPr>
          <a:lstStyle/>
          <a:p>
            <a:r>
              <a:rPr lang="en-US" sz="1200" b="1" dirty="0">
                <a:latin typeface="+mj-lt"/>
              </a:rPr>
              <a:t>86</a:t>
            </a:r>
          </a:p>
        </p:txBody>
      </p:sp>
      <p:sp>
        <p:nvSpPr>
          <p:cNvPr id="86" name="ZoneTexte 85">
            <a:extLst>
              <a:ext uri="{FF2B5EF4-FFF2-40B4-BE49-F238E27FC236}">
                <a16:creationId xmlns:a16="http://schemas.microsoft.com/office/drawing/2014/main" id="{BE8BCA44-6706-C8AD-9E1A-089F4A33C6EC}"/>
              </a:ext>
            </a:extLst>
          </p:cNvPr>
          <p:cNvSpPr txBox="1"/>
          <p:nvPr/>
        </p:nvSpPr>
        <p:spPr>
          <a:xfrm>
            <a:off x="9925984" y="1390955"/>
            <a:ext cx="415498" cy="276999"/>
          </a:xfrm>
          <a:prstGeom prst="rect">
            <a:avLst/>
          </a:prstGeom>
          <a:noFill/>
        </p:spPr>
        <p:txBody>
          <a:bodyPr wrap="none" rtlCol="0">
            <a:spAutoFit/>
          </a:bodyPr>
          <a:lstStyle/>
          <a:p>
            <a:r>
              <a:rPr lang="en-US" sz="1200" b="1" dirty="0">
                <a:latin typeface="+mj-lt"/>
              </a:rPr>
              <a:t>257</a:t>
            </a:r>
          </a:p>
        </p:txBody>
      </p:sp>
      <p:sp>
        <p:nvSpPr>
          <p:cNvPr id="87" name="ZoneTexte 86">
            <a:extLst>
              <a:ext uri="{FF2B5EF4-FFF2-40B4-BE49-F238E27FC236}">
                <a16:creationId xmlns:a16="http://schemas.microsoft.com/office/drawing/2014/main" id="{D8D88B34-5662-25B8-5C49-A418BE0F7BD8}"/>
              </a:ext>
            </a:extLst>
          </p:cNvPr>
          <p:cNvSpPr txBox="1"/>
          <p:nvPr/>
        </p:nvSpPr>
        <p:spPr>
          <a:xfrm>
            <a:off x="9958595" y="3800335"/>
            <a:ext cx="415498" cy="276999"/>
          </a:xfrm>
          <a:prstGeom prst="rect">
            <a:avLst/>
          </a:prstGeom>
          <a:noFill/>
        </p:spPr>
        <p:txBody>
          <a:bodyPr wrap="none" rtlCol="0">
            <a:spAutoFit/>
          </a:bodyPr>
          <a:lstStyle/>
          <a:p>
            <a:r>
              <a:rPr lang="en-US" sz="1200" b="1" dirty="0">
                <a:latin typeface="+mj-lt"/>
              </a:rPr>
              <a:t>227</a:t>
            </a:r>
          </a:p>
        </p:txBody>
      </p:sp>
      <p:sp>
        <p:nvSpPr>
          <p:cNvPr id="88" name="ZoneTexte 87">
            <a:extLst>
              <a:ext uri="{FF2B5EF4-FFF2-40B4-BE49-F238E27FC236}">
                <a16:creationId xmlns:a16="http://schemas.microsoft.com/office/drawing/2014/main" id="{68898C64-1D78-BF5F-28ED-874D186E3D82}"/>
              </a:ext>
            </a:extLst>
          </p:cNvPr>
          <p:cNvSpPr txBox="1"/>
          <p:nvPr/>
        </p:nvSpPr>
        <p:spPr>
          <a:xfrm>
            <a:off x="9958819" y="4189050"/>
            <a:ext cx="415498" cy="276999"/>
          </a:xfrm>
          <a:prstGeom prst="rect">
            <a:avLst/>
          </a:prstGeom>
          <a:noFill/>
        </p:spPr>
        <p:txBody>
          <a:bodyPr wrap="none" rtlCol="0">
            <a:spAutoFit/>
          </a:bodyPr>
          <a:lstStyle/>
          <a:p>
            <a:r>
              <a:rPr lang="en-US" sz="1200" b="1" dirty="0">
                <a:latin typeface="+mj-lt"/>
              </a:rPr>
              <a:t>223</a:t>
            </a:r>
          </a:p>
        </p:txBody>
      </p:sp>
      <p:sp>
        <p:nvSpPr>
          <p:cNvPr id="89" name="ZoneTexte 88">
            <a:extLst>
              <a:ext uri="{FF2B5EF4-FFF2-40B4-BE49-F238E27FC236}">
                <a16:creationId xmlns:a16="http://schemas.microsoft.com/office/drawing/2014/main" id="{CD3B3CD3-7BBD-8357-7552-C4E66BC98501}"/>
              </a:ext>
            </a:extLst>
          </p:cNvPr>
          <p:cNvSpPr txBox="1"/>
          <p:nvPr/>
        </p:nvSpPr>
        <p:spPr>
          <a:xfrm>
            <a:off x="5991186" y="3827937"/>
            <a:ext cx="338554" cy="276999"/>
          </a:xfrm>
          <a:prstGeom prst="rect">
            <a:avLst/>
          </a:prstGeom>
          <a:noFill/>
        </p:spPr>
        <p:txBody>
          <a:bodyPr wrap="none" rtlCol="0">
            <a:spAutoFit/>
          </a:bodyPr>
          <a:lstStyle/>
          <a:p>
            <a:r>
              <a:rPr lang="en-US" sz="1200" b="1" dirty="0">
                <a:latin typeface="+mj-lt"/>
              </a:rPr>
              <a:t>87</a:t>
            </a:r>
          </a:p>
        </p:txBody>
      </p:sp>
      <p:sp>
        <p:nvSpPr>
          <p:cNvPr id="95" name="Espace réservé du pied de page 3">
            <a:extLst>
              <a:ext uri="{FF2B5EF4-FFF2-40B4-BE49-F238E27FC236}">
                <a16:creationId xmlns:a16="http://schemas.microsoft.com/office/drawing/2014/main" id="{401C7380-56B3-9CB8-2B42-F4997CF95C85}"/>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
        <p:nvSpPr>
          <p:cNvPr id="4" name="Espace réservé de la date 3">
            <a:extLst>
              <a:ext uri="{FF2B5EF4-FFF2-40B4-BE49-F238E27FC236}">
                <a16:creationId xmlns:a16="http://schemas.microsoft.com/office/drawing/2014/main" id="{933E5A7A-B023-79B1-0B3D-EFC7366A30ED}"/>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Tree>
    <p:extLst>
      <p:ext uri="{BB962C8B-B14F-4D97-AF65-F5344CB8AC3E}">
        <p14:creationId xmlns:p14="http://schemas.microsoft.com/office/powerpoint/2010/main" val="34400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200" fill="hold"/>
                                        <p:tgtEl>
                                          <p:spTgt spid="13"/>
                                        </p:tgtEl>
                                        <p:attrNameLst>
                                          <p:attrName>style.textDecorationUnderline</p:attrName>
                                        </p:attrNameLst>
                                      </p:cBhvr>
                                      <p:to>
                                        <p:strVal val="true"/>
                                      </p:to>
                                    </p:set>
                                  </p:childTnLst>
                                </p:cTn>
                              </p:par>
                            </p:childTnLst>
                          </p:cTn>
                        </p:par>
                        <p:par>
                          <p:cTn id="7" fill="hold">
                            <p:stCondLst>
                              <p:cond delay="256"/>
                            </p:stCondLst>
                            <p:childTnLst>
                              <p:par>
                                <p:cTn id="8" presetID="1"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childTnLst>
                                </p:cTn>
                              </p:par>
                              <p:par>
                                <p:cTn id="28" presetID="22" presetClass="entr" presetSubtype="2"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right)">
                                      <p:cBhvr>
                                        <p:cTn id="30" dur="500"/>
                                        <p:tgtEl>
                                          <p:spTgt spid="65"/>
                                        </p:tgtEl>
                                      </p:cBhvr>
                                    </p:animEffect>
                                  </p:childTnLst>
                                </p:cTn>
                              </p:par>
                              <p:par>
                                <p:cTn id="31" presetID="22" presetClass="entr" presetSubtype="1"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childTnLst>
                                </p:cTn>
                              </p:par>
                              <p:par>
                                <p:cTn id="46" presetID="22" presetClass="entr" presetSubtype="2"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right)">
                                      <p:cBhvr>
                                        <p:cTn id="48" dur="500"/>
                                        <p:tgtEl>
                                          <p:spTgt spid="58"/>
                                        </p:tgtEl>
                                      </p:cBhvr>
                                    </p:animEffect>
                                  </p:childTnLst>
                                </p:cTn>
                              </p:par>
                              <p:par>
                                <p:cTn id="49" presetID="22" presetClass="entr" presetSubtype="1"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up)">
                                      <p:cBhvr>
                                        <p:cTn id="51" dur="500"/>
                                        <p:tgtEl>
                                          <p:spTgt spid="59"/>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childTnLst>
                                </p:cTn>
                              </p:par>
                              <p:par>
                                <p:cTn id="64" presetID="22" presetClass="entr" presetSubtype="1"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up)">
                                      <p:cBhvr>
                                        <p:cTn id="66" dur="500"/>
                                        <p:tgtEl>
                                          <p:spTgt spid="63"/>
                                        </p:tgtEl>
                                      </p:cBhvr>
                                    </p:animEffect>
                                  </p:childTnLst>
                                </p:cTn>
                              </p:par>
                              <p:par>
                                <p:cTn id="67" presetID="22" presetClass="entr" presetSubtype="2"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right)">
                                      <p:cBhvr>
                                        <p:cTn id="69" dur="500"/>
                                        <p:tgtEl>
                                          <p:spTgt spid="53"/>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22" presetClass="entr" presetSubtype="2"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right)">
                                      <p:cBhvr>
                                        <p:cTn id="87" dur="500"/>
                                        <p:tgtEl>
                                          <p:spTgt spid="31"/>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87"/>
                                        </p:tgtEl>
                                        <p:attrNameLst>
                                          <p:attrName>style.visibility</p:attrName>
                                        </p:attrNameLst>
                                      </p:cBhvr>
                                      <p:to>
                                        <p:strVal val="visible"/>
                                      </p:to>
                                    </p:se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30" grpId="0" animBg="1"/>
      <p:bldP spid="31" grpId="0" animBg="1"/>
      <p:bldP spid="39" grpId="0"/>
      <p:bldP spid="40" grpId="0"/>
      <p:bldP spid="41" grpId="0"/>
      <p:bldP spid="67" grpId="0"/>
      <p:bldP spid="68" grpId="0"/>
      <p:bldP spid="69" grpId="0"/>
      <p:bldP spid="70" grpId="0" animBg="1"/>
      <p:bldP spid="71" grpId="0" animBg="1"/>
      <p:bldP spid="72" grpId="0" animBg="1"/>
      <p:bldP spid="73" grpId="0"/>
      <p:bldP spid="74" grpId="0"/>
      <p:bldP spid="75" grpId="0"/>
      <p:bldP spid="76" grpId="0"/>
      <p:bldP spid="77" grpId="0"/>
      <p:bldP spid="86" grpId="0"/>
      <p:bldP spid="87" grpId="0"/>
      <p:bldP spid="88" grpId="0"/>
      <p:bldP spid="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a:t>Sommaire</a:t>
            </a:r>
          </a:p>
        </p:txBody>
      </p:sp>
      <p:sp>
        <p:nvSpPr>
          <p:cNvPr id="3" name="Espace réservé du contenu 2"/>
          <p:cNvSpPr>
            <a:spLocks noGrp="1"/>
          </p:cNvSpPr>
          <p:nvPr>
            <p:ph idx="1"/>
          </p:nvPr>
        </p:nvSpPr>
        <p:spPr/>
        <p:txBody>
          <a:bodyPr>
            <a:normAutofit/>
          </a:bodyPr>
          <a:lstStyle/>
          <a:p>
            <a:pPr marL="609585" indent="-609585">
              <a:buFont typeface="Arial" panose="020B0604020202020204" pitchFamily="34" charset="0"/>
              <a:buAutoNum type="arabicPeriod"/>
            </a:pPr>
            <a:r>
              <a:rPr lang="fr-FR" sz="2400" dirty="0"/>
              <a:t>Méthodologie de l’Analyse de Cycle de Vie</a:t>
            </a:r>
          </a:p>
          <a:p>
            <a:pPr marL="609585" indent="-609585">
              <a:buFont typeface="Arial" panose="020B0604020202020204" pitchFamily="34" charset="0"/>
              <a:buAutoNum type="arabicPeriod"/>
            </a:pPr>
            <a:endParaRPr lang="fr-FR" sz="2400" dirty="0"/>
          </a:p>
          <a:p>
            <a:pPr marL="609585" indent="-609585">
              <a:buFont typeface="Arial" panose="020B0604020202020204" pitchFamily="34" charset="0"/>
              <a:buAutoNum type="arabicPeriod"/>
            </a:pPr>
            <a:r>
              <a:rPr lang="fr-FR" sz="2400" dirty="0"/>
              <a:t>Etude de cas</a:t>
            </a:r>
          </a:p>
          <a:p>
            <a:pPr marL="609585" indent="-609585">
              <a:buFont typeface="Arial" panose="020B0604020202020204" pitchFamily="34" charset="0"/>
              <a:buAutoNum type="arabicPeriod"/>
            </a:pPr>
            <a:endParaRPr lang="fr-FR" sz="2400" dirty="0"/>
          </a:p>
          <a:p>
            <a:pPr marL="609585" indent="-609585">
              <a:buFont typeface="Arial" panose="020B0604020202020204" pitchFamily="34" charset="0"/>
              <a:buAutoNum type="arabicPeriod"/>
            </a:pPr>
            <a:r>
              <a:rPr lang="fr-FR" sz="2400" dirty="0"/>
              <a:t>Vers l’écoconception</a:t>
            </a:r>
          </a:p>
          <a:p>
            <a:pPr marL="609585" indent="-609585">
              <a:buFont typeface="Arial" panose="020B0604020202020204" pitchFamily="34" charset="0"/>
              <a:buAutoNum type="arabicPeriod"/>
            </a:pPr>
            <a:endParaRPr lang="fr-FR" sz="2400" dirty="0"/>
          </a:p>
          <a:p>
            <a:pPr marL="609585" indent="-609585">
              <a:buFont typeface="Arial" panose="020B0604020202020204" pitchFamily="34" charset="0"/>
              <a:buAutoNum type="arabicPeriod"/>
            </a:pPr>
            <a:r>
              <a:rPr lang="fr-FR" sz="2400" dirty="0"/>
              <a:t>Conclusion</a:t>
            </a:r>
          </a:p>
          <a:p>
            <a:pPr marL="609585" indent="-609585">
              <a:buFont typeface="Arial" panose="020B0604020202020204" pitchFamily="34" charset="0"/>
              <a:buAutoNum type="arabicPeriod"/>
            </a:pPr>
            <a:endParaRPr lang="fr-FR" sz="2400" dirty="0"/>
          </a:p>
          <a:p>
            <a:pPr marL="609585" indent="-609585">
              <a:buFont typeface="Arial" panose="020B0604020202020204" pitchFamily="34" charset="0"/>
              <a:buAutoNum type="arabicPeriod"/>
            </a:pPr>
            <a:endParaRPr lang="fr-FR" sz="2400" dirty="0"/>
          </a:p>
          <a:p>
            <a:pPr marL="0" indent="0">
              <a:buNone/>
            </a:pPr>
            <a:endParaRPr lang="fr-FR" sz="2400" dirty="0"/>
          </a:p>
          <a:p>
            <a:pPr marL="0" indent="0">
              <a:buNone/>
            </a:pPr>
            <a:endParaRPr lang="fr-FR" sz="2800" dirty="0"/>
          </a:p>
        </p:txBody>
      </p:sp>
      <p:sp>
        <p:nvSpPr>
          <p:cNvPr id="4" name="Espace réservé de la date 3">
            <a:extLst>
              <a:ext uri="{FF2B5EF4-FFF2-40B4-BE49-F238E27FC236}">
                <a16:creationId xmlns:a16="http://schemas.microsoft.com/office/drawing/2014/main" id="{D54CD4E1-7BAA-3FD3-D55C-FB8540EDE3F2}"/>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5" name="Espace réservé du pied de page 4">
            <a:extLst>
              <a:ext uri="{FF2B5EF4-FFF2-40B4-BE49-F238E27FC236}">
                <a16:creationId xmlns:a16="http://schemas.microsoft.com/office/drawing/2014/main" id="{AADF63BA-D218-AE34-EB66-9A637C35F52B}"/>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6" name="Espace réservé du numéro de diapositive 5">
            <a:extLst>
              <a:ext uri="{FF2B5EF4-FFF2-40B4-BE49-F238E27FC236}">
                <a16:creationId xmlns:a16="http://schemas.microsoft.com/office/drawing/2014/main" id="{AC00CEF6-7450-AFE7-AEC4-232D49AF6809}"/>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3</a:t>
            </a:fld>
            <a:endParaRPr lang="fr-FR"/>
          </a:p>
        </p:txBody>
      </p:sp>
    </p:spTree>
    <p:extLst>
      <p:ext uri="{BB962C8B-B14F-4D97-AF65-F5344CB8AC3E}">
        <p14:creationId xmlns:p14="http://schemas.microsoft.com/office/powerpoint/2010/main" val="3915319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7C4AD60-8460-A24C-1264-98A7D92A21C1}"/>
              </a:ext>
            </a:extLst>
          </p:cNvPr>
          <p:cNvSpPr>
            <a:spLocks noGrp="1"/>
          </p:cNvSpPr>
          <p:nvPr>
            <p:ph type="title"/>
          </p:nvPr>
        </p:nvSpPr>
        <p:spPr/>
        <p:txBody>
          <a:bodyPr/>
          <a:lstStyle/>
          <a:p>
            <a:r>
              <a:rPr lang="en-US" dirty="0"/>
              <a:t>Conclusions</a:t>
            </a:r>
          </a:p>
        </p:txBody>
      </p:sp>
      <p:sp>
        <p:nvSpPr>
          <p:cNvPr id="7" name="Espace réservé du contenu 6">
            <a:extLst>
              <a:ext uri="{FF2B5EF4-FFF2-40B4-BE49-F238E27FC236}">
                <a16:creationId xmlns:a16="http://schemas.microsoft.com/office/drawing/2014/main" id="{7EFE7F92-927C-89B1-8D3A-8A63CB1DD62C}"/>
              </a:ext>
            </a:extLst>
          </p:cNvPr>
          <p:cNvSpPr>
            <a:spLocks noGrp="1"/>
          </p:cNvSpPr>
          <p:nvPr>
            <p:ph sz="quarter" idx="13"/>
          </p:nvPr>
        </p:nvSpPr>
        <p:spPr/>
        <p:txBody>
          <a:bodyPr/>
          <a:lstStyle/>
          <a:p>
            <a:endParaRPr lang="en-US" dirty="0"/>
          </a:p>
        </p:txBody>
      </p:sp>
      <p:sp>
        <p:nvSpPr>
          <p:cNvPr id="5" name="Espace réservé du numéro de diapositive 4">
            <a:extLst>
              <a:ext uri="{FF2B5EF4-FFF2-40B4-BE49-F238E27FC236}">
                <a16:creationId xmlns:a16="http://schemas.microsoft.com/office/drawing/2014/main" id="{203C822D-EA71-5FEB-11DE-030B65362CB4}"/>
              </a:ext>
            </a:extLst>
          </p:cNvPr>
          <p:cNvSpPr>
            <a:spLocks noGrp="1"/>
          </p:cNvSpPr>
          <p:nvPr>
            <p:ph type="sldNum" sz="quarter" idx="4294967295"/>
          </p:nvPr>
        </p:nvSpPr>
        <p:spPr>
          <a:xfrm>
            <a:off x="9448800" y="6597650"/>
            <a:ext cx="2743200" cy="241300"/>
          </a:xfrm>
        </p:spPr>
        <p:txBody>
          <a:bodyPr/>
          <a:lstStyle/>
          <a:p>
            <a:pPr>
              <a:defRPr/>
            </a:pPr>
            <a:fld id="{5E177536-18BF-1743-A360-A4663329E682}" type="slidenum">
              <a:rPr lang="fr-FR" smtClean="0"/>
              <a:t>30</a:t>
            </a:fld>
            <a:endParaRPr lang="fr-FR"/>
          </a:p>
        </p:txBody>
      </p:sp>
    </p:spTree>
    <p:extLst>
      <p:ext uri="{BB962C8B-B14F-4D97-AF65-F5344CB8AC3E}">
        <p14:creationId xmlns:p14="http://schemas.microsoft.com/office/powerpoint/2010/main" val="139259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a:t>Conclusions</a:t>
            </a:r>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31</a:t>
            </a:fld>
            <a:endParaRPr lang="en-US"/>
          </a:p>
        </p:txBody>
      </p:sp>
      <p:sp>
        <p:nvSpPr>
          <p:cNvPr id="3" name="ZoneTexte 2">
            <a:extLst>
              <a:ext uri="{FF2B5EF4-FFF2-40B4-BE49-F238E27FC236}">
                <a16:creationId xmlns:a16="http://schemas.microsoft.com/office/drawing/2014/main" id="{ED40C1BD-A158-F611-95AA-C495BDE7D2C7}"/>
              </a:ext>
            </a:extLst>
          </p:cNvPr>
          <p:cNvSpPr txBox="1"/>
          <p:nvPr/>
        </p:nvSpPr>
        <p:spPr>
          <a:xfrm>
            <a:off x="549312" y="980728"/>
            <a:ext cx="10875280" cy="4525726"/>
          </a:xfrm>
          <a:prstGeom prst="rect">
            <a:avLst/>
          </a:prstGeom>
          <a:noFill/>
        </p:spPr>
        <p:txBody>
          <a:bodyPr wrap="square" rtlCol="0">
            <a:spAutoFit/>
          </a:bodyPr>
          <a:lstStyle/>
          <a:p>
            <a:pPr>
              <a:lnSpc>
                <a:spcPct val="150000"/>
              </a:lnSpc>
            </a:pPr>
            <a:r>
              <a:rPr lang="en-US" sz="2000" b="1" dirty="0" err="1">
                <a:solidFill>
                  <a:srgbClr val="0070C0"/>
                </a:solidFill>
                <a:latin typeface="+mj-lt"/>
              </a:rPr>
              <a:t>Conduire</a:t>
            </a:r>
            <a:r>
              <a:rPr lang="en-US" sz="2000" b="1" dirty="0">
                <a:solidFill>
                  <a:srgbClr val="0070C0"/>
                </a:solidFill>
                <a:latin typeface="+mj-lt"/>
              </a:rPr>
              <a:t> </a:t>
            </a:r>
            <a:r>
              <a:rPr lang="en-US" sz="2000" b="1" dirty="0" err="1">
                <a:solidFill>
                  <a:srgbClr val="0070C0"/>
                </a:solidFill>
                <a:latin typeface="+mj-lt"/>
              </a:rPr>
              <a:t>une</a:t>
            </a:r>
            <a:r>
              <a:rPr lang="en-US" sz="2000" b="1" dirty="0">
                <a:solidFill>
                  <a:srgbClr val="0070C0"/>
                </a:solidFill>
                <a:latin typeface="+mj-lt"/>
              </a:rPr>
              <a:t> </a:t>
            </a:r>
            <a:r>
              <a:rPr lang="en-US" sz="2000" b="1" dirty="0" err="1">
                <a:solidFill>
                  <a:srgbClr val="0070C0"/>
                </a:solidFill>
                <a:latin typeface="+mj-lt"/>
              </a:rPr>
              <a:t>analyse</a:t>
            </a:r>
            <a:r>
              <a:rPr lang="en-US" sz="2000" b="1" dirty="0">
                <a:solidFill>
                  <a:srgbClr val="0070C0"/>
                </a:solidFill>
                <a:latin typeface="+mj-lt"/>
              </a:rPr>
              <a:t> de cycle de vie</a:t>
            </a:r>
          </a:p>
          <a:p>
            <a:pPr marL="285750" indent="-285750">
              <a:lnSpc>
                <a:spcPct val="150000"/>
              </a:lnSpc>
              <a:buFont typeface="Arial" panose="020B0604020202020204" pitchFamily="34" charset="0"/>
              <a:buChar char="•"/>
            </a:pPr>
            <a:r>
              <a:rPr lang="en-US" dirty="0">
                <a:solidFill>
                  <a:schemeClr val="bg1">
                    <a:lumMod val="75000"/>
                  </a:schemeClr>
                </a:solidFill>
                <a:latin typeface="+mj-lt"/>
              </a:rPr>
              <a:t>Bien </a:t>
            </a:r>
            <a:r>
              <a:rPr lang="en-US" dirty="0" err="1">
                <a:solidFill>
                  <a:schemeClr val="bg1">
                    <a:lumMod val="75000"/>
                  </a:schemeClr>
                </a:solidFill>
                <a:latin typeface="+mj-lt"/>
              </a:rPr>
              <a:t>définir</a:t>
            </a:r>
            <a:r>
              <a:rPr lang="en-US" dirty="0">
                <a:solidFill>
                  <a:schemeClr val="bg1">
                    <a:lumMod val="75000"/>
                  </a:schemeClr>
                </a:solidFill>
                <a:latin typeface="+mj-lt"/>
              </a:rPr>
              <a:t> </a:t>
            </a:r>
            <a:r>
              <a:rPr lang="en-US" dirty="0" err="1">
                <a:solidFill>
                  <a:schemeClr val="bg1">
                    <a:lumMod val="75000"/>
                  </a:schemeClr>
                </a:solidFill>
                <a:latin typeface="+mj-lt"/>
              </a:rPr>
              <a:t>l’</a:t>
            </a:r>
            <a:r>
              <a:rPr lang="en-US" b="1" dirty="0" err="1">
                <a:solidFill>
                  <a:schemeClr val="bg1">
                    <a:lumMod val="75000"/>
                  </a:schemeClr>
                </a:solidFill>
                <a:latin typeface="+mj-lt"/>
              </a:rPr>
              <a:t>unité</a:t>
            </a:r>
            <a:r>
              <a:rPr lang="en-US" b="1" dirty="0">
                <a:solidFill>
                  <a:schemeClr val="bg1">
                    <a:lumMod val="75000"/>
                  </a:schemeClr>
                </a:solidFill>
                <a:latin typeface="+mj-lt"/>
              </a:rPr>
              <a:t> </a:t>
            </a:r>
            <a:r>
              <a:rPr lang="en-US" b="1" dirty="0" err="1">
                <a:solidFill>
                  <a:schemeClr val="bg1">
                    <a:lumMod val="75000"/>
                  </a:schemeClr>
                </a:solidFill>
                <a:latin typeface="+mj-lt"/>
              </a:rPr>
              <a:t>fonctionnelle</a:t>
            </a:r>
            <a:r>
              <a:rPr lang="en-US" dirty="0">
                <a:solidFill>
                  <a:schemeClr val="bg1">
                    <a:lumMod val="75000"/>
                  </a:schemeClr>
                </a:solidFill>
                <a:latin typeface="+mj-lt"/>
              </a:rPr>
              <a:t> (</a:t>
            </a:r>
            <a:r>
              <a:rPr lang="en-US" dirty="0" err="1">
                <a:solidFill>
                  <a:schemeClr val="bg1">
                    <a:lumMod val="75000"/>
                  </a:schemeClr>
                </a:solidFill>
                <a:latin typeface="+mj-lt"/>
              </a:rPr>
              <a:t>ce</a:t>
            </a:r>
            <a:r>
              <a:rPr lang="en-US" dirty="0">
                <a:solidFill>
                  <a:schemeClr val="bg1">
                    <a:lumMod val="75000"/>
                  </a:schemeClr>
                </a:solidFill>
                <a:latin typeface="+mj-lt"/>
              </a:rPr>
              <a:t> que je </a:t>
            </a:r>
            <a:r>
              <a:rPr lang="en-US" dirty="0" err="1">
                <a:solidFill>
                  <a:schemeClr val="bg1">
                    <a:lumMod val="75000"/>
                  </a:schemeClr>
                </a:solidFill>
                <a:latin typeface="+mj-lt"/>
              </a:rPr>
              <a:t>quantifie</a:t>
            </a:r>
            <a:r>
              <a:rPr lang="en-US" dirty="0">
                <a:solidFill>
                  <a:schemeClr val="bg1">
                    <a:lumMod val="75000"/>
                  </a:schemeClr>
                </a:solidFill>
                <a:latin typeface="+mj-lt"/>
              </a:rPr>
              <a:t>) et les </a:t>
            </a:r>
            <a:r>
              <a:rPr lang="en-US" b="1" dirty="0" err="1">
                <a:solidFill>
                  <a:schemeClr val="bg1">
                    <a:lumMod val="75000"/>
                  </a:schemeClr>
                </a:solidFill>
                <a:latin typeface="+mj-lt"/>
              </a:rPr>
              <a:t>frontières</a:t>
            </a:r>
            <a:r>
              <a:rPr lang="en-US" b="1" dirty="0">
                <a:solidFill>
                  <a:schemeClr val="bg1">
                    <a:lumMod val="75000"/>
                  </a:schemeClr>
                </a:solidFill>
                <a:latin typeface="+mj-lt"/>
              </a:rPr>
              <a:t> du </a:t>
            </a:r>
            <a:r>
              <a:rPr lang="en-US" b="1" dirty="0" err="1">
                <a:solidFill>
                  <a:schemeClr val="bg1">
                    <a:lumMod val="75000"/>
                  </a:schemeClr>
                </a:solidFill>
                <a:latin typeface="+mj-lt"/>
              </a:rPr>
              <a:t>système</a:t>
            </a:r>
            <a:r>
              <a:rPr lang="en-US" dirty="0">
                <a:solidFill>
                  <a:schemeClr val="bg1">
                    <a:lumMod val="75000"/>
                  </a:schemeClr>
                </a:solidFill>
                <a:latin typeface="+mj-lt"/>
              </a:rPr>
              <a:t> (</a:t>
            </a:r>
            <a:r>
              <a:rPr lang="en-US" dirty="0" err="1">
                <a:solidFill>
                  <a:schemeClr val="bg1">
                    <a:lumMod val="75000"/>
                  </a:schemeClr>
                </a:solidFill>
                <a:latin typeface="+mj-lt"/>
              </a:rPr>
              <a:t>ce</a:t>
            </a:r>
            <a:r>
              <a:rPr lang="en-US" dirty="0">
                <a:solidFill>
                  <a:schemeClr val="bg1">
                    <a:lumMod val="75000"/>
                  </a:schemeClr>
                </a:solidFill>
                <a:latin typeface="+mj-lt"/>
              </a:rPr>
              <a:t> que je </a:t>
            </a:r>
            <a:r>
              <a:rPr lang="en-US" dirty="0" err="1">
                <a:solidFill>
                  <a:schemeClr val="bg1">
                    <a:lumMod val="75000"/>
                  </a:schemeClr>
                </a:solidFill>
                <a:latin typeface="+mj-lt"/>
              </a:rPr>
              <a:t>prend</a:t>
            </a:r>
            <a:r>
              <a:rPr lang="en-US" dirty="0">
                <a:solidFill>
                  <a:schemeClr val="bg1">
                    <a:lumMod val="75000"/>
                  </a:schemeClr>
                </a:solidFill>
                <a:latin typeface="+mj-lt"/>
              </a:rPr>
              <a:t> </a:t>
            </a:r>
            <a:r>
              <a:rPr lang="en-US" dirty="0" err="1">
                <a:solidFill>
                  <a:schemeClr val="bg1">
                    <a:lumMod val="75000"/>
                  </a:schemeClr>
                </a:solidFill>
                <a:latin typeface="+mj-lt"/>
              </a:rPr>
              <a:t>en</a:t>
            </a:r>
            <a:r>
              <a:rPr lang="en-US" dirty="0">
                <a:solidFill>
                  <a:schemeClr val="bg1">
                    <a:lumMod val="75000"/>
                  </a:schemeClr>
                </a:solidFill>
                <a:latin typeface="+mj-lt"/>
              </a:rPr>
              <a:t> </a:t>
            </a:r>
            <a:r>
              <a:rPr lang="en-US" dirty="0" err="1">
                <a:solidFill>
                  <a:schemeClr val="bg1">
                    <a:lumMod val="75000"/>
                  </a:schemeClr>
                </a:solidFill>
                <a:latin typeface="+mj-lt"/>
              </a:rPr>
              <a:t>compte</a:t>
            </a:r>
            <a:r>
              <a:rPr lang="en-US" dirty="0">
                <a:solidFill>
                  <a:schemeClr val="bg1">
                    <a:lumMod val="75000"/>
                  </a:schemeClr>
                </a:solidFill>
                <a:latin typeface="+mj-lt"/>
              </a:rPr>
              <a:t>)</a:t>
            </a:r>
          </a:p>
          <a:p>
            <a:pPr marL="285750" indent="-285750">
              <a:lnSpc>
                <a:spcPct val="150000"/>
              </a:lnSpc>
              <a:buFont typeface="Arial" panose="020B0604020202020204" pitchFamily="34" charset="0"/>
              <a:buChar char="•"/>
            </a:pPr>
            <a:r>
              <a:rPr lang="en-US" dirty="0" err="1">
                <a:solidFill>
                  <a:schemeClr val="bg1">
                    <a:lumMod val="75000"/>
                  </a:schemeClr>
                </a:solidFill>
                <a:latin typeface="+mj-lt"/>
              </a:rPr>
              <a:t>Créer</a:t>
            </a:r>
            <a:r>
              <a:rPr lang="en-US" dirty="0">
                <a:solidFill>
                  <a:schemeClr val="bg1">
                    <a:lumMod val="75000"/>
                  </a:schemeClr>
                </a:solidFill>
                <a:latin typeface="+mj-lt"/>
              </a:rPr>
              <a:t> un </a:t>
            </a:r>
            <a:r>
              <a:rPr lang="en-US" b="1" dirty="0" err="1">
                <a:solidFill>
                  <a:schemeClr val="bg1">
                    <a:lumMod val="75000"/>
                  </a:schemeClr>
                </a:solidFill>
                <a:latin typeface="+mj-lt"/>
              </a:rPr>
              <a:t>arbre</a:t>
            </a:r>
            <a:r>
              <a:rPr lang="en-US" b="1" dirty="0">
                <a:solidFill>
                  <a:schemeClr val="bg1">
                    <a:lumMod val="75000"/>
                  </a:schemeClr>
                </a:solidFill>
                <a:latin typeface="+mj-lt"/>
              </a:rPr>
              <a:t> des </a:t>
            </a:r>
            <a:r>
              <a:rPr lang="en-US" b="1" dirty="0" err="1">
                <a:solidFill>
                  <a:schemeClr val="bg1">
                    <a:lumMod val="75000"/>
                  </a:schemeClr>
                </a:solidFill>
                <a:latin typeface="+mj-lt"/>
              </a:rPr>
              <a:t>processus</a:t>
            </a:r>
            <a:r>
              <a:rPr lang="en-US" b="1" dirty="0">
                <a:solidFill>
                  <a:schemeClr val="bg1">
                    <a:lumMod val="75000"/>
                  </a:schemeClr>
                </a:solidFill>
                <a:latin typeface="+mj-lt"/>
              </a:rPr>
              <a:t> </a:t>
            </a:r>
            <a:r>
              <a:rPr lang="en-US" dirty="0">
                <a:solidFill>
                  <a:schemeClr val="bg1">
                    <a:lumMod val="75000"/>
                  </a:schemeClr>
                </a:solidFill>
                <a:latin typeface="+mj-lt"/>
              </a:rPr>
              <a:t>pour </a:t>
            </a:r>
            <a:r>
              <a:rPr lang="en-US" dirty="0" err="1">
                <a:solidFill>
                  <a:schemeClr val="bg1">
                    <a:lumMod val="75000"/>
                  </a:schemeClr>
                </a:solidFill>
                <a:latin typeface="+mj-lt"/>
              </a:rPr>
              <a:t>formaliser</a:t>
            </a:r>
            <a:r>
              <a:rPr lang="en-US" dirty="0">
                <a:solidFill>
                  <a:schemeClr val="bg1">
                    <a:lumMod val="75000"/>
                  </a:schemeClr>
                </a:solidFill>
                <a:latin typeface="+mj-lt"/>
              </a:rPr>
              <a:t> le </a:t>
            </a:r>
            <a:r>
              <a:rPr lang="en-US" dirty="0" err="1">
                <a:solidFill>
                  <a:schemeClr val="bg1">
                    <a:lumMod val="75000"/>
                  </a:schemeClr>
                </a:solidFill>
                <a:latin typeface="+mj-lt"/>
              </a:rPr>
              <a:t>système</a:t>
            </a:r>
            <a:r>
              <a:rPr lang="en-US" dirty="0">
                <a:solidFill>
                  <a:schemeClr val="bg1">
                    <a:lumMod val="75000"/>
                  </a:schemeClr>
                </a:solidFill>
                <a:latin typeface="+mj-lt"/>
              </a:rPr>
              <a:t> et identifier les </a:t>
            </a:r>
            <a:r>
              <a:rPr lang="en-US" dirty="0" err="1">
                <a:solidFill>
                  <a:schemeClr val="bg1">
                    <a:lumMod val="75000"/>
                  </a:schemeClr>
                </a:solidFill>
                <a:latin typeface="+mj-lt"/>
              </a:rPr>
              <a:t>données</a:t>
            </a:r>
            <a:r>
              <a:rPr lang="en-US" dirty="0">
                <a:solidFill>
                  <a:schemeClr val="bg1">
                    <a:lumMod val="75000"/>
                  </a:schemeClr>
                </a:solidFill>
                <a:latin typeface="+mj-lt"/>
              </a:rPr>
              <a:t> à </a:t>
            </a:r>
            <a:r>
              <a:rPr lang="en-US" dirty="0" err="1">
                <a:solidFill>
                  <a:schemeClr val="bg1">
                    <a:lumMod val="75000"/>
                  </a:schemeClr>
                </a:solidFill>
                <a:latin typeface="+mj-lt"/>
              </a:rPr>
              <a:t>récolter</a:t>
            </a:r>
            <a:endParaRPr lang="en-US" i="1" dirty="0">
              <a:solidFill>
                <a:schemeClr val="bg1">
                  <a:lumMod val="75000"/>
                </a:schemeClr>
              </a:solidFill>
              <a:latin typeface="+mj-lt"/>
            </a:endParaRPr>
          </a:p>
          <a:p>
            <a:pPr marL="285750" indent="-285750">
              <a:lnSpc>
                <a:spcPct val="150000"/>
              </a:lnSpc>
              <a:buFont typeface="Arial" panose="020B0604020202020204" pitchFamily="34" charset="0"/>
              <a:buChar char="•"/>
            </a:pPr>
            <a:r>
              <a:rPr lang="en-US" dirty="0" err="1">
                <a:solidFill>
                  <a:schemeClr val="bg1">
                    <a:lumMod val="75000"/>
                  </a:schemeClr>
                </a:solidFill>
                <a:latin typeface="+mj-lt"/>
              </a:rPr>
              <a:t>S’appuyer</a:t>
            </a:r>
            <a:r>
              <a:rPr lang="en-US" dirty="0">
                <a:solidFill>
                  <a:schemeClr val="bg1">
                    <a:lumMod val="75000"/>
                  </a:schemeClr>
                </a:solidFill>
                <a:latin typeface="+mj-lt"/>
              </a:rPr>
              <a:t> sur des </a:t>
            </a:r>
            <a:r>
              <a:rPr lang="en-US" b="1" dirty="0">
                <a:solidFill>
                  <a:schemeClr val="bg1">
                    <a:lumMod val="75000"/>
                  </a:schemeClr>
                </a:solidFill>
                <a:latin typeface="+mj-lt"/>
              </a:rPr>
              <a:t>bases de </a:t>
            </a:r>
            <a:r>
              <a:rPr lang="en-US" b="1" dirty="0" err="1">
                <a:solidFill>
                  <a:schemeClr val="bg1">
                    <a:lumMod val="75000"/>
                  </a:schemeClr>
                </a:solidFill>
                <a:latin typeface="+mj-lt"/>
              </a:rPr>
              <a:t>données</a:t>
            </a:r>
            <a:r>
              <a:rPr lang="en-US" dirty="0">
                <a:solidFill>
                  <a:schemeClr val="bg1">
                    <a:lumMod val="75000"/>
                  </a:schemeClr>
                </a:solidFill>
                <a:latin typeface="+mj-lt"/>
              </a:rPr>
              <a:t> </a:t>
            </a:r>
            <a:r>
              <a:rPr lang="en-US" dirty="0" err="1">
                <a:solidFill>
                  <a:schemeClr val="bg1">
                    <a:lumMod val="75000"/>
                  </a:schemeClr>
                </a:solidFill>
                <a:latin typeface="+mj-lt"/>
              </a:rPr>
              <a:t>existantes</a:t>
            </a:r>
            <a:r>
              <a:rPr lang="en-US" dirty="0">
                <a:solidFill>
                  <a:schemeClr val="bg1">
                    <a:lumMod val="75000"/>
                  </a:schemeClr>
                </a:solidFill>
                <a:latin typeface="+mj-lt"/>
              </a:rPr>
              <a:t> pour </a:t>
            </a:r>
            <a:r>
              <a:rPr lang="en-US" dirty="0" err="1">
                <a:solidFill>
                  <a:schemeClr val="bg1">
                    <a:lumMod val="75000"/>
                  </a:schemeClr>
                </a:solidFill>
                <a:latin typeface="+mj-lt"/>
              </a:rPr>
              <a:t>récolter</a:t>
            </a:r>
            <a:r>
              <a:rPr lang="en-US" dirty="0">
                <a:solidFill>
                  <a:schemeClr val="bg1">
                    <a:lumMod val="75000"/>
                  </a:schemeClr>
                </a:solidFill>
                <a:latin typeface="+mj-lt"/>
              </a:rPr>
              <a:t> les </a:t>
            </a:r>
            <a:r>
              <a:rPr lang="en-US" dirty="0" err="1">
                <a:solidFill>
                  <a:schemeClr val="bg1">
                    <a:lumMod val="75000"/>
                  </a:schemeClr>
                </a:solidFill>
                <a:latin typeface="+mj-lt"/>
              </a:rPr>
              <a:t>données</a:t>
            </a:r>
            <a:endParaRPr lang="en-US" b="1" dirty="0">
              <a:solidFill>
                <a:schemeClr val="bg1">
                  <a:lumMod val="75000"/>
                </a:schemeClr>
              </a:solidFill>
              <a:latin typeface="+mj-lt"/>
            </a:endParaRPr>
          </a:p>
          <a:p>
            <a:pPr marL="285750" indent="-285750">
              <a:lnSpc>
                <a:spcPct val="150000"/>
              </a:lnSpc>
              <a:buFont typeface="Arial" panose="020B0604020202020204" pitchFamily="34" charset="0"/>
              <a:buChar char="•"/>
            </a:pPr>
            <a:r>
              <a:rPr lang="en-US" dirty="0">
                <a:solidFill>
                  <a:schemeClr val="bg1">
                    <a:lumMod val="75000"/>
                  </a:schemeClr>
                </a:solidFill>
                <a:latin typeface="+mj-lt"/>
              </a:rPr>
              <a:t>Pour comparer </a:t>
            </a:r>
            <a:r>
              <a:rPr lang="en-US" dirty="0" err="1">
                <a:solidFill>
                  <a:schemeClr val="bg1">
                    <a:lumMod val="75000"/>
                  </a:schemeClr>
                </a:solidFill>
                <a:latin typeface="+mj-lt"/>
              </a:rPr>
              <a:t>différentes</a:t>
            </a:r>
            <a:r>
              <a:rPr lang="en-US" dirty="0">
                <a:solidFill>
                  <a:schemeClr val="bg1">
                    <a:lumMod val="75000"/>
                  </a:schemeClr>
                </a:solidFill>
                <a:latin typeface="+mj-lt"/>
              </a:rPr>
              <a:t> </a:t>
            </a:r>
            <a:r>
              <a:rPr lang="en-US" dirty="0" err="1">
                <a:solidFill>
                  <a:schemeClr val="bg1">
                    <a:lumMod val="75000"/>
                  </a:schemeClr>
                </a:solidFill>
                <a:latin typeface="+mj-lt"/>
              </a:rPr>
              <a:t>catégories</a:t>
            </a:r>
            <a:r>
              <a:rPr lang="en-US" dirty="0">
                <a:solidFill>
                  <a:schemeClr val="bg1">
                    <a:lumMod val="75000"/>
                  </a:schemeClr>
                </a:solidFill>
                <a:latin typeface="+mj-lt"/>
              </a:rPr>
              <a:t> </a:t>
            </a:r>
            <a:r>
              <a:rPr lang="en-US" dirty="0" err="1">
                <a:solidFill>
                  <a:schemeClr val="bg1">
                    <a:lumMod val="75000"/>
                  </a:schemeClr>
                </a:solidFill>
                <a:latin typeface="+mj-lt"/>
              </a:rPr>
              <a:t>d’impacts</a:t>
            </a:r>
            <a:r>
              <a:rPr lang="en-US" dirty="0">
                <a:solidFill>
                  <a:schemeClr val="bg1">
                    <a:lumMod val="75000"/>
                  </a:schemeClr>
                </a:solidFill>
                <a:latin typeface="+mj-lt"/>
              </a:rPr>
              <a:t> : </a:t>
            </a:r>
            <a:r>
              <a:rPr lang="en-US" dirty="0" err="1">
                <a:solidFill>
                  <a:schemeClr val="bg1">
                    <a:lumMod val="75000"/>
                  </a:schemeClr>
                </a:solidFill>
                <a:latin typeface="+mj-lt"/>
              </a:rPr>
              <a:t>une</a:t>
            </a:r>
            <a:r>
              <a:rPr lang="en-US" dirty="0">
                <a:solidFill>
                  <a:schemeClr val="bg1">
                    <a:lumMod val="75000"/>
                  </a:schemeClr>
                </a:solidFill>
                <a:latin typeface="+mj-lt"/>
              </a:rPr>
              <a:t> </a:t>
            </a:r>
            <a:r>
              <a:rPr lang="en-US" dirty="0" err="1">
                <a:solidFill>
                  <a:schemeClr val="bg1">
                    <a:lumMod val="75000"/>
                  </a:schemeClr>
                </a:solidFill>
                <a:latin typeface="+mj-lt"/>
              </a:rPr>
              <a:t>approche</a:t>
            </a:r>
            <a:r>
              <a:rPr lang="en-US" dirty="0">
                <a:solidFill>
                  <a:schemeClr val="bg1">
                    <a:lumMod val="75000"/>
                  </a:schemeClr>
                </a:solidFill>
                <a:latin typeface="+mj-lt"/>
              </a:rPr>
              <a:t> possible </a:t>
            </a:r>
            <a:r>
              <a:rPr lang="en-US" dirty="0" err="1">
                <a:solidFill>
                  <a:schemeClr val="bg1">
                    <a:lumMod val="75000"/>
                  </a:schemeClr>
                </a:solidFill>
                <a:latin typeface="+mj-lt"/>
              </a:rPr>
              <a:t>est</a:t>
            </a:r>
            <a:r>
              <a:rPr lang="en-US" dirty="0">
                <a:solidFill>
                  <a:schemeClr val="bg1">
                    <a:lumMod val="75000"/>
                  </a:schemeClr>
                </a:solidFill>
                <a:latin typeface="+mj-lt"/>
              </a:rPr>
              <a:t> de </a:t>
            </a:r>
            <a:r>
              <a:rPr lang="en-US" b="1" dirty="0" err="1">
                <a:solidFill>
                  <a:schemeClr val="bg1">
                    <a:lumMod val="75000"/>
                  </a:schemeClr>
                </a:solidFill>
                <a:latin typeface="+mj-lt"/>
              </a:rPr>
              <a:t>normaliser</a:t>
            </a:r>
            <a:endParaRPr lang="en-US" b="1" dirty="0">
              <a:solidFill>
                <a:schemeClr val="bg1">
                  <a:lumMod val="75000"/>
                </a:schemeClr>
              </a:solidFill>
              <a:latin typeface="+mj-lt"/>
            </a:endParaRPr>
          </a:p>
          <a:p>
            <a:pPr marL="285750" indent="-285750">
              <a:lnSpc>
                <a:spcPct val="150000"/>
              </a:lnSpc>
              <a:buFont typeface="Arial" panose="020B0604020202020204" pitchFamily="34" charset="0"/>
              <a:buChar char="•"/>
            </a:pPr>
            <a:r>
              <a:rPr lang="en-US" dirty="0">
                <a:solidFill>
                  <a:schemeClr val="bg1">
                    <a:lumMod val="75000"/>
                  </a:schemeClr>
                </a:solidFill>
                <a:latin typeface="+mj-lt"/>
              </a:rPr>
              <a:t>Identifier les </a:t>
            </a:r>
            <a:r>
              <a:rPr lang="en-US" dirty="0" err="1">
                <a:solidFill>
                  <a:schemeClr val="bg1">
                    <a:lumMod val="75000"/>
                  </a:schemeClr>
                </a:solidFill>
                <a:latin typeface="+mj-lt"/>
              </a:rPr>
              <a:t>principaux</a:t>
            </a:r>
            <a:r>
              <a:rPr lang="en-US" dirty="0">
                <a:solidFill>
                  <a:schemeClr val="bg1">
                    <a:lumMod val="75000"/>
                  </a:schemeClr>
                </a:solidFill>
                <a:latin typeface="+mj-lt"/>
              </a:rPr>
              <a:t> </a:t>
            </a:r>
            <a:r>
              <a:rPr lang="en-US" dirty="0" err="1">
                <a:solidFill>
                  <a:schemeClr val="bg1">
                    <a:lumMod val="75000"/>
                  </a:schemeClr>
                </a:solidFill>
                <a:latin typeface="+mj-lt"/>
              </a:rPr>
              <a:t>contributeurs</a:t>
            </a:r>
            <a:r>
              <a:rPr lang="en-US" dirty="0">
                <a:solidFill>
                  <a:schemeClr val="bg1">
                    <a:lumMod val="75000"/>
                  </a:schemeClr>
                </a:solidFill>
                <a:latin typeface="+mj-lt"/>
              </a:rPr>
              <a:t> (</a:t>
            </a:r>
            <a:r>
              <a:rPr lang="en-US" dirty="0" err="1">
                <a:solidFill>
                  <a:schemeClr val="bg1">
                    <a:lumMod val="75000"/>
                  </a:schemeClr>
                </a:solidFill>
                <a:latin typeface="+mj-lt"/>
              </a:rPr>
              <a:t>composants</a:t>
            </a:r>
            <a:r>
              <a:rPr lang="en-US" dirty="0">
                <a:solidFill>
                  <a:schemeClr val="bg1">
                    <a:lumMod val="75000"/>
                  </a:schemeClr>
                </a:solidFill>
                <a:latin typeface="+mj-lt"/>
              </a:rPr>
              <a:t> &amp; phases du cycle de vie)</a:t>
            </a:r>
          </a:p>
          <a:p>
            <a:pPr marL="285750" indent="-285750">
              <a:lnSpc>
                <a:spcPct val="150000"/>
              </a:lnSpc>
              <a:buFont typeface="Arial" panose="020B0604020202020204" pitchFamily="34" charset="0"/>
              <a:buChar char="•"/>
            </a:pPr>
            <a:r>
              <a:rPr lang="en-US" dirty="0" err="1">
                <a:solidFill>
                  <a:schemeClr val="bg1">
                    <a:lumMod val="75000"/>
                  </a:schemeClr>
                </a:solidFill>
                <a:latin typeface="+mj-lt"/>
              </a:rPr>
              <a:t>Garder</a:t>
            </a:r>
            <a:r>
              <a:rPr lang="en-US" dirty="0">
                <a:solidFill>
                  <a:schemeClr val="bg1">
                    <a:lumMod val="75000"/>
                  </a:schemeClr>
                </a:solidFill>
                <a:latin typeface="+mj-lt"/>
              </a:rPr>
              <a:t> </a:t>
            </a:r>
            <a:r>
              <a:rPr lang="en-US" dirty="0" err="1">
                <a:solidFill>
                  <a:schemeClr val="bg1">
                    <a:lumMod val="75000"/>
                  </a:schemeClr>
                </a:solidFill>
                <a:latin typeface="+mj-lt"/>
              </a:rPr>
              <a:t>en</a:t>
            </a:r>
            <a:r>
              <a:rPr lang="en-US" dirty="0">
                <a:solidFill>
                  <a:schemeClr val="bg1">
                    <a:lumMod val="75000"/>
                  </a:schemeClr>
                </a:solidFill>
                <a:latin typeface="+mj-lt"/>
              </a:rPr>
              <a:t> tête les </a:t>
            </a:r>
            <a:r>
              <a:rPr lang="en-US" b="1" dirty="0" err="1">
                <a:solidFill>
                  <a:schemeClr val="bg1">
                    <a:lumMod val="75000"/>
                  </a:schemeClr>
                </a:solidFill>
                <a:latin typeface="+mj-lt"/>
              </a:rPr>
              <a:t>hypothèses</a:t>
            </a:r>
            <a:r>
              <a:rPr lang="en-US" dirty="0">
                <a:solidFill>
                  <a:schemeClr val="bg1">
                    <a:lumMod val="75000"/>
                  </a:schemeClr>
                </a:solidFill>
                <a:latin typeface="+mj-lt"/>
              </a:rPr>
              <a:t> de depart ! Ex: </a:t>
            </a:r>
            <a:r>
              <a:rPr lang="en-US" dirty="0" err="1">
                <a:solidFill>
                  <a:schemeClr val="bg1">
                    <a:lumMod val="75000"/>
                  </a:schemeClr>
                </a:solidFill>
                <a:latin typeface="+mj-lt"/>
              </a:rPr>
              <a:t>composants</a:t>
            </a:r>
            <a:r>
              <a:rPr lang="en-US" dirty="0">
                <a:solidFill>
                  <a:schemeClr val="bg1">
                    <a:lumMod val="75000"/>
                  </a:schemeClr>
                </a:solidFill>
                <a:latin typeface="+mj-lt"/>
              </a:rPr>
              <a:t> non pris </a:t>
            </a:r>
            <a:r>
              <a:rPr lang="en-US" dirty="0" err="1">
                <a:solidFill>
                  <a:schemeClr val="bg1">
                    <a:lumMod val="75000"/>
                  </a:schemeClr>
                </a:solidFill>
                <a:latin typeface="+mj-lt"/>
              </a:rPr>
              <a:t>en</a:t>
            </a:r>
            <a:r>
              <a:rPr lang="en-US" dirty="0">
                <a:solidFill>
                  <a:schemeClr val="bg1">
                    <a:lumMod val="75000"/>
                  </a:schemeClr>
                </a:solidFill>
                <a:latin typeface="+mj-lt"/>
              </a:rPr>
              <a:t> </a:t>
            </a:r>
            <a:r>
              <a:rPr lang="en-US" dirty="0" err="1">
                <a:solidFill>
                  <a:schemeClr val="bg1">
                    <a:lumMod val="75000"/>
                  </a:schemeClr>
                </a:solidFill>
                <a:latin typeface="+mj-lt"/>
              </a:rPr>
              <a:t>compte</a:t>
            </a:r>
            <a:r>
              <a:rPr lang="en-US" dirty="0">
                <a:solidFill>
                  <a:schemeClr val="bg1">
                    <a:lumMod val="75000"/>
                  </a:schemeClr>
                </a:solidFill>
                <a:latin typeface="+mj-lt"/>
              </a:rPr>
              <a:t> ?</a:t>
            </a:r>
          </a:p>
          <a:p>
            <a:pPr>
              <a:lnSpc>
                <a:spcPct val="150000"/>
              </a:lnSpc>
            </a:pPr>
            <a:endParaRPr lang="en-US" sz="1000" dirty="0">
              <a:latin typeface="+mj-lt"/>
            </a:endParaRPr>
          </a:p>
          <a:p>
            <a:pPr>
              <a:lnSpc>
                <a:spcPct val="150000"/>
              </a:lnSpc>
            </a:pPr>
            <a:r>
              <a:rPr lang="en-US" sz="2000" b="1" dirty="0">
                <a:solidFill>
                  <a:srgbClr val="D1EBFF"/>
                </a:solidFill>
                <a:latin typeface="+mj-lt"/>
              </a:rPr>
              <a:t>ACV et </a:t>
            </a:r>
            <a:r>
              <a:rPr lang="en-US" sz="2000" b="1" dirty="0" err="1">
                <a:solidFill>
                  <a:srgbClr val="D1EBFF"/>
                </a:solidFill>
                <a:latin typeface="+mj-lt"/>
              </a:rPr>
              <a:t>dimensionnement</a:t>
            </a:r>
            <a:endParaRPr lang="en-US" sz="2000" b="1" dirty="0">
              <a:solidFill>
                <a:srgbClr val="D1EBFF"/>
              </a:solidFill>
              <a:latin typeface="+mj-lt"/>
            </a:endParaRPr>
          </a:p>
          <a:p>
            <a:pPr marL="285750" indent="-285750">
              <a:lnSpc>
                <a:spcPct val="150000"/>
              </a:lnSpc>
              <a:buFont typeface="Arial" panose="020B0604020202020204" pitchFamily="34" charset="0"/>
              <a:buChar char="•"/>
            </a:pPr>
            <a:r>
              <a:rPr lang="en-US" dirty="0">
                <a:solidFill>
                  <a:schemeClr val="bg1">
                    <a:lumMod val="75000"/>
                  </a:schemeClr>
                </a:solidFill>
                <a:latin typeface="+mj-lt"/>
              </a:rPr>
              <a:t>Application </a:t>
            </a:r>
            <a:r>
              <a:rPr lang="en-US" dirty="0" err="1">
                <a:solidFill>
                  <a:schemeClr val="bg1">
                    <a:lumMod val="75000"/>
                  </a:schemeClr>
                </a:solidFill>
                <a:latin typeface="+mj-lt"/>
              </a:rPr>
              <a:t>en</a:t>
            </a:r>
            <a:r>
              <a:rPr lang="en-US" dirty="0">
                <a:solidFill>
                  <a:schemeClr val="bg1">
                    <a:lumMod val="75000"/>
                  </a:schemeClr>
                </a:solidFill>
                <a:latin typeface="+mj-lt"/>
              </a:rPr>
              <a:t> TD sur </a:t>
            </a:r>
            <a:r>
              <a:rPr lang="en-US" dirty="0" err="1">
                <a:solidFill>
                  <a:schemeClr val="bg1">
                    <a:lumMod val="75000"/>
                  </a:schemeClr>
                </a:solidFill>
                <a:latin typeface="+mj-lt"/>
              </a:rPr>
              <a:t>une</a:t>
            </a:r>
            <a:r>
              <a:rPr lang="en-US" dirty="0">
                <a:solidFill>
                  <a:schemeClr val="bg1">
                    <a:lumMod val="75000"/>
                  </a:schemeClr>
                </a:solidFill>
                <a:latin typeface="+mj-lt"/>
              </a:rPr>
              <a:t> inductance</a:t>
            </a:r>
          </a:p>
          <a:p>
            <a:pPr marL="285750" indent="-285750">
              <a:lnSpc>
                <a:spcPct val="150000"/>
              </a:lnSpc>
              <a:buFont typeface="Arial" panose="020B0604020202020204" pitchFamily="34" charset="0"/>
              <a:buChar char="•"/>
            </a:pPr>
            <a:r>
              <a:rPr lang="en-US" dirty="0">
                <a:solidFill>
                  <a:schemeClr val="bg1">
                    <a:lumMod val="75000"/>
                  </a:schemeClr>
                </a:solidFill>
                <a:latin typeface="+mj-lt"/>
              </a:rPr>
              <a:t>L’ACV </a:t>
            </a:r>
            <a:r>
              <a:rPr lang="en-US" dirty="0" err="1">
                <a:solidFill>
                  <a:schemeClr val="bg1">
                    <a:lumMod val="75000"/>
                  </a:schemeClr>
                </a:solidFill>
                <a:latin typeface="+mj-lt"/>
              </a:rPr>
              <a:t>est</a:t>
            </a:r>
            <a:r>
              <a:rPr lang="en-US" dirty="0">
                <a:solidFill>
                  <a:schemeClr val="bg1">
                    <a:lumMod val="75000"/>
                  </a:schemeClr>
                </a:solidFill>
                <a:latin typeface="+mj-lt"/>
              </a:rPr>
              <a:t> </a:t>
            </a:r>
            <a:r>
              <a:rPr lang="en-US" b="1" dirty="0">
                <a:solidFill>
                  <a:schemeClr val="bg1">
                    <a:lumMod val="75000"/>
                  </a:schemeClr>
                </a:solidFill>
                <a:latin typeface="+mj-lt"/>
              </a:rPr>
              <a:t>multi-</a:t>
            </a:r>
            <a:r>
              <a:rPr lang="en-US" b="1" dirty="0" err="1">
                <a:solidFill>
                  <a:schemeClr val="bg1">
                    <a:lumMod val="75000"/>
                  </a:schemeClr>
                </a:solidFill>
                <a:latin typeface="+mj-lt"/>
              </a:rPr>
              <a:t>critères</a:t>
            </a:r>
            <a:r>
              <a:rPr lang="en-US" dirty="0">
                <a:solidFill>
                  <a:schemeClr val="bg1">
                    <a:lumMod val="75000"/>
                  </a:schemeClr>
                </a:solidFill>
                <a:latin typeface="+mj-lt"/>
              </a:rPr>
              <a:t> </a:t>
            </a:r>
            <a:r>
              <a:rPr lang="en-US" dirty="0">
                <a:solidFill>
                  <a:schemeClr val="bg1">
                    <a:lumMod val="75000"/>
                  </a:schemeClr>
                </a:solidFill>
                <a:latin typeface="+mj-lt"/>
                <a:sym typeface="Wingdings" panose="05000000000000000000" pitchFamily="2" charset="2"/>
              </a:rPr>
              <a:t> </a:t>
            </a:r>
            <a:r>
              <a:rPr lang="en-US" dirty="0" err="1">
                <a:solidFill>
                  <a:schemeClr val="bg1">
                    <a:lumMod val="75000"/>
                  </a:schemeClr>
                </a:solidFill>
                <a:latin typeface="+mj-lt"/>
                <a:sym typeface="Wingdings" panose="05000000000000000000" pitchFamily="2" charset="2"/>
              </a:rPr>
              <a:t>nécessité</a:t>
            </a:r>
            <a:r>
              <a:rPr lang="en-US" dirty="0">
                <a:solidFill>
                  <a:schemeClr val="bg1">
                    <a:lumMod val="75000"/>
                  </a:schemeClr>
                </a:solidFill>
                <a:latin typeface="+mj-lt"/>
                <a:sym typeface="Wingdings" panose="05000000000000000000" pitchFamily="2" charset="2"/>
              </a:rPr>
              <a:t> de faire un choix dans </a:t>
            </a:r>
            <a:r>
              <a:rPr lang="en-US" dirty="0" err="1">
                <a:solidFill>
                  <a:schemeClr val="bg1">
                    <a:lumMod val="75000"/>
                  </a:schemeClr>
                </a:solidFill>
                <a:latin typeface="+mj-lt"/>
                <a:sym typeface="Wingdings" panose="05000000000000000000" pitchFamily="2" charset="2"/>
              </a:rPr>
              <a:t>l’objectif</a:t>
            </a:r>
            <a:r>
              <a:rPr lang="en-US" dirty="0">
                <a:solidFill>
                  <a:schemeClr val="bg1">
                    <a:lumMod val="75000"/>
                  </a:schemeClr>
                </a:solidFill>
                <a:latin typeface="+mj-lt"/>
                <a:sym typeface="Wingdings" panose="05000000000000000000" pitchFamily="2" charset="2"/>
              </a:rPr>
              <a:t> </a:t>
            </a:r>
            <a:r>
              <a:rPr lang="en-US" dirty="0" err="1">
                <a:solidFill>
                  <a:schemeClr val="bg1">
                    <a:lumMod val="75000"/>
                  </a:schemeClr>
                </a:solidFill>
                <a:latin typeface="+mj-lt"/>
                <a:sym typeface="Wingdings" panose="05000000000000000000" pitchFamily="2" charset="2"/>
              </a:rPr>
              <a:t>d’optimisation</a:t>
            </a:r>
            <a:r>
              <a:rPr lang="en-US" dirty="0">
                <a:solidFill>
                  <a:schemeClr val="bg1">
                    <a:lumMod val="75000"/>
                  </a:schemeClr>
                </a:solidFill>
                <a:latin typeface="+mj-lt"/>
                <a:sym typeface="Wingdings" panose="05000000000000000000" pitchFamily="2" charset="2"/>
              </a:rPr>
              <a:t> ?</a:t>
            </a:r>
            <a:endParaRPr lang="en-US" b="1" dirty="0">
              <a:solidFill>
                <a:schemeClr val="bg1">
                  <a:lumMod val="75000"/>
                </a:schemeClr>
              </a:solidFill>
              <a:latin typeface="+mj-lt"/>
            </a:endParaRPr>
          </a:p>
        </p:txBody>
      </p:sp>
      <p:sp>
        <p:nvSpPr>
          <p:cNvPr id="4" name="Espace réservé de la date 3">
            <a:extLst>
              <a:ext uri="{FF2B5EF4-FFF2-40B4-BE49-F238E27FC236}">
                <a16:creationId xmlns:a16="http://schemas.microsoft.com/office/drawing/2014/main" id="{101896BE-8382-2047-430F-141997803914}"/>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7" name="Espace réservé du pied de page 3">
            <a:extLst>
              <a:ext uri="{FF2B5EF4-FFF2-40B4-BE49-F238E27FC236}">
                <a16:creationId xmlns:a16="http://schemas.microsoft.com/office/drawing/2014/main" id="{00AA6D55-FE74-B266-CCF5-5EEFD80940C7}"/>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361991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2" end="2"/>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3" end="3"/>
                                            </p:txEl>
                                          </p:spTgt>
                                        </p:tgtEl>
                                        <p:attrNameLst>
                                          <p:attrName>style.color</p:attrName>
                                        </p:attrNameLst>
                                      </p:cBhvr>
                                      <p:to>
                                        <a:srgbClr val="000000"/>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3">
                                            <p:txEl>
                                              <p:pRg st="4" end="4"/>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5" end="5"/>
                                            </p:txEl>
                                          </p:spTgt>
                                        </p:tgtEl>
                                        <p:attrNameLst>
                                          <p:attrName>style.color</p:attrName>
                                        </p:attrNameLst>
                                      </p:cBhvr>
                                      <p:to>
                                        <a:srgbClr val="00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3">
                                            <p:txEl>
                                              <p:pRg st="6" end="6"/>
                                            </p:txEl>
                                          </p:spTgt>
                                        </p:tgtEl>
                                        <p:attrNameLst>
                                          <p:attrName>style.color</p:attrName>
                                        </p:attrNameLst>
                                      </p:cBhvr>
                                      <p:to>
                                        <a:srgbClr val="000000"/>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3" presetClass="emph" presetSubtype="2" fill="hold" nodeType="withEffect">
                                  <p:stCondLst>
                                    <p:cond delay="0"/>
                                  </p:stCondLst>
                                  <p:childTnLst>
                                    <p:animClr clrSpc="rgb" dir="cw">
                                      <p:cBhvr override="childStyle">
                                        <p:cTn id="36" dur="500" fill="hold"/>
                                        <p:tgtEl>
                                          <p:spTgt spid="3">
                                            <p:txEl>
                                              <p:pRg st="8" end="8"/>
                                            </p:txEl>
                                          </p:spTgt>
                                        </p:tgtEl>
                                        <p:attrNameLst>
                                          <p:attrName>style.color</p:attrName>
                                        </p:attrNameLst>
                                      </p:cBhvr>
                                      <p:to>
                                        <a:srgbClr val="0070C0"/>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nodeType="clickEffect">
                                  <p:stCondLst>
                                    <p:cond delay="0"/>
                                  </p:stCondLst>
                                  <p:childTnLst>
                                    <p:animClr clrSpc="rgb" dir="cw">
                                      <p:cBhvr override="childStyle">
                                        <p:cTn id="40" dur="500" fill="hold"/>
                                        <p:tgtEl>
                                          <p:spTgt spid="3">
                                            <p:txEl>
                                              <p:pRg st="9" end="9"/>
                                            </p:txEl>
                                          </p:spTgt>
                                        </p:tgtEl>
                                        <p:attrNameLst>
                                          <p:attrName>style.color</p:attrName>
                                        </p:attrNameLst>
                                      </p:cBhvr>
                                      <p:to>
                                        <a:schemeClr val="tx1"/>
                                      </p:to>
                                    </p:animClr>
                                  </p:childTnLst>
                                </p:cTn>
                              </p:par>
                            </p:childTnLst>
                          </p:cTn>
                        </p:par>
                      </p:childTnLst>
                    </p:cTn>
                  </p:par>
                  <p:par>
                    <p:cTn id="41" fill="hold">
                      <p:stCondLst>
                        <p:cond delay="indefinite"/>
                      </p:stCondLst>
                      <p:childTnLst>
                        <p:par>
                          <p:cTn id="42" fill="hold">
                            <p:stCondLst>
                              <p:cond delay="0"/>
                            </p:stCondLst>
                            <p:childTnLst>
                              <p:par>
                                <p:cTn id="43" presetID="3" presetClass="emph" presetSubtype="2" fill="hold" nodeType="clickEffect">
                                  <p:stCondLst>
                                    <p:cond delay="0"/>
                                  </p:stCondLst>
                                  <p:childTnLst>
                                    <p:animClr clrSpc="rgb" dir="cw">
                                      <p:cBhvr override="childStyle">
                                        <p:cTn id="44" dur="500" fill="hold"/>
                                        <p:tgtEl>
                                          <p:spTgt spid="3">
                                            <p:txEl>
                                              <p:pRg st="10" end="1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138113" y="2100262"/>
            <a:ext cx="7505700" cy="1472753"/>
          </a:xfrm>
        </p:spPr>
        <p:txBody>
          <a:bodyPr>
            <a:normAutofit fontScale="90000"/>
          </a:bodyPr>
          <a:lstStyle/>
          <a:p>
            <a:r>
              <a:rPr lang="fr-FR" dirty="0"/>
              <a:t>Merci</a:t>
            </a:r>
            <a:br>
              <a:rPr lang="fr-FR" dirty="0"/>
            </a:br>
            <a:br>
              <a:rPr lang="fr-FR" dirty="0"/>
            </a:br>
            <a:r>
              <a:rPr lang="fr-FR" sz="2000" b="0" dirty="0"/>
              <a:t>Contact:</a:t>
            </a:r>
            <a:br>
              <a:rPr lang="fr-FR" dirty="0"/>
            </a:br>
            <a:r>
              <a:rPr lang="fr-FR" sz="2000" b="0" dirty="0">
                <a:hlinkClick r:id="rId2"/>
              </a:rPr>
              <a:t>felix.pollet@isae-supaero.fr</a:t>
            </a:r>
            <a:r>
              <a:rPr lang="fr-FR" sz="2000" b="0" dirty="0"/>
              <a:t> </a:t>
            </a:r>
            <a:endParaRPr lang="en-US" sz="2800" b="0" i="1" dirty="0"/>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32</a:t>
            </a:fld>
            <a:endParaRPr lang="en-US"/>
          </a:p>
        </p:txBody>
      </p:sp>
      <p:sp>
        <p:nvSpPr>
          <p:cNvPr id="2" name="Espace réservé du pied de page 3">
            <a:extLst>
              <a:ext uri="{FF2B5EF4-FFF2-40B4-BE49-F238E27FC236}">
                <a16:creationId xmlns:a16="http://schemas.microsoft.com/office/drawing/2014/main" id="{95F8A8C8-F401-9E91-BF06-06059B93B24D}"/>
              </a:ext>
            </a:extLst>
          </p:cNvPr>
          <p:cNvSpPr>
            <a:spLocks noGrp="1"/>
          </p:cNvSpPr>
          <p:nvPr>
            <p:ph type="ftr" sz="quarter" idx="11"/>
          </p:nvPr>
        </p:nvSpPr>
        <p:spPr>
          <a:xfrm>
            <a:off x="4038600" y="6597352"/>
            <a:ext cx="4114800" cy="239644"/>
          </a:xfrm>
        </p:spPr>
        <p:txBody>
          <a:bodyPr/>
          <a:lstStyle/>
          <a:p>
            <a:pPr>
              <a:defRPr/>
            </a:pPr>
            <a:r>
              <a:rPr lang="fr-FR"/>
              <a:t>ISAE-SUPAERO / INSA Toulouse / ICA</a:t>
            </a:r>
            <a:endParaRPr lang="fr-FR" dirty="0"/>
          </a:p>
        </p:txBody>
      </p:sp>
    </p:spTree>
    <p:extLst>
      <p:ext uri="{BB962C8B-B14F-4D97-AF65-F5344CB8AC3E}">
        <p14:creationId xmlns:p14="http://schemas.microsoft.com/office/powerpoint/2010/main" val="1339979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a:t>Steps of the Life Cycle Impact Assessment</a:t>
            </a:r>
          </a:p>
        </p:txBody>
      </p:sp>
      <p:sp>
        <p:nvSpPr>
          <p:cNvPr id="5" name="Espace réservé du numéro de diapositive 4"/>
          <p:cNvSpPr>
            <a:spLocks noGrp="1"/>
          </p:cNvSpPr>
          <p:nvPr>
            <p:ph type="sldNum" sz="quarter" idx="12"/>
          </p:nvPr>
        </p:nvSpPr>
        <p:spPr/>
        <p:txBody>
          <a:bodyPr/>
          <a:lstStyle/>
          <a:p>
            <a:pPr>
              <a:defRPr/>
            </a:pPr>
            <a:fld id="{5E177536-18BF-1743-A360-A4663329E682}" type="slidenum">
              <a:rPr lang="en-US" smtClean="0"/>
              <a:t>33</a:t>
            </a:fld>
            <a:endParaRPr lang="en-US"/>
          </a:p>
        </p:txBody>
      </p:sp>
      <p:sp>
        <p:nvSpPr>
          <p:cNvPr id="6" name="Espace réservé du pied de page 3">
            <a:extLst>
              <a:ext uri="{FF2B5EF4-FFF2-40B4-BE49-F238E27FC236}">
                <a16:creationId xmlns:a16="http://schemas.microsoft.com/office/drawing/2014/main" id="{B6EF6348-288A-82C3-89DB-DAA19A308C50}"/>
              </a:ext>
            </a:extLst>
          </p:cNvPr>
          <p:cNvSpPr>
            <a:spLocks noGrp="1"/>
          </p:cNvSpPr>
          <p:nvPr>
            <p:ph type="ftr" sz="quarter" idx="11"/>
          </p:nvPr>
        </p:nvSpPr>
        <p:spPr>
          <a:xfrm>
            <a:off x="4038600" y="6597352"/>
            <a:ext cx="4114800" cy="239644"/>
          </a:xfrm>
        </p:spPr>
        <p:txBody>
          <a:bodyPr/>
          <a:lstStyle/>
          <a:p>
            <a:pPr>
              <a:defRPr/>
            </a:pPr>
            <a:r>
              <a:rPr lang="fr-FR" dirty="0"/>
              <a:t>Aerospace Europe </a:t>
            </a:r>
            <a:r>
              <a:rPr lang="fr-FR" dirty="0" err="1"/>
              <a:t>Conference</a:t>
            </a:r>
            <a:r>
              <a:rPr lang="fr-FR" dirty="0"/>
              <a:t> 2023</a:t>
            </a:r>
          </a:p>
        </p:txBody>
      </p:sp>
      <p:pic>
        <p:nvPicPr>
          <p:cNvPr id="9" name="Image 8">
            <a:extLst>
              <a:ext uri="{FF2B5EF4-FFF2-40B4-BE49-F238E27FC236}">
                <a16:creationId xmlns:a16="http://schemas.microsoft.com/office/drawing/2014/main" id="{671E8176-29E5-6C56-5195-50145F73DAA4}"/>
              </a:ext>
            </a:extLst>
          </p:cNvPr>
          <p:cNvPicPr>
            <a:picLocks noChangeAspect="1"/>
          </p:cNvPicPr>
          <p:nvPr/>
        </p:nvPicPr>
        <p:blipFill>
          <a:blip r:embed="rId3"/>
          <a:stretch>
            <a:fillRect/>
          </a:stretch>
        </p:blipFill>
        <p:spPr>
          <a:xfrm>
            <a:off x="3863752" y="1429954"/>
            <a:ext cx="6362560" cy="3478335"/>
          </a:xfrm>
          <a:prstGeom prst="rect">
            <a:avLst/>
          </a:prstGeom>
        </p:spPr>
      </p:pic>
      <p:sp>
        <p:nvSpPr>
          <p:cNvPr id="15" name="ZoneTexte 14">
            <a:extLst>
              <a:ext uri="{FF2B5EF4-FFF2-40B4-BE49-F238E27FC236}">
                <a16:creationId xmlns:a16="http://schemas.microsoft.com/office/drawing/2014/main" id="{6B56B393-3B35-4FA7-C1E9-F73270616D8C}"/>
              </a:ext>
            </a:extLst>
          </p:cNvPr>
          <p:cNvSpPr txBox="1"/>
          <p:nvPr/>
        </p:nvSpPr>
        <p:spPr>
          <a:xfrm>
            <a:off x="1559496" y="5116654"/>
            <a:ext cx="9081980" cy="261610"/>
          </a:xfrm>
          <a:prstGeom prst="rect">
            <a:avLst/>
          </a:prstGeom>
          <a:noFill/>
        </p:spPr>
        <p:txBody>
          <a:bodyPr wrap="square">
            <a:spAutoFit/>
          </a:bodyPr>
          <a:lstStyle/>
          <a:p>
            <a:r>
              <a:rPr lang="fr-FR" sz="1100" dirty="0" err="1">
                <a:effectLst/>
                <a:latin typeface="+mj-lt"/>
              </a:rPr>
              <a:t>European</a:t>
            </a:r>
            <a:r>
              <a:rPr lang="fr-FR" sz="1100" dirty="0">
                <a:effectLst/>
                <a:latin typeface="+mj-lt"/>
              </a:rPr>
              <a:t> Commission. “</a:t>
            </a:r>
            <a:r>
              <a:rPr lang="fr-FR" sz="1100" dirty="0" err="1">
                <a:effectLst/>
                <a:latin typeface="+mj-lt"/>
              </a:rPr>
              <a:t>Understanding</a:t>
            </a:r>
            <a:r>
              <a:rPr lang="fr-FR" sz="1100" dirty="0">
                <a:effectLst/>
                <a:latin typeface="+mj-lt"/>
              </a:rPr>
              <a:t> Product </a:t>
            </a:r>
            <a:r>
              <a:rPr lang="fr-FR" sz="1100" dirty="0" err="1">
                <a:effectLst/>
                <a:latin typeface="+mj-lt"/>
              </a:rPr>
              <a:t>Environmental</a:t>
            </a:r>
            <a:r>
              <a:rPr lang="fr-FR" sz="1100" dirty="0">
                <a:effectLst/>
                <a:latin typeface="+mj-lt"/>
              </a:rPr>
              <a:t> </a:t>
            </a:r>
            <a:r>
              <a:rPr lang="fr-FR" sz="1100" dirty="0" err="1">
                <a:effectLst/>
                <a:latin typeface="+mj-lt"/>
              </a:rPr>
              <a:t>Footprint</a:t>
            </a:r>
            <a:r>
              <a:rPr lang="fr-FR" sz="1100" dirty="0">
                <a:effectLst/>
                <a:latin typeface="+mj-lt"/>
              </a:rPr>
              <a:t> and Organisation </a:t>
            </a:r>
            <a:r>
              <a:rPr lang="fr-FR" sz="1100" dirty="0" err="1">
                <a:effectLst/>
                <a:latin typeface="+mj-lt"/>
              </a:rPr>
              <a:t>Environmental</a:t>
            </a:r>
            <a:r>
              <a:rPr lang="fr-FR" sz="1100" dirty="0">
                <a:effectLst/>
                <a:latin typeface="+mj-lt"/>
              </a:rPr>
              <a:t> </a:t>
            </a:r>
            <a:r>
              <a:rPr lang="fr-FR" sz="1100" dirty="0" err="1">
                <a:effectLst/>
                <a:latin typeface="+mj-lt"/>
              </a:rPr>
              <a:t>Footprint</a:t>
            </a:r>
            <a:r>
              <a:rPr lang="fr-FR" sz="1100" dirty="0">
                <a:effectLst/>
                <a:latin typeface="+mj-lt"/>
              </a:rPr>
              <a:t> Methods.” </a:t>
            </a:r>
            <a:r>
              <a:rPr lang="fr-FR" sz="1100" dirty="0" err="1">
                <a:effectLst/>
                <a:latin typeface="+mj-lt"/>
              </a:rPr>
              <a:t>European</a:t>
            </a:r>
            <a:r>
              <a:rPr lang="fr-FR" sz="1100" dirty="0">
                <a:effectLst/>
                <a:latin typeface="+mj-lt"/>
              </a:rPr>
              <a:t> Commission, 2021.</a:t>
            </a:r>
          </a:p>
        </p:txBody>
      </p:sp>
      <p:sp>
        <p:nvSpPr>
          <p:cNvPr id="17" name="Rectangle 16">
            <a:extLst>
              <a:ext uri="{FF2B5EF4-FFF2-40B4-BE49-F238E27FC236}">
                <a16:creationId xmlns:a16="http://schemas.microsoft.com/office/drawing/2014/main" id="{AC5C5DFD-5A06-D861-0ACB-4B1BEF799A2B}"/>
              </a:ext>
            </a:extLst>
          </p:cNvPr>
          <p:cNvSpPr/>
          <p:nvPr/>
        </p:nvSpPr>
        <p:spPr>
          <a:xfrm>
            <a:off x="1721891" y="1838222"/>
            <a:ext cx="1977459" cy="263252"/>
          </a:xfrm>
          <a:prstGeom prst="rect">
            <a:avLst/>
          </a:prstGeom>
          <a:solidFill>
            <a:srgbClr val="32ADE3"/>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Process Tree</a:t>
            </a:r>
          </a:p>
        </p:txBody>
      </p:sp>
      <p:grpSp>
        <p:nvGrpSpPr>
          <p:cNvPr id="18" name="Groupe 17">
            <a:extLst>
              <a:ext uri="{FF2B5EF4-FFF2-40B4-BE49-F238E27FC236}">
                <a16:creationId xmlns:a16="http://schemas.microsoft.com/office/drawing/2014/main" id="{76B77489-3E2B-C117-B003-4C51F10587CB}"/>
              </a:ext>
            </a:extLst>
          </p:cNvPr>
          <p:cNvGrpSpPr/>
          <p:nvPr/>
        </p:nvGrpSpPr>
        <p:grpSpPr>
          <a:xfrm>
            <a:off x="1721892" y="2198227"/>
            <a:ext cx="1977458" cy="1415113"/>
            <a:chOff x="656493" y="1910522"/>
            <a:chExt cx="3193904" cy="2285630"/>
          </a:xfrm>
        </p:grpSpPr>
        <p:sp>
          <p:nvSpPr>
            <p:cNvPr id="19" name="Rectangle 18">
              <a:extLst>
                <a:ext uri="{FF2B5EF4-FFF2-40B4-BE49-F238E27FC236}">
                  <a16:creationId xmlns:a16="http://schemas.microsoft.com/office/drawing/2014/main" id="{D45BDA0E-A46A-2905-533B-BD5E7B237870}"/>
                </a:ext>
              </a:extLst>
            </p:cNvPr>
            <p:cNvSpPr/>
            <p:nvPr/>
          </p:nvSpPr>
          <p:spPr>
            <a:xfrm>
              <a:off x="656493" y="1910522"/>
              <a:ext cx="3193904" cy="22302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0" name="Groupe 19">
              <a:extLst>
                <a:ext uri="{FF2B5EF4-FFF2-40B4-BE49-F238E27FC236}">
                  <a16:creationId xmlns:a16="http://schemas.microsoft.com/office/drawing/2014/main" id="{83E86815-53CE-D028-4ED5-B3E13D1DA7B9}"/>
                </a:ext>
              </a:extLst>
            </p:cNvPr>
            <p:cNvGrpSpPr/>
            <p:nvPr/>
          </p:nvGrpSpPr>
          <p:grpSpPr>
            <a:xfrm>
              <a:off x="919198" y="2348880"/>
              <a:ext cx="2267004" cy="1366195"/>
              <a:chOff x="1055440" y="2222146"/>
              <a:chExt cx="3297460" cy="1987193"/>
            </a:xfrm>
          </p:grpSpPr>
          <p:sp>
            <p:nvSpPr>
              <p:cNvPr id="46" name="Rectangle 45">
                <a:extLst>
                  <a:ext uri="{FF2B5EF4-FFF2-40B4-BE49-F238E27FC236}">
                    <a16:creationId xmlns:a16="http://schemas.microsoft.com/office/drawing/2014/main" id="{A595DBF9-AC0C-BDBB-8058-C4F9968DBB61}"/>
                  </a:ext>
                </a:extLst>
              </p:cNvPr>
              <p:cNvSpPr/>
              <p:nvPr/>
            </p:nvSpPr>
            <p:spPr>
              <a:xfrm>
                <a:off x="2480692" y="2757356"/>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47" name="Rectangle 46">
                <a:extLst>
                  <a:ext uri="{FF2B5EF4-FFF2-40B4-BE49-F238E27FC236}">
                    <a16:creationId xmlns:a16="http://schemas.microsoft.com/office/drawing/2014/main" id="{DA499159-3F24-448D-5E35-6968708FF24E}"/>
                  </a:ext>
                </a:extLst>
              </p:cNvPr>
              <p:cNvSpPr/>
              <p:nvPr/>
            </p:nvSpPr>
            <p:spPr>
              <a:xfrm>
                <a:off x="1688604" y="3296662"/>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48" name="Rectangle 47">
                <a:extLst>
                  <a:ext uri="{FF2B5EF4-FFF2-40B4-BE49-F238E27FC236}">
                    <a16:creationId xmlns:a16="http://schemas.microsoft.com/office/drawing/2014/main" id="{FAA665DE-CE8A-B564-3BA1-C5637B6C14EA}"/>
                  </a:ext>
                </a:extLst>
              </p:cNvPr>
              <p:cNvSpPr/>
              <p:nvPr/>
            </p:nvSpPr>
            <p:spPr>
              <a:xfrm>
                <a:off x="2480692" y="3307725"/>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49" name="Rectangle 48">
                <a:extLst>
                  <a:ext uri="{FF2B5EF4-FFF2-40B4-BE49-F238E27FC236}">
                    <a16:creationId xmlns:a16="http://schemas.microsoft.com/office/drawing/2014/main" id="{697B029F-B625-0B62-7F77-E84338572C59}"/>
                  </a:ext>
                </a:extLst>
              </p:cNvPr>
              <p:cNvSpPr/>
              <p:nvPr/>
            </p:nvSpPr>
            <p:spPr>
              <a:xfrm>
                <a:off x="3293021" y="3296662"/>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0" name="Rectangle 49">
                <a:extLst>
                  <a:ext uri="{FF2B5EF4-FFF2-40B4-BE49-F238E27FC236}">
                    <a16:creationId xmlns:a16="http://schemas.microsoft.com/office/drawing/2014/main" id="{AC726E00-5F74-ABC6-4708-5F854261E461}"/>
                  </a:ext>
                </a:extLst>
              </p:cNvPr>
              <p:cNvSpPr/>
              <p:nvPr/>
            </p:nvSpPr>
            <p:spPr>
              <a:xfrm>
                <a:off x="1904628" y="3861048"/>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1" name="Rectangle 50">
                <a:extLst>
                  <a:ext uri="{FF2B5EF4-FFF2-40B4-BE49-F238E27FC236}">
                    <a16:creationId xmlns:a16="http://schemas.microsoft.com/office/drawing/2014/main" id="{88C54544-E8FE-763B-2E31-1394F789C719}"/>
                  </a:ext>
                </a:extLst>
              </p:cNvPr>
              <p:cNvSpPr/>
              <p:nvPr/>
            </p:nvSpPr>
            <p:spPr>
              <a:xfrm>
                <a:off x="2804728" y="3847031"/>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2" name="Rectangle 51">
                <a:extLst>
                  <a:ext uri="{FF2B5EF4-FFF2-40B4-BE49-F238E27FC236}">
                    <a16:creationId xmlns:a16="http://schemas.microsoft.com/office/drawing/2014/main" id="{53130AAA-6316-EE50-62AA-7498F09105FE}"/>
                  </a:ext>
                </a:extLst>
              </p:cNvPr>
              <p:cNvSpPr/>
              <p:nvPr/>
            </p:nvSpPr>
            <p:spPr>
              <a:xfrm>
                <a:off x="3704828" y="3847030"/>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3" name="Rectangle 52">
                <a:extLst>
                  <a:ext uri="{FF2B5EF4-FFF2-40B4-BE49-F238E27FC236}">
                    <a16:creationId xmlns:a16="http://schemas.microsoft.com/office/drawing/2014/main" id="{CC9B8F9B-991B-8247-6BDF-EE6EAEE82203}"/>
                  </a:ext>
                </a:extLst>
              </p:cNvPr>
              <p:cNvSpPr/>
              <p:nvPr/>
            </p:nvSpPr>
            <p:spPr>
              <a:xfrm>
                <a:off x="2480692" y="2222146"/>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4" name="Rectangle 53">
                <a:extLst>
                  <a:ext uri="{FF2B5EF4-FFF2-40B4-BE49-F238E27FC236}">
                    <a16:creationId xmlns:a16="http://schemas.microsoft.com/office/drawing/2014/main" id="{6357315B-42AC-0814-D4D2-F507CB9E5E76}"/>
                  </a:ext>
                </a:extLst>
              </p:cNvPr>
              <p:cNvSpPr/>
              <p:nvPr/>
            </p:nvSpPr>
            <p:spPr>
              <a:xfrm>
                <a:off x="1055440" y="3861048"/>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sp>
            <p:nvSpPr>
              <p:cNvPr id="57" name="Rectangle 56">
                <a:extLst>
                  <a:ext uri="{FF2B5EF4-FFF2-40B4-BE49-F238E27FC236}">
                    <a16:creationId xmlns:a16="http://schemas.microsoft.com/office/drawing/2014/main" id="{AEEE7C47-AE8A-6B9D-5A17-2A5A4E08AB2F}"/>
                  </a:ext>
                </a:extLst>
              </p:cNvPr>
              <p:cNvSpPr/>
              <p:nvPr/>
            </p:nvSpPr>
            <p:spPr>
              <a:xfrm>
                <a:off x="3293021" y="2761453"/>
                <a:ext cx="648072" cy="34829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solidFill>
                    <a:schemeClr val="accent6"/>
                  </a:solidFill>
                </a:endParaRPr>
              </a:p>
            </p:txBody>
          </p:sp>
        </p:grpSp>
        <p:sp>
          <p:nvSpPr>
            <p:cNvPr id="21" name="ZoneTexte 20">
              <a:extLst>
                <a:ext uri="{FF2B5EF4-FFF2-40B4-BE49-F238E27FC236}">
                  <a16:creationId xmlns:a16="http://schemas.microsoft.com/office/drawing/2014/main" id="{6D457080-7DDC-E338-E22E-2992F6446698}"/>
                </a:ext>
              </a:extLst>
            </p:cNvPr>
            <p:cNvSpPr txBox="1"/>
            <p:nvPr/>
          </p:nvSpPr>
          <p:spPr>
            <a:xfrm>
              <a:off x="2749661" y="3813511"/>
              <a:ext cx="1051766" cy="382641"/>
            </a:xfrm>
            <a:prstGeom prst="rect">
              <a:avLst/>
            </a:prstGeom>
            <a:noFill/>
          </p:spPr>
          <p:txBody>
            <a:bodyPr wrap="none" rtlCol="0">
              <a:spAutoFit/>
            </a:bodyPr>
            <a:lstStyle/>
            <a:p>
              <a:r>
                <a:rPr lang="en-US" sz="1000" i="1" dirty="0"/>
                <a:t>resources</a:t>
              </a:r>
            </a:p>
          </p:txBody>
        </p:sp>
        <p:sp>
          <p:nvSpPr>
            <p:cNvPr id="22" name="ZoneTexte 21">
              <a:extLst>
                <a:ext uri="{FF2B5EF4-FFF2-40B4-BE49-F238E27FC236}">
                  <a16:creationId xmlns:a16="http://schemas.microsoft.com/office/drawing/2014/main" id="{B68965FD-4D10-0D3B-E3A1-6042A0D606FF}"/>
                </a:ext>
              </a:extLst>
            </p:cNvPr>
            <p:cNvSpPr txBox="1"/>
            <p:nvPr/>
          </p:nvSpPr>
          <p:spPr>
            <a:xfrm>
              <a:off x="2642310" y="1987720"/>
              <a:ext cx="1064222" cy="382641"/>
            </a:xfrm>
            <a:prstGeom prst="rect">
              <a:avLst/>
            </a:prstGeom>
            <a:noFill/>
          </p:spPr>
          <p:txBody>
            <a:bodyPr wrap="none" rtlCol="0">
              <a:spAutoFit/>
            </a:bodyPr>
            <a:lstStyle/>
            <a:p>
              <a:r>
                <a:rPr lang="en-US" sz="1000" i="1" dirty="0"/>
                <a:t>emissions</a:t>
              </a:r>
            </a:p>
          </p:txBody>
        </p:sp>
        <p:cxnSp>
          <p:nvCxnSpPr>
            <p:cNvPr id="24" name="Connecteur droit avec flèche 23">
              <a:extLst>
                <a:ext uri="{FF2B5EF4-FFF2-40B4-BE49-F238E27FC236}">
                  <a16:creationId xmlns:a16="http://schemas.microsoft.com/office/drawing/2014/main" id="{384B8107-3C06-4532-E7BF-9F363FF2B7B6}"/>
                </a:ext>
              </a:extLst>
            </p:cNvPr>
            <p:cNvCxnSpPr/>
            <p:nvPr/>
          </p:nvCxnSpPr>
          <p:spPr>
            <a:xfrm flipV="1">
              <a:off x="1703591" y="1984364"/>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Connecteur droit avec flèche 25">
              <a:extLst>
                <a:ext uri="{FF2B5EF4-FFF2-40B4-BE49-F238E27FC236}">
                  <a16:creationId xmlns:a16="http://schemas.microsoft.com/office/drawing/2014/main" id="{EB8EBFC4-F7CE-F96A-B1C8-B20803A5A864}"/>
                </a:ext>
              </a:extLst>
            </p:cNvPr>
            <p:cNvCxnSpPr/>
            <p:nvPr/>
          </p:nvCxnSpPr>
          <p:spPr>
            <a:xfrm flipV="1">
              <a:off x="1918627" y="1984364"/>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 name="Connecteur droit avec flèche 26">
              <a:extLst>
                <a:ext uri="{FF2B5EF4-FFF2-40B4-BE49-F238E27FC236}">
                  <a16:creationId xmlns:a16="http://schemas.microsoft.com/office/drawing/2014/main" id="{FC81532C-ABF7-D691-329A-7462A654DC06}"/>
                </a:ext>
              </a:extLst>
            </p:cNvPr>
            <p:cNvCxnSpPr/>
            <p:nvPr/>
          </p:nvCxnSpPr>
          <p:spPr>
            <a:xfrm flipV="1">
              <a:off x="2127226" y="1984364"/>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Connecteur droit avec flèche 27">
              <a:extLst>
                <a:ext uri="{FF2B5EF4-FFF2-40B4-BE49-F238E27FC236}">
                  <a16:creationId xmlns:a16="http://schemas.microsoft.com/office/drawing/2014/main" id="{D955B8E1-185E-92D4-2096-8515308FC3A9}"/>
                </a:ext>
              </a:extLst>
            </p:cNvPr>
            <p:cNvCxnSpPr/>
            <p:nvPr/>
          </p:nvCxnSpPr>
          <p:spPr>
            <a:xfrm flipV="1">
              <a:off x="2343250" y="1984364"/>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9" name="Connecteur droit avec flèche 28">
              <a:extLst>
                <a:ext uri="{FF2B5EF4-FFF2-40B4-BE49-F238E27FC236}">
                  <a16:creationId xmlns:a16="http://schemas.microsoft.com/office/drawing/2014/main" id="{E7A28241-512E-0AF5-DA21-1AC597CD9527}"/>
                </a:ext>
              </a:extLst>
            </p:cNvPr>
            <p:cNvCxnSpPr/>
            <p:nvPr/>
          </p:nvCxnSpPr>
          <p:spPr>
            <a:xfrm flipV="1">
              <a:off x="2559274" y="1984364"/>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Connecteur droit avec flèche 29">
              <a:extLst>
                <a:ext uri="{FF2B5EF4-FFF2-40B4-BE49-F238E27FC236}">
                  <a16:creationId xmlns:a16="http://schemas.microsoft.com/office/drawing/2014/main" id="{32E8B5EC-B7C1-22F3-758B-DDE334475AE6}"/>
                </a:ext>
              </a:extLst>
            </p:cNvPr>
            <p:cNvCxnSpPr/>
            <p:nvPr/>
          </p:nvCxnSpPr>
          <p:spPr>
            <a:xfrm flipV="1">
              <a:off x="1449531"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1" name="Connecteur droit avec flèche 30">
              <a:extLst>
                <a:ext uri="{FF2B5EF4-FFF2-40B4-BE49-F238E27FC236}">
                  <a16:creationId xmlns:a16="http://schemas.microsoft.com/office/drawing/2014/main" id="{975879D4-BDE4-A187-B2B4-64E99EF11B70}"/>
                </a:ext>
              </a:extLst>
            </p:cNvPr>
            <p:cNvCxnSpPr/>
            <p:nvPr/>
          </p:nvCxnSpPr>
          <p:spPr>
            <a:xfrm flipV="1">
              <a:off x="1669292"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1" name="Connecteur droit avec flèche 40">
              <a:extLst>
                <a:ext uri="{FF2B5EF4-FFF2-40B4-BE49-F238E27FC236}">
                  <a16:creationId xmlns:a16="http://schemas.microsoft.com/office/drawing/2014/main" id="{9F0B2D6D-AD5F-5D99-118F-6203BF787CCC}"/>
                </a:ext>
              </a:extLst>
            </p:cNvPr>
            <p:cNvCxnSpPr/>
            <p:nvPr/>
          </p:nvCxnSpPr>
          <p:spPr>
            <a:xfrm flipV="1">
              <a:off x="1884328"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2" name="Connecteur droit avec flèche 41">
              <a:extLst>
                <a:ext uri="{FF2B5EF4-FFF2-40B4-BE49-F238E27FC236}">
                  <a16:creationId xmlns:a16="http://schemas.microsoft.com/office/drawing/2014/main" id="{48036E36-B93B-0435-F7E2-A04AF2B80955}"/>
                </a:ext>
              </a:extLst>
            </p:cNvPr>
            <p:cNvCxnSpPr/>
            <p:nvPr/>
          </p:nvCxnSpPr>
          <p:spPr>
            <a:xfrm flipV="1">
              <a:off x="2092927"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3" name="Connecteur droit avec flèche 42">
              <a:extLst>
                <a:ext uri="{FF2B5EF4-FFF2-40B4-BE49-F238E27FC236}">
                  <a16:creationId xmlns:a16="http://schemas.microsoft.com/office/drawing/2014/main" id="{9CC9D9E6-8FD3-71A2-B67E-04629F05EBF0}"/>
                </a:ext>
              </a:extLst>
            </p:cNvPr>
            <p:cNvCxnSpPr/>
            <p:nvPr/>
          </p:nvCxnSpPr>
          <p:spPr>
            <a:xfrm flipV="1">
              <a:off x="2308951"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Connecteur droit avec flèche 43">
              <a:extLst>
                <a:ext uri="{FF2B5EF4-FFF2-40B4-BE49-F238E27FC236}">
                  <a16:creationId xmlns:a16="http://schemas.microsoft.com/office/drawing/2014/main" id="{C85D4C47-9C21-FDB0-9808-3016D656CBA0}"/>
                </a:ext>
              </a:extLst>
            </p:cNvPr>
            <p:cNvCxnSpPr/>
            <p:nvPr/>
          </p:nvCxnSpPr>
          <p:spPr>
            <a:xfrm flipV="1">
              <a:off x="2524975"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5" name="Connecteur droit avec flèche 44">
              <a:extLst>
                <a:ext uri="{FF2B5EF4-FFF2-40B4-BE49-F238E27FC236}">
                  <a16:creationId xmlns:a16="http://schemas.microsoft.com/office/drawing/2014/main" id="{DD373169-7CB5-AAAD-C04B-24B8A9888820}"/>
                </a:ext>
              </a:extLst>
            </p:cNvPr>
            <p:cNvCxnSpPr/>
            <p:nvPr/>
          </p:nvCxnSpPr>
          <p:spPr>
            <a:xfrm flipV="1">
              <a:off x="2740999" y="3780702"/>
              <a:ext cx="0" cy="3191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sp>
        <p:nvSpPr>
          <p:cNvPr id="60" name="Flèche : droite 59">
            <a:extLst>
              <a:ext uri="{FF2B5EF4-FFF2-40B4-BE49-F238E27FC236}">
                <a16:creationId xmlns:a16="http://schemas.microsoft.com/office/drawing/2014/main" id="{33AE0422-A898-E64B-C46F-A5923146C221}"/>
              </a:ext>
            </a:extLst>
          </p:cNvPr>
          <p:cNvSpPr/>
          <p:nvPr/>
        </p:nvSpPr>
        <p:spPr>
          <a:xfrm>
            <a:off x="3759027" y="1920369"/>
            <a:ext cx="135044" cy="98957"/>
          </a:xfrm>
          <a:prstGeom prst="rightArrow">
            <a:avLst/>
          </a:prstGeom>
          <a:solidFill>
            <a:srgbClr val="97959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12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34</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3200" dirty="0"/>
              <a:t>Case study</a:t>
            </a:r>
          </a:p>
        </p:txBody>
      </p:sp>
      <p:grpSp>
        <p:nvGrpSpPr>
          <p:cNvPr id="65" name="Groupe 64">
            <a:extLst>
              <a:ext uri="{FF2B5EF4-FFF2-40B4-BE49-F238E27FC236}">
                <a16:creationId xmlns:a16="http://schemas.microsoft.com/office/drawing/2014/main" id="{819B65B0-F01B-6371-3100-604E713A3219}"/>
              </a:ext>
            </a:extLst>
          </p:cNvPr>
          <p:cNvGrpSpPr/>
          <p:nvPr/>
        </p:nvGrpSpPr>
        <p:grpSpPr>
          <a:xfrm>
            <a:off x="2465580" y="908720"/>
            <a:ext cx="1178699" cy="1195211"/>
            <a:chOff x="2898254" y="1051947"/>
            <a:chExt cx="1178699" cy="1195211"/>
          </a:xfrm>
        </p:grpSpPr>
        <p:sp>
          <p:nvSpPr>
            <p:cNvPr id="64" name="Ellipse 63">
              <a:extLst>
                <a:ext uri="{FF2B5EF4-FFF2-40B4-BE49-F238E27FC236}">
                  <a16:creationId xmlns:a16="http://schemas.microsoft.com/office/drawing/2014/main" id="{EDBB69BF-841D-CD3A-528E-838FD379BD07}"/>
                </a:ext>
              </a:extLst>
            </p:cNvPr>
            <p:cNvSpPr/>
            <p:nvPr/>
          </p:nvSpPr>
          <p:spPr>
            <a:xfrm>
              <a:off x="2916600" y="1294932"/>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3" name="Ellipse 62">
              <a:extLst>
                <a:ext uri="{FF2B5EF4-FFF2-40B4-BE49-F238E27FC236}">
                  <a16:creationId xmlns:a16="http://schemas.microsoft.com/office/drawing/2014/main" id="{77A985CB-711D-4BAB-9B8E-86D784108864}"/>
                </a:ext>
              </a:extLst>
            </p:cNvPr>
            <p:cNvSpPr/>
            <p:nvPr/>
          </p:nvSpPr>
          <p:spPr>
            <a:xfrm>
              <a:off x="2925085" y="1738990"/>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2" name="Ellipse 61">
              <a:extLst>
                <a:ext uri="{FF2B5EF4-FFF2-40B4-BE49-F238E27FC236}">
                  <a16:creationId xmlns:a16="http://schemas.microsoft.com/office/drawing/2014/main" id="{FB68430D-1658-775B-5D42-2E8EDDFA61C5}"/>
                </a:ext>
              </a:extLst>
            </p:cNvPr>
            <p:cNvSpPr/>
            <p:nvPr/>
          </p:nvSpPr>
          <p:spPr>
            <a:xfrm>
              <a:off x="3338150" y="1936162"/>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1" name="Ellipse 60">
              <a:extLst>
                <a:ext uri="{FF2B5EF4-FFF2-40B4-BE49-F238E27FC236}">
                  <a16:creationId xmlns:a16="http://schemas.microsoft.com/office/drawing/2014/main" id="{A2A1C59D-6875-71AA-0216-528FCFC42253}"/>
                </a:ext>
              </a:extLst>
            </p:cNvPr>
            <p:cNvSpPr/>
            <p:nvPr/>
          </p:nvSpPr>
          <p:spPr>
            <a:xfrm>
              <a:off x="3752704" y="1722079"/>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0" name="Ellipse 59">
              <a:extLst>
                <a:ext uri="{FF2B5EF4-FFF2-40B4-BE49-F238E27FC236}">
                  <a16:creationId xmlns:a16="http://schemas.microsoft.com/office/drawing/2014/main" id="{C361B185-7149-16F6-7A07-6790252E4622}"/>
                </a:ext>
              </a:extLst>
            </p:cNvPr>
            <p:cNvSpPr/>
            <p:nvPr/>
          </p:nvSpPr>
          <p:spPr>
            <a:xfrm>
              <a:off x="3765957" y="1286966"/>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9" name="Ellipse 58">
              <a:extLst>
                <a:ext uri="{FF2B5EF4-FFF2-40B4-BE49-F238E27FC236}">
                  <a16:creationId xmlns:a16="http://schemas.microsoft.com/office/drawing/2014/main" id="{F03B8D6F-3409-3D6A-9D65-158F762E4EE1}"/>
                </a:ext>
              </a:extLst>
            </p:cNvPr>
            <p:cNvSpPr/>
            <p:nvPr/>
          </p:nvSpPr>
          <p:spPr>
            <a:xfrm>
              <a:off x="3348438" y="1066766"/>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8" name="Groupe 7">
              <a:extLst>
                <a:ext uri="{FF2B5EF4-FFF2-40B4-BE49-F238E27FC236}">
                  <a16:creationId xmlns:a16="http://schemas.microsoft.com/office/drawing/2014/main" id="{C11F2C6E-6D91-28FD-FDBF-BEC185A8A9B4}"/>
                </a:ext>
              </a:extLst>
            </p:cNvPr>
            <p:cNvGrpSpPr/>
            <p:nvPr/>
          </p:nvGrpSpPr>
          <p:grpSpPr>
            <a:xfrm>
              <a:off x="2898254" y="1051947"/>
              <a:ext cx="1142927" cy="1171340"/>
              <a:chOff x="2205240" y="808444"/>
              <a:chExt cx="793443" cy="813168"/>
            </a:xfrm>
          </p:grpSpPr>
          <p:sp>
            <p:nvSpPr>
              <p:cNvPr id="11" name="Rectangle 10">
                <a:extLst>
                  <a:ext uri="{FF2B5EF4-FFF2-40B4-BE49-F238E27FC236}">
                    <a16:creationId xmlns:a16="http://schemas.microsoft.com/office/drawing/2014/main" id="{6063BCBB-50BF-A1D8-F6A8-CFB7309018F5}"/>
                  </a:ext>
                </a:extLst>
              </p:cNvPr>
              <p:cNvSpPr/>
              <p:nvPr/>
            </p:nvSpPr>
            <p:spPr>
              <a:xfrm>
                <a:off x="2582517" y="916554"/>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6F31AD3B-0874-D4A1-2E5F-FC063F7B18DE}"/>
                  </a:ext>
                </a:extLst>
              </p:cNvPr>
              <p:cNvSpPr/>
              <p:nvPr/>
            </p:nvSpPr>
            <p:spPr>
              <a:xfrm rot="7063461">
                <a:off x="2591841" y="910300"/>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BAB44EB8-D8ED-AC1F-7844-5339233D831D}"/>
                  </a:ext>
                </a:extLst>
              </p:cNvPr>
              <p:cNvSpPr/>
              <p:nvPr/>
            </p:nvSpPr>
            <p:spPr>
              <a:xfrm rot="3780000">
                <a:off x="2582379" y="904081"/>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4" name="Groupe 13">
                <a:extLst>
                  <a:ext uri="{FF2B5EF4-FFF2-40B4-BE49-F238E27FC236}">
                    <a16:creationId xmlns:a16="http://schemas.microsoft.com/office/drawing/2014/main" id="{92285859-C744-BC97-F200-05AC3F9C99C6}"/>
                  </a:ext>
                </a:extLst>
              </p:cNvPr>
              <p:cNvGrpSpPr/>
              <p:nvPr/>
            </p:nvGrpSpPr>
            <p:grpSpPr>
              <a:xfrm>
                <a:off x="2205893" y="808444"/>
                <a:ext cx="792790" cy="367005"/>
                <a:chOff x="2197100" y="767413"/>
                <a:chExt cx="792790" cy="367005"/>
              </a:xfrm>
              <a:solidFill>
                <a:srgbClr val="EBF1DE"/>
              </a:solidFill>
            </p:grpSpPr>
            <p:sp>
              <p:nvSpPr>
                <p:cNvPr id="55" name="Ellipse 54">
                  <a:extLst>
                    <a:ext uri="{FF2B5EF4-FFF2-40B4-BE49-F238E27FC236}">
                      <a16:creationId xmlns:a16="http://schemas.microsoft.com/office/drawing/2014/main" id="{4DE17205-71B8-9AA2-5A10-E9B0D24C1402}"/>
                    </a:ext>
                  </a:extLst>
                </p:cNvPr>
                <p:cNvSpPr/>
                <p:nvPr/>
              </p:nvSpPr>
              <p:spPr>
                <a:xfrm>
                  <a:off x="2197100" y="914400"/>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Ellipse 55">
                  <a:extLst>
                    <a:ext uri="{FF2B5EF4-FFF2-40B4-BE49-F238E27FC236}">
                      <a16:creationId xmlns:a16="http://schemas.microsoft.com/office/drawing/2014/main" id="{77860BE6-D422-3F67-A5A4-9F76FA40A655}"/>
                    </a:ext>
                  </a:extLst>
                </p:cNvPr>
                <p:cNvSpPr/>
                <p:nvPr/>
              </p:nvSpPr>
              <p:spPr>
                <a:xfrm>
                  <a:off x="2773990" y="918518"/>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7" name="Ellipse 56">
                  <a:extLst>
                    <a:ext uri="{FF2B5EF4-FFF2-40B4-BE49-F238E27FC236}">
                      <a16:creationId xmlns:a16="http://schemas.microsoft.com/office/drawing/2014/main" id="{848AB793-9490-595F-E4E8-09011E63F7BF}"/>
                    </a:ext>
                  </a:extLst>
                </p:cNvPr>
                <p:cNvSpPr/>
                <p:nvPr/>
              </p:nvSpPr>
              <p:spPr>
                <a:xfrm>
                  <a:off x="2484892" y="767413"/>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5" name="Groupe 14">
                <a:extLst>
                  <a:ext uri="{FF2B5EF4-FFF2-40B4-BE49-F238E27FC236}">
                    <a16:creationId xmlns:a16="http://schemas.microsoft.com/office/drawing/2014/main" id="{2FE139BE-F215-56A1-A4F9-9159337E5FEC}"/>
                  </a:ext>
                </a:extLst>
              </p:cNvPr>
              <p:cNvGrpSpPr/>
              <p:nvPr/>
            </p:nvGrpSpPr>
            <p:grpSpPr>
              <a:xfrm flipV="1">
                <a:off x="2205240" y="1254607"/>
                <a:ext cx="792790" cy="367005"/>
                <a:chOff x="2197100" y="1239637"/>
                <a:chExt cx="792790" cy="367005"/>
              </a:xfrm>
              <a:solidFill>
                <a:srgbClr val="EBF1DE"/>
              </a:solidFill>
            </p:grpSpPr>
            <p:sp>
              <p:nvSpPr>
                <p:cNvPr id="52" name="Ellipse 51">
                  <a:extLst>
                    <a:ext uri="{FF2B5EF4-FFF2-40B4-BE49-F238E27FC236}">
                      <a16:creationId xmlns:a16="http://schemas.microsoft.com/office/drawing/2014/main" id="{9A158D00-717C-591C-B2A0-8684E084DA1F}"/>
                    </a:ext>
                  </a:extLst>
                </p:cNvPr>
                <p:cNvSpPr/>
                <p:nvPr/>
              </p:nvSpPr>
              <p:spPr>
                <a:xfrm>
                  <a:off x="2197100" y="1386624"/>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3" name="Ellipse 52">
                  <a:extLst>
                    <a:ext uri="{FF2B5EF4-FFF2-40B4-BE49-F238E27FC236}">
                      <a16:creationId xmlns:a16="http://schemas.microsoft.com/office/drawing/2014/main" id="{916D6C6A-49BB-9F18-444F-4AF4C7F273F0}"/>
                    </a:ext>
                  </a:extLst>
                </p:cNvPr>
                <p:cNvSpPr/>
                <p:nvPr/>
              </p:nvSpPr>
              <p:spPr>
                <a:xfrm>
                  <a:off x="2773990" y="1390742"/>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4" name="Ellipse 53">
                  <a:extLst>
                    <a:ext uri="{FF2B5EF4-FFF2-40B4-BE49-F238E27FC236}">
                      <a16:creationId xmlns:a16="http://schemas.microsoft.com/office/drawing/2014/main" id="{F0109948-52D1-76C0-126A-D8F64ED97321}"/>
                    </a:ext>
                  </a:extLst>
                </p:cNvPr>
                <p:cNvSpPr/>
                <p:nvPr/>
              </p:nvSpPr>
              <p:spPr>
                <a:xfrm>
                  <a:off x="2484892" y="1239637"/>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6" name="Groupe 15">
                <a:extLst>
                  <a:ext uri="{FF2B5EF4-FFF2-40B4-BE49-F238E27FC236}">
                    <a16:creationId xmlns:a16="http://schemas.microsoft.com/office/drawing/2014/main" id="{BEF93D57-AF65-1F20-B034-143BE096D0C1}"/>
                  </a:ext>
                </a:extLst>
              </p:cNvPr>
              <p:cNvGrpSpPr/>
              <p:nvPr/>
            </p:nvGrpSpPr>
            <p:grpSpPr>
              <a:xfrm>
                <a:off x="2238084" y="981800"/>
                <a:ext cx="147155" cy="160628"/>
                <a:chOff x="2238084" y="981800"/>
                <a:chExt cx="147155" cy="160628"/>
              </a:xfrm>
            </p:grpSpPr>
            <p:sp>
              <p:nvSpPr>
                <p:cNvPr id="50" name="Arc 49">
                  <a:extLst>
                    <a:ext uri="{FF2B5EF4-FFF2-40B4-BE49-F238E27FC236}">
                      <a16:creationId xmlns:a16="http://schemas.microsoft.com/office/drawing/2014/main" id="{5ED0E527-2567-8CB2-D4DF-5327FD74097B}"/>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51" name="Arc 50">
                  <a:extLst>
                    <a:ext uri="{FF2B5EF4-FFF2-40B4-BE49-F238E27FC236}">
                      <a16:creationId xmlns:a16="http://schemas.microsoft.com/office/drawing/2014/main" id="{0AB49ED0-410F-B662-9702-DD35B70261B5}"/>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18" name="Groupe 17">
                <a:extLst>
                  <a:ext uri="{FF2B5EF4-FFF2-40B4-BE49-F238E27FC236}">
                    <a16:creationId xmlns:a16="http://schemas.microsoft.com/office/drawing/2014/main" id="{A652B6B3-BE3E-4608-CE26-DAFEB3D62516}"/>
                  </a:ext>
                </a:extLst>
              </p:cNvPr>
              <p:cNvGrpSpPr/>
              <p:nvPr/>
            </p:nvGrpSpPr>
            <p:grpSpPr>
              <a:xfrm>
                <a:off x="2524651" y="833029"/>
                <a:ext cx="147155" cy="160628"/>
                <a:chOff x="2238084" y="981800"/>
                <a:chExt cx="147155" cy="160628"/>
              </a:xfrm>
            </p:grpSpPr>
            <p:sp>
              <p:nvSpPr>
                <p:cNvPr id="48" name="Arc 47">
                  <a:extLst>
                    <a:ext uri="{FF2B5EF4-FFF2-40B4-BE49-F238E27FC236}">
                      <a16:creationId xmlns:a16="http://schemas.microsoft.com/office/drawing/2014/main" id="{7E4D5B2A-42F8-C053-BDC0-64C5D16F2400}"/>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49" name="Arc 48">
                  <a:extLst>
                    <a:ext uri="{FF2B5EF4-FFF2-40B4-BE49-F238E27FC236}">
                      <a16:creationId xmlns:a16="http://schemas.microsoft.com/office/drawing/2014/main" id="{70B88863-EDF9-7970-1C27-C36EF9DB0877}"/>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19" name="Groupe 18">
                <a:extLst>
                  <a:ext uri="{FF2B5EF4-FFF2-40B4-BE49-F238E27FC236}">
                    <a16:creationId xmlns:a16="http://schemas.microsoft.com/office/drawing/2014/main" id="{A325D59E-74C0-4830-F5E8-25F84A3FEBAB}"/>
                  </a:ext>
                </a:extLst>
              </p:cNvPr>
              <p:cNvGrpSpPr/>
              <p:nvPr/>
            </p:nvGrpSpPr>
            <p:grpSpPr>
              <a:xfrm>
                <a:off x="2234754" y="1285403"/>
                <a:ext cx="147155" cy="160628"/>
                <a:chOff x="2238084" y="981800"/>
                <a:chExt cx="147155" cy="160628"/>
              </a:xfrm>
            </p:grpSpPr>
            <p:sp>
              <p:nvSpPr>
                <p:cNvPr id="46" name="Arc 45">
                  <a:extLst>
                    <a:ext uri="{FF2B5EF4-FFF2-40B4-BE49-F238E27FC236}">
                      <a16:creationId xmlns:a16="http://schemas.microsoft.com/office/drawing/2014/main" id="{A7925C4D-05C2-3E2B-321A-E370043087B5}"/>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47" name="Arc 46">
                  <a:extLst>
                    <a:ext uri="{FF2B5EF4-FFF2-40B4-BE49-F238E27FC236}">
                      <a16:creationId xmlns:a16="http://schemas.microsoft.com/office/drawing/2014/main" id="{2F737795-BC5A-2E03-A2DF-F70E56131E41}"/>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0" name="Groupe 19">
                <a:extLst>
                  <a:ext uri="{FF2B5EF4-FFF2-40B4-BE49-F238E27FC236}">
                    <a16:creationId xmlns:a16="http://schemas.microsoft.com/office/drawing/2014/main" id="{49D02B4D-134D-FF18-3950-F66287EC3076}"/>
                  </a:ext>
                </a:extLst>
              </p:cNvPr>
              <p:cNvGrpSpPr/>
              <p:nvPr/>
            </p:nvGrpSpPr>
            <p:grpSpPr>
              <a:xfrm>
                <a:off x="2523072" y="1431874"/>
                <a:ext cx="147155" cy="160628"/>
                <a:chOff x="2238084" y="981800"/>
                <a:chExt cx="147155" cy="160628"/>
              </a:xfrm>
            </p:grpSpPr>
            <p:sp>
              <p:nvSpPr>
                <p:cNvPr id="42" name="Arc 41">
                  <a:extLst>
                    <a:ext uri="{FF2B5EF4-FFF2-40B4-BE49-F238E27FC236}">
                      <a16:creationId xmlns:a16="http://schemas.microsoft.com/office/drawing/2014/main" id="{0DCDDD90-2006-DD26-4905-046D79C312A6}"/>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45" name="Arc 44">
                  <a:extLst>
                    <a:ext uri="{FF2B5EF4-FFF2-40B4-BE49-F238E27FC236}">
                      <a16:creationId xmlns:a16="http://schemas.microsoft.com/office/drawing/2014/main" id="{FC613E75-5E0C-EF08-858A-30D16AADD95B}"/>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6" name="Groupe 25">
                <a:extLst>
                  <a:ext uri="{FF2B5EF4-FFF2-40B4-BE49-F238E27FC236}">
                    <a16:creationId xmlns:a16="http://schemas.microsoft.com/office/drawing/2014/main" id="{014B0ABD-A894-F90F-4BA5-A78FCD43F155}"/>
                  </a:ext>
                </a:extLst>
              </p:cNvPr>
              <p:cNvGrpSpPr/>
              <p:nvPr/>
            </p:nvGrpSpPr>
            <p:grpSpPr>
              <a:xfrm>
                <a:off x="2817155" y="1284599"/>
                <a:ext cx="147155" cy="160628"/>
                <a:chOff x="2238084" y="981800"/>
                <a:chExt cx="147155" cy="160628"/>
              </a:xfrm>
            </p:grpSpPr>
            <p:sp>
              <p:nvSpPr>
                <p:cNvPr id="40" name="Arc 39">
                  <a:extLst>
                    <a:ext uri="{FF2B5EF4-FFF2-40B4-BE49-F238E27FC236}">
                      <a16:creationId xmlns:a16="http://schemas.microsoft.com/office/drawing/2014/main" id="{73C9C79D-F6E0-9997-94DF-3CF6CA8FD2D3}"/>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41" name="Arc 40">
                  <a:extLst>
                    <a:ext uri="{FF2B5EF4-FFF2-40B4-BE49-F238E27FC236}">
                      <a16:creationId xmlns:a16="http://schemas.microsoft.com/office/drawing/2014/main" id="{76257B20-16EF-BBF1-5460-5BDFC1145999}"/>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35" name="Groupe 34">
                <a:extLst>
                  <a:ext uri="{FF2B5EF4-FFF2-40B4-BE49-F238E27FC236}">
                    <a16:creationId xmlns:a16="http://schemas.microsoft.com/office/drawing/2014/main" id="{2F1D3452-503D-0F1C-B360-5EE3A16F5F4C}"/>
                  </a:ext>
                </a:extLst>
              </p:cNvPr>
              <p:cNvGrpSpPr/>
              <p:nvPr/>
            </p:nvGrpSpPr>
            <p:grpSpPr>
              <a:xfrm>
                <a:off x="2814161" y="987332"/>
                <a:ext cx="147155" cy="160628"/>
                <a:chOff x="2238084" y="981800"/>
                <a:chExt cx="147155" cy="160628"/>
              </a:xfrm>
            </p:grpSpPr>
            <p:sp>
              <p:nvSpPr>
                <p:cNvPr id="37" name="Arc 36">
                  <a:extLst>
                    <a:ext uri="{FF2B5EF4-FFF2-40B4-BE49-F238E27FC236}">
                      <a16:creationId xmlns:a16="http://schemas.microsoft.com/office/drawing/2014/main" id="{5F7A2CA4-A377-6548-9C2C-8E59995DB552}"/>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8" name="Arc 37">
                  <a:extLst>
                    <a:ext uri="{FF2B5EF4-FFF2-40B4-BE49-F238E27FC236}">
                      <a16:creationId xmlns:a16="http://schemas.microsoft.com/office/drawing/2014/main" id="{D05096CF-4F76-FF85-B09F-43A15A31A46A}"/>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sp>
            <p:nvSpPr>
              <p:cNvPr id="36" name="Hexagone 35">
                <a:extLst>
                  <a:ext uri="{FF2B5EF4-FFF2-40B4-BE49-F238E27FC236}">
                    <a16:creationId xmlns:a16="http://schemas.microsoft.com/office/drawing/2014/main" id="{64D64BD8-2523-19A0-4B1C-6F660823E1AD}"/>
                  </a:ext>
                </a:extLst>
              </p:cNvPr>
              <p:cNvSpPr/>
              <p:nvPr/>
            </p:nvSpPr>
            <p:spPr>
              <a:xfrm>
                <a:off x="2484284" y="1116942"/>
                <a:ext cx="233165" cy="201005"/>
              </a:xfrm>
              <a:prstGeom prst="hexagon">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sp>
        <p:nvSpPr>
          <p:cNvPr id="66" name="Cube 65">
            <a:extLst>
              <a:ext uri="{FF2B5EF4-FFF2-40B4-BE49-F238E27FC236}">
                <a16:creationId xmlns:a16="http://schemas.microsoft.com/office/drawing/2014/main" id="{7614FFAC-9BB6-7AA9-472F-4AF7BE25B47E}"/>
              </a:ext>
            </a:extLst>
          </p:cNvPr>
          <p:cNvSpPr/>
          <p:nvPr/>
        </p:nvSpPr>
        <p:spPr>
          <a:xfrm>
            <a:off x="2816745" y="2743770"/>
            <a:ext cx="561327" cy="561327"/>
          </a:xfrm>
          <a:prstGeom prst="cube">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5" name="ZoneTexte 94">
            <a:extLst>
              <a:ext uri="{FF2B5EF4-FFF2-40B4-BE49-F238E27FC236}">
                <a16:creationId xmlns:a16="http://schemas.microsoft.com/office/drawing/2014/main" id="{2D5FC411-81B7-6F20-CDF3-E271BCA10DEB}"/>
              </a:ext>
            </a:extLst>
          </p:cNvPr>
          <p:cNvSpPr txBox="1"/>
          <p:nvPr/>
        </p:nvSpPr>
        <p:spPr>
          <a:xfrm>
            <a:off x="2770779" y="2900142"/>
            <a:ext cx="514885" cy="338554"/>
          </a:xfrm>
          <a:prstGeom prst="rect">
            <a:avLst/>
          </a:prstGeom>
          <a:noFill/>
        </p:spPr>
        <p:txBody>
          <a:bodyPr wrap="none" rtlCol="0">
            <a:spAutoFit/>
          </a:bodyPr>
          <a:lstStyle/>
          <a:p>
            <a:r>
              <a:rPr lang="en-US" sz="1600" b="1" dirty="0">
                <a:latin typeface="+mj-lt"/>
              </a:rPr>
              <a:t>2 kg</a:t>
            </a:r>
          </a:p>
        </p:txBody>
      </p:sp>
      <p:sp>
        <p:nvSpPr>
          <p:cNvPr id="102" name="ZoneTexte 101">
            <a:extLst>
              <a:ext uri="{FF2B5EF4-FFF2-40B4-BE49-F238E27FC236}">
                <a16:creationId xmlns:a16="http://schemas.microsoft.com/office/drawing/2014/main" id="{3E1ED73B-334A-6E4A-A3F4-239828A8BD70}"/>
              </a:ext>
            </a:extLst>
          </p:cNvPr>
          <p:cNvSpPr txBox="1"/>
          <p:nvPr/>
        </p:nvSpPr>
        <p:spPr>
          <a:xfrm>
            <a:off x="1991544" y="5185624"/>
            <a:ext cx="1487908" cy="830997"/>
          </a:xfrm>
          <a:prstGeom prst="rect">
            <a:avLst/>
          </a:prstGeom>
          <a:noFill/>
        </p:spPr>
        <p:txBody>
          <a:bodyPr wrap="none" rtlCol="0">
            <a:spAutoFit/>
          </a:bodyPr>
          <a:lstStyle/>
          <a:p>
            <a:r>
              <a:rPr lang="en-US" sz="1600" dirty="0">
                <a:latin typeface="+mj-lt"/>
              </a:rPr>
              <a:t>5 deliveries/day</a:t>
            </a:r>
          </a:p>
          <a:p>
            <a:r>
              <a:rPr lang="en-US" sz="1600" dirty="0">
                <a:latin typeface="+mj-lt"/>
              </a:rPr>
              <a:t>260 days/year</a:t>
            </a:r>
          </a:p>
          <a:p>
            <a:r>
              <a:rPr lang="en-US" sz="1600" dirty="0">
                <a:latin typeface="+mj-lt"/>
              </a:rPr>
              <a:t>2 years</a:t>
            </a:r>
          </a:p>
        </p:txBody>
      </p:sp>
      <p:sp>
        <p:nvSpPr>
          <p:cNvPr id="104" name="ZoneTexte 103">
            <a:extLst>
              <a:ext uri="{FF2B5EF4-FFF2-40B4-BE49-F238E27FC236}">
                <a16:creationId xmlns:a16="http://schemas.microsoft.com/office/drawing/2014/main" id="{D10EABFC-71EB-3BBD-F785-86A95C583674}"/>
              </a:ext>
            </a:extLst>
          </p:cNvPr>
          <p:cNvSpPr txBox="1"/>
          <p:nvPr/>
        </p:nvSpPr>
        <p:spPr>
          <a:xfrm>
            <a:off x="1832032" y="2113512"/>
            <a:ext cx="2478459" cy="307777"/>
          </a:xfrm>
          <a:prstGeom prst="rect">
            <a:avLst/>
          </a:prstGeom>
          <a:noFill/>
        </p:spPr>
        <p:txBody>
          <a:bodyPr wrap="square" rtlCol="0">
            <a:spAutoFit/>
          </a:bodyPr>
          <a:lstStyle/>
          <a:p>
            <a:pPr algn="ctr"/>
            <a:r>
              <a:rPr lang="en-US" sz="1400" dirty="0" err="1">
                <a:latin typeface="+mj-lt"/>
              </a:rPr>
              <a:t>Hexacopter</a:t>
            </a:r>
            <a:r>
              <a:rPr lang="en-US" sz="1400" dirty="0">
                <a:latin typeface="+mj-lt"/>
              </a:rPr>
              <a:t> with coaxial rotors</a:t>
            </a:r>
          </a:p>
        </p:txBody>
      </p:sp>
      <p:sp>
        <p:nvSpPr>
          <p:cNvPr id="105" name="ZoneTexte 104">
            <a:extLst>
              <a:ext uri="{FF2B5EF4-FFF2-40B4-BE49-F238E27FC236}">
                <a16:creationId xmlns:a16="http://schemas.microsoft.com/office/drawing/2014/main" id="{9A561E9F-A723-3FFA-CA51-B9F174E7B5C7}"/>
              </a:ext>
            </a:extLst>
          </p:cNvPr>
          <p:cNvSpPr txBox="1"/>
          <p:nvPr/>
        </p:nvSpPr>
        <p:spPr>
          <a:xfrm>
            <a:off x="381227" y="1416760"/>
            <a:ext cx="1317990" cy="369332"/>
          </a:xfrm>
          <a:prstGeom prst="rect">
            <a:avLst/>
          </a:prstGeom>
          <a:noFill/>
        </p:spPr>
        <p:txBody>
          <a:bodyPr wrap="none" rtlCol="0">
            <a:spAutoFit/>
          </a:bodyPr>
          <a:lstStyle/>
          <a:p>
            <a:r>
              <a:rPr lang="en-US" b="1" u="sng" dirty="0">
                <a:latin typeface="+mj-lt"/>
              </a:rPr>
              <a:t>Architecture</a:t>
            </a:r>
          </a:p>
        </p:txBody>
      </p:sp>
      <p:sp>
        <p:nvSpPr>
          <p:cNvPr id="106" name="ZoneTexte 105">
            <a:extLst>
              <a:ext uri="{FF2B5EF4-FFF2-40B4-BE49-F238E27FC236}">
                <a16:creationId xmlns:a16="http://schemas.microsoft.com/office/drawing/2014/main" id="{2A1D3470-D204-C9F1-F948-63994645F1F5}"/>
              </a:ext>
            </a:extLst>
          </p:cNvPr>
          <p:cNvSpPr txBox="1"/>
          <p:nvPr/>
        </p:nvSpPr>
        <p:spPr>
          <a:xfrm>
            <a:off x="596831" y="2833638"/>
            <a:ext cx="899605" cy="369332"/>
          </a:xfrm>
          <a:prstGeom prst="rect">
            <a:avLst/>
          </a:prstGeom>
          <a:noFill/>
        </p:spPr>
        <p:txBody>
          <a:bodyPr wrap="none" rtlCol="0">
            <a:spAutoFit/>
          </a:bodyPr>
          <a:lstStyle/>
          <a:p>
            <a:r>
              <a:rPr lang="en-US" b="1" u="sng" dirty="0">
                <a:latin typeface="+mj-lt"/>
              </a:rPr>
              <a:t>Payload</a:t>
            </a:r>
          </a:p>
        </p:txBody>
      </p:sp>
      <p:grpSp>
        <p:nvGrpSpPr>
          <p:cNvPr id="109" name="Groupe 108">
            <a:extLst>
              <a:ext uri="{FF2B5EF4-FFF2-40B4-BE49-F238E27FC236}">
                <a16:creationId xmlns:a16="http://schemas.microsoft.com/office/drawing/2014/main" id="{97EE654F-AB1C-C38D-3BDE-D26F2E5324C3}"/>
              </a:ext>
            </a:extLst>
          </p:cNvPr>
          <p:cNvGrpSpPr/>
          <p:nvPr/>
        </p:nvGrpSpPr>
        <p:grpSpPr>
          <a:xfrm>
            <a:off x="1559496" y="3645024"/>
            <a:ext cx="3119470" cy="1251962"/>
            <a:chOff x="1577636" y="3802991"/>
            <a:chExt cx="3119470" cy="1251962"/>
          </a:xfrm>
        </p:grpSpPr>
        <p:grpSp>
          <p:nvGrpSpPr>
            <p:cNvPr id="107" name="Groupe 106">
              <a:extLst>
                <a:ext uri="{FF2B5EF4-FFF2-40B4-BE49-F238E27FC236}">
                  <a16:creationId xmlns:a16="http://schemas.microsoft.com/office/drawing/2014/main" id="{DF686521-E4D2-B579-0C5B-4D3055868832}"/>
                </a:ext>
              </a:extLst>
            </p:cNvPr>
            <p:cNvGrpSpPr/>
            <p:nvPr/>
          </p:nvGrpSpPr>
          <p:grpSpPr>
            <a:xfrm>
              <a:off x="1577636" y="3863404"/>
              <a:ext cx="3119470" cy="1191549"/>
              <a:chOff x="541552" y="3944157"/>
              <a:chExt cx="3119470" cy="1191549"/>
            </a:xfrm>
          </p:grpSpPr>
          <p:cxnSp>
            <p:nvCxnSpPr>
              <p:cNvPr id="68" name="Connecteur droit 67">
                <a:extLst>
                  <a:ext uri="{FF2B5EF4-FFF2-40B4-BE49-F238E27FC236}">
                    <a16:creationId xmlns:a16="http://schemas.microsoft.com/office/drawing/2014/main" id="{CB384808-1252-2161-7F65-8222A9FB06DB}"/>
                  </a:ext>
                </a:extLst>
              </p:cNvPr>
              <p:cNvCxnSpPr>
                <a:cxnSpLocks/>
              </p:cNvCxnSpPr>
              <p:nvPr/>
            </p:nvCxnSpPr>
            <p:spPr>
              <a:xfrm flipV="1">
                <a:off x="1192454" y="4173154"/>
                <a:ext cx="259284" cy="539586"/>
              </a:xfrm>
              <a:prstGeom prst="line">
                <a:avLst/>
              </a:prstGeom>
              <a:ln w="9525">
                <a:solidFill>
                  <a:srgbClr val="0070C0"/>
                </a:solidFill>
              </a:ln>
            </p:spPr>
            <p:style>
              <a:lnRef idx="1">
                <a:schemeClr val="dk1"/>
              </a:lnRef>
              <a:fillRef idx="0">
                <a:schemeClr val="dk1"/>
              </a:fillRef>
              <a:effectRef idx="0">
                <a:schemeClr val="dk1"/>
              </a:effectRef>
              <a:fontRef idx="minor">
                <a:schemeClr val="tx1"/>
              </a:fontRef>
            </p:style>
          </p:cxnSp>
          <p:cxnSp>
            <p:nvCxnSpPr>
              <p:cNvPr id="69" name="Connecteur droit 68">
                <a:extLst>
                  <a:ext uri="{FF2B5EF4-FFF2-40B4-BE49-F238E27FC236}">
                    <a16:creationId xmlns:a16="http://schemas.microsoft.com/office/drawing/2014/main" id="{64700B4A-CE83-AC02-54C6-EFABA6290FC8}"/>
                  </a:ext>
                </a:extLst>
              </p:cNvPr>
              <p:cNvCxnSpPr>
                <a:cxnSpLocks/>
              </p:cNvCxnSpPr>
              <p:nvPr/>
            </p:nvCxnSpPr>
            <p:spPr>
              <a:xfrm flipH="1">
                <a:off x="1451738" y="4167985"/>
                <a:ext cx="684995" cy="0"/>
              </a:xfrm>
              <a:prstGeom prst="line">
                <a:avLst/>
              </a:prstGeom>
              <a:ln w="9525">
                <a:solidFill>
                  <a:srgbClr val="0070C0"/>
                </a:solidFill>
              </a:ln>
            </p:spPr>
            <p:style>
              <a:lnRef idx="1">
                <a:schemeClr val="dk1"/>
              </a:lnRef>
              <a:fillRef idx="0">
                <a:schemeClr val="dk1"/>
              </a:fillRef>
              <a:effectRef idx="0">
                <a:schemeClr val="dk1"/>
              </a:effectRef>
              <a:fontRef idx="minor">
                <a:schemeClr val="tx1"/>
              </a:fontRef>
            </p:style>
          </p:cxnSp>
          <p:cxnSp>
            <p:nvCxnSpPr>
              <p:cNvPr id="83" name="Connecteur droit 82">
                <a:extLst>
                  <a:ext uri="{FF2B5EF4-FFF2-40B4-BE49-F238E27FC236}">
                    <a16:creationId xmlns:a16="http://schemas.microsoft.com/office/drawing/2014/main" id="{94D8506B-8DBE-F244-FC49-5A41F4A6EEDB}"/>
                  </a:ext>
                </a:extLst>
              </p:cNvPr>
              <p:cNvCxnSpPr>
                <a:cxnSpLocks/>
              </p:cNvCxnSpPr>
              <p:nvPr/>
            </p:nvCxnSpPr>
            <p:spPr>
              <a:xfrm flipH="1">
                <a:off x="2306188" y="4167985"/>
                <a:ext cx="684995" cy="0"/>
              </a:xfrm>
              <a:prstGeom prst="line">
                <a:avLst/>
              </a:prstGeom>
              <a:ln w="9525">
                <a:solidFill>
                  <a:srgbClr val="0070C0"/>
                </a:solidFill>
              </a:ln>
            </p:spPr>
            <p:style>
              <a:lnRef idx="1">
                <a:schemeClr val="dk1"/>
              </a:lnRef>
              <a:fillRef idx="0">
                <a:schemeClr val="dk1"/>
              </a:fillRef>
              <a:effectRef idx="0">
                <a:schemeClr val="dk1"/>
              </a:effectRef>
              <a:fontRef idx="minor">
                <a:schemeClr val="tx1"/>
              </a:fontRef>
            </p:style>
          </p:cxnSp>
          <p:cxnSp>
            <p:nvCxnSpPr>
              <p:cNvPr id="84" name="Connecteur droit 83">
                <a:extLst>
                  <a:ext uri="{FF2B5EF4-FFF2-40B4-BE49-F238E27FC236}">
                    <a16:creationId xmlns:a16="http://schemas.microsoft.com/office/drawing/2014/main" id="{38889CB9-9402-2FED-16DA-B5943E0E3C7A}"/>
                  </a:ext>
                </a:extLst>
              </p:cNvPr>
              <p:cNvCxnSpPr>
                <a:cxnSpLocks/>
              </p:cNvCxnSpPr>
              <p:nvPr/>
            </p:nvCxnSpPr>
            <p:spPr>
              <a:xfrm>
                <a:off x="2991183" y="4167985"/>
                <a:ext cx="259284" cy="539586"/>
              </a:xfrm>
              <a:prstGeom prst="line">
                <a:avLst/>
              </a:prstGeom>
              <a:ln w="9525">
                <a:solidFill>
                  <a:srgbClr val="0070C0"/>
                </a:solidFill>
              </a:ln>
            </p:spPr>
            <p:style>
              <a:lnRef idx="1">
                <a:schemeClr val="dk1"/>
              </a:lnRef>
              <a:fillRef idx="0">
                <a:schemeClr val="dk1"/>
              </a:fillRef>
              <a:effectRef idx="0">
                <a:schemeClr val="dk1"/>
              </a:effectRef>
              <a:fontRef idx="minor">
                <a:schemeClr val="tx1"/>
              </a:fontRef>
            </p:style>
          </p:cxnSp>
          <p:cxnSp>
            <p:nvCxnSpPr>
              <p:cNvPr id="86" name="Connecteur droit avec flèche 85">
                <a:extLst>
                  <a:ext uri="{FF2B5EF4-FFF2-40B4-BE49-F238E27FC236}">
                    <a16:creationId xmlns:a16="http://schemas.microsoft.com/office/drawing/2014/main" id="{4F2FD82D-B31D-FD7E-3D05-1C7FE21DD7CB}"/>
                  </a:ext>
                </a:extLst>
              </p:cNvPr>
              <p:cNvCxnSpPr/>
              <p:nvPr/>
            </p:nvCxnSpPr>
            <p:spPr>
              <a:xfrm>
                <a:off x="1068734" y="4707571"/>
                <a:ext cx="25922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eur droit avec flèche 86">
                <a:extLst>
                  <a:ext uri="{FF2B5EF4-FFF2-40B4-BE49-F238E27FC236}">
                    <a16:creationId xmlns:a16="http://schemas.microsoft.com/office/drawing/2014/main" id="{10CCAF85-2D8E-EDBF-F923-45595AE18C83}"/>
                  </a:ext>
                </a:extLst>
              </p:cNvPr>
              <p:cNvCxnSpPr>
                <a:cxnSpLocks/>
              </p:cNvCxnSpPr>
              <p:nvPr/>
            </p:nvCxnSpPr>
            <p:spPr>
              <a:xfrm flipV="1">
                <a:off x="1192454" y="3944157"/>
                <a:ext cx="0" cy="839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ZoneTexte 89">
                <a:extLst>
                  <a:ext uri="{FF2B5EF4-FFF2-40B4-BE49-F238E27FC236}">
                    <a16:creationId xmlns:a16="http://schemas.microsoft.com/office/drawing/2014/main" id="{3FB5C885-E35A-A3D5-F405-7AE6F46C0AD4}"/>
                  </a:ext>
                </a:extLst>
              </p:cNvPr>
              <p:cNvSpPr txBox="1"/>
              <p:nvPr/>
            </p:nvSpPr>
            <p:spPr>
              <a:xfrm>
                <a:off x="1888876" y="4797152"/>
                <a:ext cx="740908" cy="338554"/>
              </a:xfrm>
              <a:prstGeom prst="rect">
                <a:avLst/>
              </a:prstGeom>
              <a:noFill/>
            </p:spPr>
            <p:txBody>
              <a:bodyPr wrap="none" rtlCol="0">
                <a:spAutoFit/>
              </a:bodyPr>
              <a:lstStyle/>
              <a:p>
                <a:r>
                  <a:rPr lang="en-US" sz="1600" dirty="0">
                    <a:latin typeface="+mj-lt"/>
                  </a:rPr>
                  <a:t>7.5 km</a:t>
                </a:r>
              </a:p>
            </p:txBody>
          </p:sp>
          <p:sp>
            <p:nvSpPr>
              <p:cNvPr id="91" name="ZoneTexte 90">
                <a:extLst>
                  <a:ext uri="{FF2B5EF4-FFF2-40B4-BE49-F238E27FC236}">
                    <a16:creationId xmlns:a16="http://schemas.microsoft.com/office/drawing/2014/main" id="{386FD91A-04E4-44D0-F6F3-8AE7464DC700}"/>
                  </a:ext>
                </a:extLst>
              </p:cNvPr>
              <p:cNvSpPr txBox="1"/>
              <p:nvPr/>
            </p:nvSpPr>
            <p:spPr>
              <a:xfrm>
                <a:off x="2904859" y="4797152"/>
                <a:ext cx="691215" cy="338554"/>
              </a:xfrm>
              <a:prstGeom prst="rect">
                <a:avLst/>
              </a:prstGeom>
              <a:noFill/>
            </p:spPr>
            <p:txBody>
              <a:bodyPr wrap="none" rtlCol="0">
                <a:spAutoFit/>
              </a:bodyPr>
              <a:lstStyle/>
              <a:p>
                <a:r>
                  <a:rPr lang="en-US" sz="1600" dirty="0">
                    <a:latin typeface="+mj-lt"/>
                  </a:rPr>
                  <a:t>15 km</a:t>
                </a:r>
              </a:p>
            </p:txBody>
          </p:sp>
          <p:sp>
            <p:nvSpPr>
              <p:cNvPr id="92" name="ZoneTexte 91">
                <a:extLst>
                  <a:ext uri="{FF2B5EF4-FFF2-40B4-BE49-F238E27FC236}">
                    <a16:creationId xmlns:a16="http://schemas.microsoft.com/office/drawing/2014/main" id="{47C03F7C-E75E-DF35-F91D-044EF011B0EF}"/>
                  </a:ext>
                </a:extLst>
              </p:cNvPr>
              <p:cNvSpPr txBox="1"/>
              <p:nvPr/>
            </p:nvSpPr>
            <p:spPr>
              <a:xfrm>
                <a:off x="972476" y="4797152"/>
                <a:ext cx="587020" cy="338554"/>
              </a:xfrm>
              <a:prstGeom prst="rect">
                <a:avLst/>
              </a:prstGeom>
              <a:noFill/>
            </p:spPr>
            <p:txBody>
              <a:bodyPr wrap="none" rtlCol="0">
                <a:spAutoFit/>
              </a:bodyPr>
              <a:lstStyle/>
              <a:p>
                <a:r>
                  <a:rPr lang="en-US" sz="1600" dirty="0">
                    <a:latin typeface="+mj-lt"/>
                  </a:rPr>
                  <a:t>0 km</a:t>
                </a:r>
              </a:p>
            </p:txBody>
          </p:sp>
          <p:sp>
            <p:nvSpPr>
              <p:cNvPr id="93" name="Flèche : bas 92">
                <a:extLst>
                  <a:ext uri="{FF2B5EF4-FFF2-40B4-BE49-F238E27FC236}">
                    <a16:creationId xmlns:a16="http://schemas.microsoft.com/office/drawing/2014/main" id="{CB8ECE28-7AF0-AEF0-5A96-9E92727D7343}"/>
                  </a:ext>
                </a:extLst>
              </p:cNvPr>
              <p:cNvSpPr/>
              <p:nvPr/>
            </p:nvSpPr>
            <p:spPr>
              <a:xfrm>
                <a:off x="2148459" y="4130034"/>
                <a:ext cx="146002" cy="2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0BD7702A-E52C-061C-C99C-6430926CF868}"/>
                  </a:ext>
                </a:extLst>
              </p:cNvPr>
              <p:cNvSpPr txBox="1"/>
              <p:nvPr/>
            </p:nvSpPr>
            <p:spPr>
              <a:xfrm>
                <a:off x="541552" y="3998708"/>
                <a:ext cx="705642" cy="338554"/>
              </a:xfrm>
              <a:prstGeom prst="rect">
                <a:avLst/>
              </a:prstGeom>
              <a:noFill/>
            </p:spPr>
            <p:txBody>
              <a:bodyPr wrap="none" rtlCol="0">
                <a:spAutoFit/>
              </a:bodyPr>
              <a:lstStyle/>
              <a:p>
                <a:r>
                  <a:rPr lang="en-US" sz="1600" dirty="0">
                    <a:latin typeface="+mj-lt"/>
                  </a:rPr>
                  <a:t>120 m</a:t>
                </a:r>
              </a:p>
            </p:txBody>
          </p:sp>
        </p:grpSp>
        <p:sp>
          <p:nvSpPr>
            <p:cNvPr id="108" name="ZoneTexte 107">
              <a:extLst>
                <a:ext uri="{FF2B5EF4-FFF2-40B4-BE49-F238E27FC236}">
                  <a16:creationId xmlns:a16="http://schemas.microsoft.com/office/drawing/2014/main" id="{7DACAB1F-C1D5-3F82-608C-BAC34FF219C3}"/>
                </a:ext>
              </a:extLst>
            </p:cNvPr>
            <p:cNvSpPr txBox="1"/>
            <p:nvPr/>
          </p:nvSpPr>
          <p:spPr>
            <a:xfrm>
              <a:off x="2912954" y="3802991"/>
              <a:ext cx="700833" cy="276999"/>
            </a:xfrm>
            <a:prstGeom prst="rect">
              <a:avLst/>
            </a:prstGeom>
            <a:noFill/>
          </p:spPr>
          <p:txBody>
            <a:bodyPr wrap="none" rtlCol="0">
              <a:spAutoFit/>
            </a:bodyPr>
            <a:lstStyle/>
            <a:p>
              <a:r>
                <a:rPr lang="en-US" sz="1200" dirty="0">
                  <a:solidFill>
                    <a:schemeClr val="accent1"/>
                  </a:solidFill>
                  <a:latin typeface="+mj-lt"/>
                </a:rPr>
                <a:t>drop-off</a:t>
              </a:r>
            </a:p>
          </p:txBody>
        </p:sp>
      </p:grpSp>
      <p:sp>
        <p:nvSpPr>
          <p:cNvPr id="110" name="ZoneTexte 109">
            <a:extLst>
              <a:ext uri="{FF2B5EF4-FFF2-40B4-BE49-F238E27FC236}">
                <a16:creationId xmlns:a16="http://schemas.microsoft.com/office/drawing/2014/main" id="{E5762391-D315-2775-2704-1D9012D27B10}"/>
              </a:ext>
            </a:extLst>
          </p:cNvPr>
          <p:cNvSpPr txBox="1"/>
          <p:nvPr/>
        </p:nvSpPr>
        <p:spPr>
          <a:xfrm>
            <a:off x="609655" y="4088938"/>
            <a:ext cx="886781" cy="369332"/>
          </a:xfrm>
          <a:prstGeom prst="rect">
            <a:avLst/>
          </a:prstGeom>
          <a:noFill/>
        </p:spPr>
        <p:txBody>
          <a:bodyPr wrap="none" rtlCol="0">
            <a:spAutoFit/>
          </a:bodyPr>
          <a:lstStyle/>
          <a:p>
            <a:r>
              <a:rPr lang="en-US" b="1" u="sng" dirty="0">
                <a:latin typeface="+mj-lt"/>
              </a:rPr>
              <a:t>Mission</a:t>
            </a:r>
          </a:p>
        </p:txBody>
      </p:sp>
      <p:sp>
        <p:nvSpPr>
          <p:cNvPr id="111" name="ZoneTexte 110">
            <a:extLst>
              <a:ext uri="{FF2B5EF4-FFF2-40B4-BE49-F238E27FC236}">
                <a16:creationId xmlns:a16="http://schemas.microsoft.com/office/drawing/2014/main" id="{A70FD06F-7930-3BD6-059F-135DD86562F4}"/>
              </a:ext>
            </a:extLst>
          </p:cNvPr>
          <p:cNvSpPr txBox="1"/>
          <p:nvPr/>
        </p:nvSpPr>
        <p:spPr>
          <a:xfrm>
            <a:off x="689805" y="5394766"/>
            <a:ext cx="742511" cy="369332"/>
          </a:xfrm>
          <a:prstGeom prst="rect">
            <a:avLst/>
          </a:prstGeom>
          <a:noFill/>
        </p:spPr>
        <p:txBody>
          <a:bodyPr wrap="none" rtlCol="0">
            <a:spAutoFit/>
          </a:bodyPr>
          <a:lstStyle/>
          <a:p>
            <a:r>
              <a:rPr lang="en-US" b="1" u="sng" dirty="0">
                <a:latin typeface="+mj-lt"/>
              </a:rPr>
              <a:t>Usage</a:t>
            </a:r>
          </a:p>
        </p:txBody>
      </p:sp>
      <p:cxnSp>
        <p:nvCxnSpPr>
          <p:cNvPr id="113" name="Connecteur droit 112">
            <a:extLst>
              <a:ext uri="{FF2B5EF4-FFF2-40B4-BE49-F238E27FC236}">
                <a16:creationId xmlns:a16="http://schemas.microsoft.com/office/drawing/2014/main" id="{A4C70E4C-FE54-22D8-1D45-B927A4ED3ED7}"/>
              </a:ext>
            </a:extLst>
          </p:cNvPr>
          <p:cNvCxnSpPr/>
          <p:nvPr/>
        </p:nvCxnSpPr>
        <p:spPr>
          <a:xfrm>
            <a:off x="3542669" y="5185624"/>
            <a:ext cx="0" cy="830997"/>
          </a:xfrm>
          <a:prstGeom prst="line">
            <a:avLst/>
          </a:prstGeom>
        </p:spPr>
        <p:style>
          <a:lnRef idx="1">
            <a:schemeClr val="dk1"/>
          </a:lnRef>
          <a:fillRef idx="0">
            <a:schemeClr val="dk1"/>
          </a:fillRef>
          <a:effectRef idx="0">
            <a:schemeClr val="dk1"/>
          </a:effectRef>
          <a:fontRef idx="minor">
            <a:schemeClr val="tx1"/>
          </a:fontRef>
        </p:style>
      </p:cxnSp>
      <p:sp>
        <p:nvSpPr>
          <p:cNvPr id="114" name="ZoneTexte 113">
            <a:extLst>
              <a:ext uri="{FF2B5EF4-FFF2-40B4-BE49-F238E27FC236}">
                <a16:creationId xmlns:a16="http://schemas.microsoft.com/office/drawing/2014/main" id="{78ACFAA0-C4E6-3045-29D4-30B127709FDD}"/>
              </a:ext>
            </a:extLst>
          </p:cNvPr>
          <p:cNvSpPr txBox="1"/>
          <p:nvPr/>
        </p:nvSpPr>
        <p:spPr>
          <a:xfrm>
            <a:off x="7603926" y="1844824"/>
            <a:ext cx="1212191" cy="369332"/>
          </a:xfrm>
          <a:prstGeom prst="rect">
            <a:avLst/>
          </a:prstGeom>
          <a:noFill/>
        </p:spPr>
        <p:txBody>
          <a:bodyPr wrap="none" rtlCol="0">
            <a:spAutoFit/>
          </a:bodyPr>
          <a:lstStyle/>
          <a:p>
            <a:r>
              <a:rPr lang="en-US" b="1" u="sng" dirty="0">
                <a:latin typeface="+mj-lt"/>
              </a:rPr>
              <a:t>Boundaries</a:t>
            </a:r>
          </a:p>
        </p:txBody>
      </p:sp>
      <p:sp>
        <p:nvSpPr>
          <p:cNvPr id="116" name="ZoneTexte 115">
            <a:extLst>
              <a:ext uri="{FF2B5EF4-FFF2-40B4-BE49-F238E27FC236}">
                <a16:creationId xmlns:a16="http://schemas.microsoft.com/office/drawing/2014/main" id="{317DC10D-1425-77F1-62F9-729F37298E02}"/>
              </a:ext>
            </a:extLst>
          </p:cNvPr>
          <p:cNvSpPr txBox="1"/>
          <p:nvPr/>
        </p:nvSpPr>
        <p:spPr>
          <a:xfrm>
            <a:off x="5663952" y="1226351"/>
            <a:ext cx="5409519" cy="523220"/>
          </a:xfrm>
          <a:prstGeom prst="rect">
            <a:avLst/>
          </a:prstGeom>
          <a:noFill/>
          <a:ln>
            <a:solidFill>
              <a:schemeClr val="tx1">
                <a:lumMod val="85000"/>
                <a:lumOff val="15000"/>
              </a:schemeClr>
            </a:solidFill>
          </a:ln>
        </p:spPr>
        <p:txBody>
          <a:bodyPr wrap="square">
            <a:spAutoFit/>
          </a:bodyPr>
          <a:lstStyle/>
          <a:p>
            <a:pPr algn="ctr"/>
            <a:r>
              <a:rPr lang="en-US" sz="1400" dirty="0">
                <a:effectLst/>
                <a:latin typeface="+mj-lt"/>
              </a:rPr>
              <a:t>“Deliver a </a:t>
            </a:r>
            <a:r>
              <a:rPr lang="en-US" sz="1400" b="1" dirty="0">
                <a:effectLst/>
                <a:latin typeface="+mj-lt"/>
              </a:rPr>
              <a:t>2 kg </a:t>
            </a:r>
            <a:r>
              <a:rPr lang="en-US" sz="1400" dirty="0">
                <a:effectLst/>
                <a:latin typeface="+mj-lt"/>
              </a:rPr>
              <a:t>payload within a </a:t>
            </a:r>
            <a:r>
              <a:rPr lang="en-US" sz="1400" b="1" dirty="0">
                <a:effectLst/>
                <a:latin typeface="+mj-lt"/>
              </a:rPr>
              <a:t>7.5 km </a:t>
            </a:r>
            <a:r>
              <a:rPr lang="en-US" sz="1400" dirty="0">
                <a:effectLst/>
                <a:latin typeface="+mj-lt"/>
              </a:rPr>
              <a:t>radius, at the rate of</a:t>
            </a:r>
          </a:p>
          <a:p>
            <a:pPr algn="ctr"/>
            <a:r>
              <a:rPr lang="en-US" sz="1400" dirty="0">
                <a:effectLst/>
                <a:latin typeface="+mj-lt"/>
              </a:rPr>
              <a:t>5 deliveries per day, 260 days per year, for a period of 2 years”</a:t>
            </a:r>
            <a:endParaRPr lang="en-US" sz="1400" dirty="0">
              <a:latin typeface="+mj-lt"/>
            </a:endParaRPr>
          </a:p>
        </p:txBody>
      </p:sp>
      <p:sp>
        <p:nvSpPr>
          <p:cNvPr id="117" name="ZoneTexte 116">
            <a:extLst>
              <a:ext uri="{FF2B5EF4-FFF2-40B4-BE49-F238E27FC236}">
                <a16:creationId xmlns:a16="http://schemas.microsoft.com/office/drawing/2014/main" id="{5C9AFB16-628C-C650-CC7E-12C8AD9F9DF3}"/>
              </a:ext>
            </a:extLst>
          </p:cNvPr>
          <p:cNvSpPr txBox="1"/>
          <p:nvPr/>
        </p:nvSpPr>
        <p:spPr>
          <a:xfrm>
            <a:off x="3589285" y="5394766"/>
            <a:ext cx="1136850" cy="338554"/>
          </a:xfrm>
          <a:prstGeom prst="rect">
            <a:avLst/>
          </a:prstGeom>
          <a:noFill/>
        </p:spPr>
        <p:txBody>
          <a:bodyPr wrap="none" rtlCol="0">
            <a:spAutoFit/>
          </a:bodyPr>
          <a:lstStyle/>
          <a:p>
            <a:r>
              <a:rPr lang="en-US" sz="1600" dirty="0">
                <a:latin typeface="+mj-lt"/>
              </a:rPr>
              <a:t>2600 cycles</a:t>
            </a:r>
          </a:p>
        </p:txBody>
      </p:sp>
      <p:grpSp>
        <p:nvGrpSpPr>
          <p:cNvPr id="178" name="Groupe 177">
            <a:extLst>
              <a:ext uri="{FF2B5EF4-FFF2-40B4-BE49-F238E27FC236}">
                <a16:creationId xmlns:a16="http://schemas.microsoft.com/office/drawing/2014/main" id="{6C28535D-A1D1-85D3-9EBA-8D4E3E651A06}"/>
              </a:ext>
            </a:extLst>
          </p:cNvPr>
          <p:cNvGrpSpPr/>
          <p:nvPr/>
        </p:nvGrpSpPr>
        <p:grpSpPr>
          <a:xfrm>
            <a:off x="5435378" y="2276872"/>
            <a:ext cx="5980962" cy="2684710"/>
            <a:chOff x="5419566" y="2780928"/>
            <a:chExt cx="5980962" cy="2684710"/>
          </a:xfrm>
        </p:grpSpPr>
        <p:sp>
          <p:nvSpPr>
            <p:cNvPr id="119" name="Rectangle à coins arrondis 93">
              <a:extLst>
                <a:ext uri="{FF2B5EF4-FFF2-40B4-BE49-F238E27FC236}">
                  <a16:creationId xmlns:a16="http://schemas.microsoft.com/office/drawing/2014/main" id="{98DAE550-7001-D04E-5989-5A92AB976077}"/>
                </a:ext>
              </a:extLst>
            </p:cNvPr>
            <p:cNvSpPr/>
            <p:nvPr/>
          </p:nvSpPr>
          <p:spPr>
            <a:xfrm>
              <a:off x="6273208" y="2780928"/>
              <a:ext cx="4114800" cy="2684710"/>
            </a:xfrm>
            <a:prstGeom prst="roundRect">
              <a:avLst>
                <a:gd name="adj" fmla="val 7761"/>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a:solidFill>
                  <a:schemeClr val="tx1"/>
                </a:solidFill>
              </a:endParaRPr>
            </a:p>
          </p:txBody>
        </p:sp>
        <p:sp>
          <p:nvSpPr>
            <p:cNvPr id="120" name="Rectangle 119">
              <a:extLst>
                <a:ext uri="{FF2B5EF4-FFF2-40B4-BE49-F238E27FC236}">
                  <a16:creationId xmlns:a16="http://schemas.microsoft.com/office/drawing/2014/main" id="{7E8CC944-22E3-8B82-13DC-DD9C13C74770}"/>
                </a:ext>
              </a:extLst>
            </p:cNvPr>
            <p:cNvSpPr/>
            <p:nvPr/>
          </p:nvSpPr>
          <p:spPr>
            <a:xfrm>
              <a:off x="6533506" y="3670173"/>
              <a:ext cx="1035708" cy="356396"/>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t>Production</a:t>
              </a:r>
            </a:p>
          </p:txBody>
        </p:sp>
        <p:sp>
          <p:nvSpPr>
            <p:cNvPr id="121" name="Rectangle 120">
              <a:extLst>
                <a:ext uri="{FF2B5EF4-FFF2-40B4-BE49-F238E27FC236}">
                  <a16:creationId xmlns:a16="http://schemas.microsoft.com/office/drawing/2014/main" id="{CE392A3D-25CE-EB9C-32FE-649F6670B107}"/>
                </a:ext>
              </a:extLst>
            </p:cNvPr>
            <p:cNvSpPr/>
            <p:nvPr/>
          </p:nvSpPr>
          <p:spPr>
            <a:xfrm>
              <a:off x="6533506" y="4344586"/>
              <a:ext cx="1035708" cy="356396"/>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t>Operation</a:t>
              </a:r>
            </a:p>
          </p:txBody>
        </p:sp>
        <p:sp>
          <p:nvSpPr>
            <p:cNvPr id="122" name="Rectangle 121">
              <a:extLst>
                <a:ext uri="{FF2B5EF4-FFF2-40B4-BE49-F238E27FC236}">
                  <a16:creationId xmlns:a16="http://schemas.microsoft.com/office/drawing/2014/main" id="{1DAC9425-D97C-4393-19C5-0DFE8C6504BE}"/>
                </a:ext>
              </a:extLst>
            </p:cNvPr>
            <p:cNvSpPr/>
            <p:nvPr/>
          </p:nvSpPr>
          <p:spPr>
            <a:xfrm>
              <a:off x="6533506" y="4930894"/>
              <a:ext cx="1035708" cy="356396"/>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strike="sngStrike" dirty="0">
                  <a:solidFill>
                    <a:schemeClr val="tx2">
                      <a:lumMod val="65000"/>
                      <a:lumOff val="35000"/>
                    </a:schemeClr>
                  </a:solidFill>
                </a:rPr>
                <a:t>End-of-life</a:t>
              </a:r>
            </a:p>
          </p:txBody>
        </p:sp>
        <p:sp>
          <p:nvSpPr>
            <p:cNvPr id="123" name="Rectangle 122">
              <a:extLst>
                <a:ext uri="{FF2B5EF4-FFF2-40B4-BE49-F238E27FC236}">
                  <a16:creationId xmlns:a16="http://schemas.microsoft.com/office/drawing/2014/main" id="{035F81D0-0DBD-729F-94F8-2F2CEF62CD6D}"/>
                </a:ext>
              </a:extLst>
            </p:cNvPr>
            <p:cNvSpPr/>
            <p:nvPr/>
          </p:nvSpPr>
          <p:spPr>
            <a:xfrm>
              <a:off x="7934409" y="3480490"/>
              <a:ext cx="939036" cy="202359"/>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Components</a:t>
              </a:r>
            </a:p>
          </p:txBody>
        </p:sp>
        <p:sp>
          <p:nvSpPr>
            <p:cNvPr id="124" name="Rectangle 123">
              <a:extLst>
                <a:ext uri="{FF2B5EF4-FFF2-40B4-BE49-F238E27FC236}">
                  <a16:creationId xmlns:a16="http://schemas.microsoft.com/office/drawing/2014/main" id="{8173A57D-BBF3-F5CB-6504-28EF4F1EC565}"/>
                </a:ext>
              </a:extLst>
            </p:cNvPr>
            <p:cNvSpPr/>
            <p:nvPr/>
          </p:nvSpPr>
          <p:spPr>
            <a:xfrm>
              <a:off x="7934409" y="3745386"/>
              <a:ext cx="939036" cy="202359"/>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Assembly</a:t>
              </a:r>
            </a:p>
          </p:txBody>
        </p:sp>
        <p:sp>
          <p:nvSpPr>
            <p:cNvPr id="125" name="Rectangle 124">
              <a:extLst>
                <a:ext uri="{FF2B5EF4-FFF2-40B4-BE49-F238E27FC236}">
                  <a16:creationId xmlns:a16="http://schemas.microsoft.com/office/drawing/2014/main" id="{BCB90C05-8998-DE08-E3CD-5081FF76AB9D}"/>
                </a:ext>
              </a:extLst>
            </p:cNvPr>
            <p:cNvSpPr/>
            <p:nvPr/>
          </p:nvSpPr>
          <p:spPr>
            <a:xfrm>
              <a:off x="7934409" y="4423046"/>
              <a:ext cx="939036" cy="201221"/>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Energy</a:t>
              </a:r>
            </a:p>
          </p:txBody>
        </p:sp>
        <p:sp>
          <p:nvSpPr>
            <p:cNvPr id="126" name="Rectangle 125">
              <a:extLst>
                <a:ext uri="{FF2B5EF4-FFF2-40B4-BE49-F238E27FC236}">
                  <a16:creationId xmlns:a16="http://schemas.microsoft.com/office/drawing/2014/main" id="{ABF73157-911A-06A8-7268-8BFE4A38E688}"/>
                </a:ext>
              </a:extLst>
            </p:cNvPr>
            <p:cNvSpPr/>
            <p:nvPr/>
          </p:nvSpPr>
          <p:spPr>
            <a:xfrm>
              <a:off x="7934409" y="4006399"/>
              <a:ext cx="939036" cy="202359"/>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Delivery</a:t>
              </a:r>
            </a:p>
          </p:txBody>
        </p:sp>
        <p:sp>
          <p:nvSpPr>
            <p:cNvPr id="127" name="Rectangle 126">
              <a:extLst>
                <a:ext uri="{FF2B5EF4-FFF2-40B4-BE49-F238E27FC236}">
                  <a16:creationId xmlns:a16="http://schemas.microsoft.com/office/drawing/2014/main" id="{3BE11CFB-3C68-7F5E-E69C-4F01CE1BDFF8}"/>
                </a:ext>
              </a:extLst>
            </p:cNvPr>
            <p:cNvSpPr/>
            <p:nvPr/>
          </p:nvSpPr>
          <p:spPr>
            <a:xfrm>
              <a:off x="6533506" y="2919785"/>
              <a:ext cx="1035708" cy="356396"/>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strike="sngStrike" dirty="0">
                  <a:solidFill>
                    <a:schemeClr val="tx2">
                      <a:lumMod val="65000"/>
                      <a:lumOff val="35000"/>
                    </a:schemeClr>
                  </a:solidFill>
                </a:rPr>
                <a:t>Infrastructures</a:t>
              </a:r>
            </a:p>
          </p:txBody>
        </p:sp>
        <p:sp>
          <p:nvSpPr>
            <p:cNvPr id="128" name="Rectangle 127">
              <a:extLst>
                <a:ext uri="{FF2B5EF4-FFF2-40B4-BE49-F238E27FC236}">
                  <a16:creationId xmlns:a16="http://schemas.microsoft.com/office/drawing/2014/main" id="{8AA29156-FDE8-B500-41B7-8A47F008534C}"/>
                </a:ext>
              </a:extLst>
            </p:cNvPr>
            <p:cNvSpPr/>
            <p:nvPr/>
          </p:nvSpPr>
          <p:spPr>
            <a:xfrm>
              <a:off x="7934409" y="4883358"/>
              <a:ext cx="939036" cy="201221"/>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Recycling</a:t>
              </a:r>
            </a:p>
          </p:txBody>
        </p:sp>
        <p:sp>
          <p:nvSpPr>
            <p:cNvPr id="129" name="Rectangle 128">
              <a:extLst>
                <a:ext uri="{FF2B5EF4-FFF2-40B4-BE49-F238E27FC236}">
                  <a16:creationId xmlns:a16="http://schemas.microsoft.com/office/drawing/2014/main" id="{54DF0AC5-5F8E-A996-FA3F-B2A3DA0DD59F}"/>
                </a:ext>
              </a:extLst>
            </p:cNvPr>
            <p:cNvSpPr/>
            <p:nvPr/>
          </p:nvSpPr>
          <p:spPr>
            <a:xfrm>
              <a:off x="7934409" y="5151477"/>
              <a:ext cx="939036" cy="201221"/>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Landfill</a:t>
              </a:r>
            </a:p>
          </p:txBody>
        </p:sp>
        <p:sp>
          <p:nvSpPr>
            <p:cNvPr id="130" name="Rectangle 129">
              <a:extLst>
                <a:ext uri="{FF2B5EF4-FFF2-40B4-BE49-F238E27FC236}">
                  <a16:creationId xmlns:a16="http://schemas.microsoft.com/office/drawing/2014/main" id="{0C475F52-8DFA-499B-9C1F-6BA2DB49FA63}"/>
                </a:ext>
              </a:extLst>
            </p:cNvPr>
            <p:cNvSpPr/>
            <p:nvPr/>
          </p:nvSpPr>
          <p:spPr>
            <a:xfrm>
              <a:off x="7934409" y="2871404"/>
              <a:ext cx="939036" cy="202359"/>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Charging</a:t>
              </a:r>
            </a:p>
          </p:txBody>
        </p:sp>
        <p:sp>
          <p:nvSpPr>
            <p:cNvPr id="131" name="Rectangle 130">
              <a:extLst>
                <a:ext uri="{FF2B5EF4-FFF2-40B4-BE49-F238E27FC236}">
                  <a16:creationId xmlns:a16="http://schemas.microsoft.com/office/drawing/2014/main" id="{A124EBF2-0DC7-1E78-D5E3-E7C5D9382E6A}"/>
                </a:ext>
              </a:extLst>
            </p:cNvPr>
            <p:cNvSpPr/>
            <p:nvPr/>
          </p:nvSpPr>
          <p:spPr>
            <a:xfrm>
              <a:off x="7934409" y="3136734"/>
              <a:ext cx="939036" cy="202359"/>
            </a:xfrm>
            <a:prstGeom prst="rect">
              <a:avLst/>
            </a:prstGeom>
            <a:solidFill>
              <a:srgbClr val="79B1D9"/>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strike="sngStrike" dirty="0">
                  <a:solidFill>
                    <a:schemeClr val="tx2">
                      <a:lumMod val="65000"/>
                      <a:lumOff val="35000"/>
                    </a:schemeClr>
                  </a:solidFill>
                </a:rPr>
                <a:t>Landing pads</a:t>
              </a:r>
            </a:p>
          </p:txBody>
        </p:sp>
        <p:sp>
          <p:nvSpPr>
            <p:cNvPr id="132" name="Rectangle 131">
              <a:extLst>
                <a:ext uri="{FF2B5EF4-FFF2-40B4-BE49-F238E27FC236}">
                  <a16:creationId xmlns:a16="http://schemas.microsoft.com/office/drawing/2014/main" id="{FC92328F-6645-B9EE-F835-1A30347223C2}"/>
                </a:ext>
              </a:extLst>
            </p:cNvPr>
            <p:cNvSpPr/>
            <p:nvPr/>
          </p:nvSpPr>
          <p:spPr>
            <a:xfrm>
              <a:off x="9256482" y="3480490"/>
              <a:ext cx="939036" cy="202359"/>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Materials</a:t>
              </a:r>
            </a:p>
          </p:txBody>
        </p:sp>
        <p:sp>
          <p:nvSpPr>
            <p:cNvPr id="133" name="Rectangle 132">
              <a:extLst>
                <a:ext uri="{FF2B5EF4-FFF2-40B4-BE49-F238E27FC236}">
                  <a16:creationId xmlns:a16="http://schemas.microsoft.com/office/drawing/2014/main" id="{E1A3504D-74B9-08A8-E41F-CE840E83FC30}"/>
                </a:ext>
              </a:extLst>
            </p:cNvPr>
            <p:cNvSpPr/>
            <p:nvPr/>
          </p:nvSpPr>
          <p:spPr>
            <a:xfrm>
              <a:off x="9256482" y="3745386"/>
              <a:ext cx="939036" cy="202359"/>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Energy</a:t>
              </a:r>
            </a:p>
          </p:txBody>
        </p:sp>
        <p:sp>
          <p:nvSpPr>
            <p:cNvPr id="134" name="Rectangle 133">
              <a:extLst>
                <a:ext uri="{FF2B5EF4-FFF2-40B4-BE49-F238E27FC236}">
                  <a16:creationId xmlns:a16="http://schemas.microsoft.com/office/drawing/2014/main" id="{5FAC264A-256E-5514-C3C7-464BC7EFD779}"/>
                </a:ext>
              </a:extLst>
            </p:cNvPr>
            <p:cNvSpPr/>
            <p:nvPr/>
          </p:nvSpPr>
          <p:spPr>
            <a:xfrm>
              <a:off x="9256482" y="4006399"/>
              <a:ext cx="939036" cy="202359"/>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Transport</a:t>
              </a:r>
            </a:p>
          </p:txBody>
        </p:sp>
        <p:cxnSp>
          <p:nvCxnSpPr>
            <p:cNvPr id="135" name="Connecteur en angle 143">
              <a:extLst>
                <a:ext uri="{FF2B5EF4-FFF2-40B4-BE49-F238E27FC236}">
                  <a16:creationId xmlns:a16="http://schemas.microsoft.com/office/drawing/2014/main" id="{A133F6D6-B88B-7D6F-8ACD-7E7C417C9C92}"/>
                </a:ext>
              </a:extLst>
            </p:cNvPr>
            <p:cNvCxnSpPr>
              <a:cxnSpLocks/>
              <a:stCxn id="130" idx="1"/>
              <a:endCxn id="127" idx="3"/>
            </p:cNvCxnSpPr>
            <p:nvPr/>
          </p:nvCxnSpPr>
          <p:spPr>
            <a:xfrm rot="10800000" flipV="1">
              <a:off x="7569215" y="2972583"/>
              <a:ext cx="365195" cy="1253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6" name="Connecteur en angle 144">
              <a:extLst>
                <a:ext uri="{FF2B5EF4-FFF2-40B4-BE49-F238E27FC236}">
                  <a16:creationId xmlns:a16="http://schemas.microsoft.com/office/drawing/2014/main" id="{3FC7F6AB-811C-4D4C-F577-A825D13A636A}"/>
                </a:ext>
              </a:extLst>
            </p:cNvPr>
            <p:cNvCxnSpPr>
              <a:cxnSpLocks/>
              <a:stCxn id="131" idx="1"/>
              <a:endCxn id="127" idx="3"/>
            </p:cNvCxnSpPr>
            <p:nvPr/>
          </p:nvCxnSpPr>
          <p:spPr>
            <a:xfrm rot="10800000">
              <a:off x="7569215" y="3097984"/>
              <a:ext cx="365195" cy="1399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7" name="Connecteur en angle 147">
              <a:extLst>
                <a:ext uri="{FF2B5EF4-FFF2-40B4-BE49-F238E27FC236}">
                  <a16:creationId xmlns:a16="http://schemas.microsoft.com/office/drawing/2014/main" id="{8F6D2EA8-41E8-E51E-3A6F-4F81A679FB1C}"/>
                </a:ext>
              </a:extLst>
            </p:cNvPr>
            <p:cNvCxnSpPr>
              <a:cxnSpLocks/>
              <a:stCxn id="123" idx="1"/>
              <a:endCxn id="120" idx="3"/>
            </p:cNvCxnSpPr>
            <p:nvPr/>
          </p:nvCxnSpPr>
          <p:spPr>
            <a:xfrm rot="10800000" flipV="1">
              <a:off x="7569215" y="3581669"/>
              <a:ext cx="365195" cy="2667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8" name="Connecteur en angle 150">
              <a:extLst>
                <a:ext uri="{FF2B5EF4-FFF2-40B4-BE49-F238E27FC236}">
                  <a16:creationId xmlns:a16="http://schemas.microsoft.com/office/drawing/2014/main" id="{CB542391-B98B-129C-2A78-EC56FCC72E2C}"/>
                </a:ext>
              </a:extLst>
            </p:cNvPr>
            <p:cNvCxnSpPr>
              <a:cxnSpLocks/>
              <a:stCxn id="126" idx="1"/>
              <a:endCxn id="120" idx="3"/>
            </p:cNvCxnSpPr>
            <p:nvPr/>
          </p:nvCxnSpPr>
          <p:spPr>
            <a:xfrm rot="10800000">
              <a:off x="7569215" y="3848371"/>
              <a:ext cx="365195" cy="25920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9" name="Connecteur droit avec flèche 138">
              <a:extLst>
                <a:ext uri="{FF2B5EF4-FFF2-40B4-BE49-F238E27FC236}">
                  <a16:creationId xmlns:a16="http://schemas.microsoft.com/office/drawing/2014/main" id="{5018FE0F-9F06-F2DA-4BA0-1689E1D44F87}"/>
                </a:ext>
              </a:extLst>
            </p:cNvPr>
            <p:cNvCxnSpPr>
              <a:cxnSpLocks/>
              <a:stCxn id="124" idx="1"/>
              <a:endCxn id="120" idx="3"/>
            </p:cNvCxnSpPr>
            <p:nvPr/>
          </p:nvCxnSpPr>
          <p:spPr>
            <a:xfrm flipH="1">
              <a:off x="7569214" y="3846566"/>
              <a:ext cx="365195" cy="1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Connecteur droit avec flèche 139">
              <a:extLst>
                <a:ext uri="{FF2B5EF4-FFF2-40B4-BE49-F238E27FC236}">
                  <a16:creationId xmlns:a16="http://schemas.microsoft.com/office/drawing/2014/main" id="{D844FF8F-DDF0-0530-7762-23CE1031C143}"/>
                </a:ext>
              </a:extLst>
            </p:cNvPr>
            <p:cNvCxnSpPr>
              <a:stCxn id="133" idx="1"/>
              <a:endCxn id="124" idx="3"/>
            </p:cNvCxnSpPr>
            <p:nvPr/>
          </p:nvCxnSpPr>
          <p:spPr>
            <a:xfrm flipH="1">
              <a:off x="8873446" y="3846566"/>
              <a:ext cx="383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Connecteur droit avec flèche 140">
              <a:extLst>
                <a:ext uri="{FF2B5EF4-FFF2-40B4-BE49-F238E27FC236}">
                  <a16:creationId xmlns:a16="http://schemas.microsoft.com/office/drawing/2014/main" id="{9BD5AD5D-88F3-7B4D-DECC-771229FC7743}"/>
                </a:ext>
              </a:extLst>
            </p:cNvPr>
            <p:cNvCxnSpPr>
              <a:stCxn id="134" idx="1"/>
              <a:endCxn id="126" idx="3"/>
            </p:cNvCxnSpPr>
            <p:nvPr/>
          </p:nvCxnSpPr>
          <p:spPr>
            <a:xfrm flipH="1">
              <a:off x="8873446" y="4107579"/>
              <a:ext cx="383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Connecteur droit avec flèche 141">
              <a:extLst>
                <a:ext uri="{FF2B5EF4-FFF2-40B4-BE49-F238E27FC236}">
                  <a16:creationId xmlns:a16="http://schemas.microsoft.com/office/drawing/2014/main" id="{37329332-0118-5CF3-DEE3-8F78E0BB5081}"/>
                </a:ext>
              </a:extLst>
            </p:cNvPr>
            <p:cNvCxnSpPr>
              <a:stCxn id="132" idx="1"/>
              <a:endCxn id="123" idx="3"/>
            </p:cNvCxnSpPr>
            <p:nvPr/>
          </p:nvCxnSpPr>
          <p:spPr>
            <a:xfrm flipH="1">
              <a:off x="8873446" y="3581670"/>
              <a:ext cx="383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necteur en angle 170">
              <a:extLst>
                <a:ext uri="{FF2B5EF4-FFF2-40B4-BE49-F238E27FC236}">
                  <a16:creationId xmlns:a16="http://schemas.microsoft.com/office/drawing/2014/main" id="{70E21BFE-3EE1-9ACE-FC1D-930B8D50A25E}"/>
                </a:ext>
              </a:extLst>
            </p:cNvPr>
            <p:cNvCxnSpPr>
              <a:stCxn id="133" idx="1"/>
              <a:endCxn id="123" idx="3"/>
            </p:cNvCxnSpPr>
            <p:nvPr/>
          </p:nvCxnSpPr>
          <p:spPr>
            <a:xfrm rot="10800000">
              <a:off x="8873446" y="3581670"/>
              <a:ext cx="383037" cy="26489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4" name="Connecteur en angle 175">
              <a:extLst>
                <a:ext uri="{FF2B5EF4-FFF2-40B4-BE49-F238E27FC236}">
                  <a16:creationId xmlns:a16="http://schemas.microsoft.com/office/drawing/2014/main" id="{9430D766-A2CA-15EF-EBDB-54A8F9EA91CF}"/>
                </a:ext>
              </a:extLst>
            </p:cNvPr>
            <p:cNvCxnSpPr>
              <a:stCxn id="134" idx="1"/>
              <a:endCxn id="123" idx="3"/>
            </p:cNvCxnSpPr>
            <p:nvPr/>
          </p:nvCxnSpPr>
          <p:spPr>
            <a:xfrm rot="10800000">
              <a:off x="8873446" y="3581670"/>
              <a:ext cx="383036" cy="5259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5" name="Connecteur droit avec flèche 144">
              <a:extLst>
                <a:ext uri="{FF2B5EF4-FFF2-40B4-BE49-F238E27FC236}">
                  <a16:creationId xmlns:a16="http://schemas.microsoft.com/office/drawing/2014/main" id="{B7F0E6B0-54C2-8C77-6C7B-502016C85EB2}"/>
                </a:ext>
              </a:extLst>
            </p:cNvPr>
            <p:cNvCxnSpPr>
              <a:cxnSpLocks/>
              <a:stCxn id="125" idx="1"/>
              <a:endCxn id="121" idx="3"/>
            </p:cNvCxnSpPr>
            <p:nvPr/>
          </p:nvCxnSpPr>
          <p:spPr>
            <a:xfrm flipH="1" flipV="1">
              <a:off x="7569214" y="4522784"/>
              <a:ext cx="365195" cy="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Connecteur en angle 184">
              <a:extLst>
                <a:ext uri="{FF2B5EF4-FFF2-40B4-BE49-F238E27FC236}">
                  <a16:creationId xmlns:a16="http://schemas.microsoft.com/office/drawing/2014/main" id="{213958EC-AE12-A5C1-2859-AC01DD7BC91B}"/>
                </a:ext>
              </a:extLst>
            </p:cNvPr>
            <p:cNvCxnSpPr>
              <a:cxnSpLocks/>
              <a:stCxn id="128" idx="1"/>
              <a:endCxn id="122" idx="3"/>
            </p:cNvCxnSpPr>
            <p:nvPr/>
          </p:nvCxnSpPr>
          <p:spPr>
            <a:xfrm rot="10800000" flipV="1">
              <a:off x="7569215" y="4983968"/>
              <a:ext cx="365195" cy="125123"/>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7" name="Connecteur en angle 187">
              <a:extLst>
                <a:ext uri="{FF2B5EF4-FFF2-40B4-BE49-F238E27FC236}">
                  <a16:creationId xmlns:a16="http://schemas.microsoft.com/office/drawing/2014/main" id="{3A4B1125-D39A-3EC9-56C4-62B43FE692F0}"/>
                </a:ext>
              </a:extLst>
            </p:cNvPr>
            <p:cNvCxnSpPr>
              <a:cxnSpLocks/>
              <a:stCxn id="129" idx="1"/>
              <a:endCxn id="122" idx="3"/>
            </p:cNvCxnSpPr>
            <p:nvPr/>
          </p:nvCxnSpPr>
          <p:spPr>
            <a:xfrm rot="10800000">
              <a:off x="7569215" y="5109092"/>
              <a:ext cx="365195" cy="142996"/>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48" name="ZoneTexte 147">
              <a:extLst>
                <a:ext uri="{FF2B5EF4-FFF2-40B4-BE49-F238E27FC236}">
                  <a16:creationId xmlns:a16="http://schemas.microsoft.com/office/drawing/2014/main" id="{0B66430F-2CE1-BC66-8592-6AE94B89DA6B}"/>
                </a:ext>
              </a:extLst>
            </p:cNvPr>
            <p:cNvSpPr txBox="1"/>
            <p:nvPr/>
          </p:nvSpPr>
          <p:spPr>
            <a:xfrm>
              <a:off x="5419566" y="3672131"/>
              <a:ext cx="728084" cy="261610"/>
            </a:xfrm>
            <a:prstGeom prst="rect">
              <a:avLst/>
            </a:prstGeom>
            <a:noFill/>
          </p:spPr>
          <p:txBody>
            <a:bodyPr wrap="none" rtlCol="0">
              <a:spAutoFit/>
            </a:bodyPr>
            <a:lstStyle/>
            <a:p>
              <a:r>
                <a:rPr lang="en-US" sz="1100" i="1" dirty="0"/>
                <a:t>resources</a:t>
              </a:r>
            </a:p>
          </p:txBody>
        </p:sp>
        <p:cxnSp>
          <p:nvCxnSpPr>
            <p:cNvPr id="149" name="Connecteur en angle 204">
              <a:extLst>
                <a:ext uri="{FF2B5EF4-FFF2-40B4-BE49-F238E27FC236}">
                  <a16:creationId xmlns:a16="http://schemas.microsoft.com/office/drawing/2014/main" id="{77D4BFC3-D4C0-DC26-1E89-E2B07054BEC5}"/>
                </a:ext>
              </a:extLst>
            </p:cNvPr>
            <p:cNvCxnSpPr>
              <a:cxnSpLocks/>
              <a:stCxn id="148" idx="2"/>
              <a:endCxn id="119" idx="1"/>
            </p:cNvCxnSpPr>
            <p:nvPr/>
          </p:nvCxnSpPr>
          <p:spPr>
            <a:xfrm rot="16200000" flipH="1">
              <a:off x="5933637" y="3783712"/>
              <a:ext cx="189542" cy="489600"/>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150" name="ZoneTexte 149">
              <a:extLst>
                <a:ext uri="{FF2B5EF4-FFF2-40B4-BE49-F238E27FC236}">
                  <a16:creationId xmlns:a16="http://schemas.microsoft.com/office/drawing/2014/main" id="{1EFE0D81-B22A-7A13-420E-218CBD9FFBEA}"/>
                </a:ext>
              </a:extLst>
            </p:cNvPr>
            <p:cNvSpPr txBox="1"/>
            <p:nvPr/>
          </p:nvSpPr>
          <p:spPr>
            <a:xfrm>
              <a:off x="10507013" y="3624506"/>
              <a:ext cx="893515" cy="261610"/>
            </a:xfrm>
            <a:prstGeom prst="rect">
              <a:avLst/>
            </a:prstGeom>
            <a:noFill/>
          </p:spPr>
          <p:txBody>
            <a:bodyPr wrap="square" rtlCol="0">
              <a:spAutoFit/>
            </a:bodyPr>
            <a:lstStyle/>
            <a:p>
              <a:r>
                <a:rPr lang="en-US" sz="1100" i="1" dirty="0"/>
                <a:t>emissions</a:t>
              </a:r>
            </a:p>
          </p:txBody>
        </p:sp>
        <p:cxnSp>
          <p:nvCxnSpPr>
            <p:cNvPr id="151" name="Connecteur en angle 206">
              <a:extLst>
                <a:ext uri="{FF2B5EF4-FFF2-40B4-BE49-F238E27FC236}">
                  <a16:creationId xmlns:a16="http://schemas.microsoft.com/office/drawing/2014/main" id="{69484F2B-55EC-2555-D508-32231A2DBC45}"/>
                </a:ext>
              </a:extLst>
            </p:cNvPr>
            <p:cNvCxnSpPr>
              <a:cxnSpLocks/>
              <a:stCxn id="119" idx="3"/>
              <a:endCxn id="150" idx="2"/>
            </p:cNvCxnSpPr>
            <p:nvPr/>
          </p:nvCxnSpPr>
          <p:spPr>
            <a:xfrm flipV="1">
              <a:off x="10388008" y="3886116"/>
              <a:ext cx="565763" cy="237167"/>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176" name="ZoneTexte 175">
            <a:extLst>
              <a:ext uri="{FF2B5EF4-FFF2-40B4-BE49-F238E27FC236}">
                <a16:creationId xmlns:a16="http://schemas.microsoft.com/office/drawing/2014/main" id="{FA3B7D80-DEF5-C09E-5FCA-09187864BA5E}"/>
              </a:ext>
            </a:extLst>
          </p:cNvPr>
          <p:cNvSpPr txBox="1"/>
          <p:nvPr/>
        </p:nvSpPr>
        <p:spPr>
          <a:xfrm>
            <a:off x="7438233" y="764704"/>
            <a:ext cx="1544012" cy="369332"/>
          </a:xfrm>
          <a:prstGeom prst="rect">
            <a:avLst/>
          </a:prstGeom>
          <a:noFill/>
        </p:spPr>
        <p:txBody>
          <a:bodyPr wrap="none" rtlCol="0">
            <a:spAutoFit/>
          </a:bodyPr>
          <a:lstStyle/>
          <a:p>
            <a:r>
              <a:rPr lang="en-US" b="1" u="sng" dirty="0">
                <a:latin typeface="+mj-lt"/>
              </a:rPr>
              <a:t>Functional unit</a:t>
            </a:r>
          </a:p>
        </p:txBody>
      </p:sp>
      <p:sp>
        <p:nvSpPr>
          <p:cNvPr id="2" name="Espace réservé de la date 3">
            <a:extLst>
              <a:ext uri="{FF2B5EF4-FFF2-40B4-BE49-F238E27FC236}">
                <a16:creationId xmlns:a16="http://schemas.microsoft.com/office/drawing/2014/main" id="{3AAA8258-7FC1-577E-7E6F-E83D2C7616FB}"/>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7" name="ZoneTexte 6">
            <a:extLst>
              <a:ext uri="{FF2B5EF4-FFF2-40B4-BE49-F238E27FC236}">
                <a16:creationId xmlns:a16="http://schemas.microsoft.com/office/drawing/2014/main" id="{FFC40AFB-39FF-AC49-0F7C-1513BF91F2C6}"/>
              </a:ext>
            </a:extLst>
          </p:cNvPr>
          <p:cNvSpPr txBox="1"/>
          <p:nvPr/>
        </p:nvSpPr>
        <p:spPr>
          <a:xfrm>
            <a:off x="7438233" y="5085184"/>
            <a:ext cx="1808508" cy="369332"/>
          </a:xfrm>
          <a:prstGeom prst="rect">
            <a:avLst/>
          </a:prstGeom>
          <a:noFill/>
        </p:spPr>
        <p:txBody>
          <a:bodyPr wrap="none" rtlCol="0">
            <a:spAutoFit/>
          </a:bodyPr>
          <a:lstStyle/>
          <a:p>
            <a:r>
              <a:rPr lang="en-US" b="1" u="sng" dirty="0">
                <a:latin typeface="+mj-lt"/>
              </a:rPr>
              <a:t>Impact categories</a:t>
            </a:r>
          </a:p>
        </p:txBody>
      </p:sp>
      <p:sp>
        <p:nvSpPr>
          <p:cNvPr id="9" name="ZoneTexte 8">
            <a:extLst>
              <a:ext uri="{FF2B5EF4-FFF2-40B4-BE49-F238E27FC236}">
                <a16:creationId xmlns:a16="http://schemas.microsoft.com/office/drawing/2014/main" id="{31924249-2FEA-B8D2-F298-E8124140061B}"/>
              </a:ext>
            </a:extLst>
          </p:cNvPr>
          <p:cNvSpPr txBox="1"/>
          <p:nvPr/>
        </p:nvSpPr>
        <p:spPr>
          <a:xfrm>
            <a:off x="6163462" y="5471836"/>
            <a:ext cx="4379725" cy="738664"/>
          </a:xfrm>
          <a:prstGeom prst="rect">
            <a:avLst/>
          </a:prstGeom>
          <a:noFill/>
        </p:spPr>
        <p:txBody>
          <a:bodyPr wrap="none" rtlCol="0">
            <a:spAutoFit/>
          </a:bodyPr>
          <a:lstStyle/>
          <a:p>
            <a:r>
              <a:rPr lang="en-US" sz="1400" dirty="0">
                <a:latin typeface="+mj-lt"/>
              </a:rPr>
              <a:t>EU Environmental Footprint methods:</a:t>
            </a:r>
          </a:p>
          <a:p>
            <a:pPr marL="285750" indent="-285750">
              <a:buFont typeface="Arial" panose="020B0604020202020204" pitchFamily="34" charset="0"/>
              <a:buChar char="•"/>
            </a:pPr>
            <a:r>
              <a:rPr lang="en-US" sz="1400" dirty="0">
                <a:latin typeface="+mj-lt"/>
                <a:sym typeface="Wingdings" panose="05000000000000000000" pitchFamily="2" charset="2"/>
              </a:rPr>
              <a:t>16 impact categories </a:t>
            </a:r>
            <a:r>
              <a:rPr lang="en-US" sz="1200" i="1" dirty="0">
                <a:latin typeface="+mj-lt"/>
                <a:sym typeface="Wingdings" panose="05000000000000000000" pitchFamily="2" charset="2"/>
              </a:rPr>
              <a:t>(climate change, water use…)</a:t>
            </a:r>
            <a:endParaRPr lang="en-US" sz="1400" i="1" dirty="0">
              <a:latin typeface="+mj-lt"/>
              <a:sym typeface="Wingdings" panose="05000000000000000000" pitchFamily="2" charset="2"/>
            </a:endParaRPr>
          </a:p>
          <a:p>
            <a:pPr marL="285750" indent="-285750">
              <a:buFont typeface="Arial" panose="020B0604020202020204" pitchFamily="34" charset="0"/>
              <a:buChar char="•"/>
            </a:pPr>
            <a:r>
              <a:rPr lang="en-US" sz="1400" dirty="0">
                <a:latin typeface="+mj-lt"/>
                <a:sym typeface="Wingdings" panose="05000000000000000000" pitchFamily="2" charset="2"/>
              </a:rPr>
              <a:t>+ Weighting and aggregation into a single overall score</a:t>
            </a:r>
            <a:endParaRPr lang="en-US" sz="1400" dirty="0">
              <a:latin typeface="+mj-lt"/>
            </a:endParaRPr>
          </a:p>
        </p:txBody>
      </p:sp>
      <p:sp>
        <p:nvSpPr>
          <p:cNvPr id="3" name="Espace réservé du pied de page 3">
            <a:extLst>
              <a:ext uri="{FF2B5EF4-FFF2-40B4-BE49-F238E27FC236}">
                <a16:creationId xmlns:a16="http://schemas.microsoft.com/office/drawing/2014/main" id="{17F35F4B-0F1E-06C4-F98A-69D40D95A0C9}"/>
              </a:ext>
            </a:extLst>
          </p:cNvPr>
          <p:cNvSpPr>
            <a:spLocks noGrp="1"/>
          </p:cNvSpPr>
          <p:nvPr>
            <p:ph type="ftr" sz="quarter" idx="11"/>
          </p:nvPr>
        </p:nvSpPr>
        <p:spPr>
          <a:xfrm>
            <a:off x="4038600" y="6597352"/>
            <a:ext cx="4114800" cy="239644"/>
          </a:xfrm>
        </p:spPr>
        <p:txBody>
          <a:bodyPr/>
          <a:lstStyle/>
          <a:p>
            <a:pPr>
              <a:defRPr/>
            </a:pPr>
            <a:r>
              <a:rPr lang="fr-FR" dirty="0"/>
              <a:t>Aerospace Europe </a:t>
            </a:r>
            <a:r>
              <a:rPr lang="fr-FR" dirty="0" err="1"/>
              <a:t>Conference</a:t>
            </a:r>
            <a:r>
              <a:rPr lang="fr-FR" dirty="0"/>
              <a:t> 2023</a:t>
            </a:r>
          </a:p>
        </p:txBody>
      </p:sp>
      <p:sp>
        <p:nvSpPr>
          <p:cNvPr id="21" name="ZoneTexte 20">
            <a:extLst>
              <a:ext uri="{FF2B5EF4-FFF2-40B4-BE49-F238E27FC236}">
                <a16:creationId xmlns:a16="http://schemas.microsoft.com/office/drawing/2014/main" id="{34B9F3CE-31AF-DB1C-185F-553039B8217F}"/>
              </a:ext>
            </a:extLst>
          </p:cNvPr>
          <p:cNvSpPr txBox="1"/>
          <p:nvPr/>
        </p:nvSpPr>
        <p:spPr>
          <a:xfrm>
            <a:off x="1990420" y="6085191"/>
            <a:ext cx="1989658" cy="338554"/>
          </a:xfrm>
          <a:prstGeom prst="rect">
            <a:avLst/>
          </a:prstGeom>
          <a:noFill/>
        </p:spPr>
        <p:txBody>
          <a:bodyPr wrap="square">
            <a:spAutoFit/>
          </a:bodyPr>
          <a:lstStyle/>
          <a:p>
            <a:r>
              <a:rPr lang="en-US" sz="1600" dirty="0">
                <a:latin typeface="+mj-lt"/>
              </a:rPr>
              <a:t>European electricity</a:t>
            </a:r>
          </a:p>
        </p:txBody>
      </p:sp>
    </p:spTree>
    <p:extLst>
      <p:ext uri="{BB962C8B-B14F-4D97-AF65-F5344CB8AC3E}">
        <p14:creationId xmlns:p14="http://schemas.microsoft.com/office/powerpoint/2010/main" val="160876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animBg="1"/>
      <p:bldP spid="176" grpId="0"/>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35</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3200" dirty="0"/>
              <a:t>Sensitivity to mission specifications</a:t>
            </a:r>
          </a:p>
        </p:txBody>
      </p:sp>
      <p:grpSp>
        <p:nvGrpSpPr>
          <p:cNvPr id="15" name="Groupe 14">
            <a:extLst>
              <a:ext uri="{FF2B5EF4-FFF2-40B4-BE49-F238E27FC236}">
                <a16:creationId xmlns:a16="http://schemas.microsoft.com/office/drawing/2014/main" id="{5F63A95C-0628-A65D-2CDC-4ED87BB3C0DA}"/>
              </a:ext>
            </a:extLst>
          </p:cNvPr>
          <p:cNvGrpSpPr/>
          <p:nvPr/>
        </p:nvGrpSpPr>
        <p:grpSpPr>
          <a:xfrm>
            <a:off x="1176307" y="2592288"/>
            <a:ext cx="4369890" cy="2924944"/>
            <a:chOff x="688914" y="1916832"/>
            <a:chExt cx="5122954" cy="3429000"/>
          </a:xfrm>
        </p:grpSpPr>
        <p:pic>
          <p:nvPicPr>
            <p:cNvPr id="3" name="Image 2">
              <a:extLst>
                <a:ext uri="{FF2B5EF4-FFF2-40B4-BE49-F238E27FC236}">
                  <a16:creationId xmlns:a16="http://schemas.microsoft.com/office/drawing/2014/main" id="{A7927D28-83F5-B5B5-CC86-5398688A48CE}"/>
                </a:ext>
              </a:extLst>
            </p:cNvPr>
            <p:cNvPicPr>
              <a:picLocks noChangeAspect="1"/>
            </p:cNvPicPr>
            <p:nvPr/>
          </p:nvPicPr>
          <p:blipFill>
            <a:blip r:embed="rId3"/>
            <a:stretch>
              <a:fillRect/>
            </a:stretch>
          </p:blipFill>
          <p:spPr>
            <a:xfrm>
              <a:off x="688914" y="1916832"/>
              <a:ext cx="5122954" cy="3429000"/>
            </a:xfrm>
            <a:prstGeom prst="rect">
              <a:avLst/>
            </a:prstGeom>
          </p:spPr>
        </p:pic>
        <p:cxnSp>
          <p:nvCxnSpPr>
            <p:cNvPr id="9" name="Connecteur droit 8">
              <a:extLst>
                <a:ext uri="{FF2B5EF4-FFF2-40B4-BE49-F238E27FC236}">
                  <a16:creationId xmlns:a16="http://schemas.microsoft.com/office/drawing/2014/main" id="{350B9BF7-A596-4929-3911-2EA8B3C6688B}"/>
                </a:ext>
              </a:extLst>
            </p:cNvPr>
            <p:cNvCxnSpPr>
              <a:cxnSpLocks/>
            </p:cNvCxnSpPr>
            <p:nvPr/>
          </p:nvCxnSpPr>
          <p:spPr>
            <a:xfrm>
              <a:off x="1120962" y="3470453"/>
              <a:ext cx="1238932"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8BEE842-7B2D-DBED-11AE-8E2474132067}"/>
                </a:ext>
              </a:extLst>
            </p:cNvPr>
            <p:cNvCxnSpPr>
              <a:cxnSpLocks/>
            </p:cNvCxnSpPr>
            <p:nvPr/>
          </p:nvCxnSpPr>
          <p:spPr>
            <a:xfrm flipV="1">
              <a:off x="2359894" y="3470453"/>
              <a:ext cx="0" cy="142246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D30D57B-21B9-D7A9-A5EC-6FAA975D128B}"/>
                </a:ext>
              </a:extLst>
            </p:cNvPr>
            <p:cNvSpPr txBox="1"/>
            <p:nvPr/>
          </p:nvSpPr>
          <p:spPr>
            <a:xfrm>
              <a:off x="2041900" y="3067195"/>
              <a:ext cx="765045" cy="270611"/>
            </a:xfrm>
            <a:prstGeom prst="rect">
              <a:avLst/>
            </a:prstGeom>
            <a:solidFill>
              <a:schemeClr val="bg1"/>
            </a:solidFill>
          </p:spPr>
          <p:txBody>
            <a:bodyPr wrap="square" rtlCol="0" anchor="ctr">
              <a:spAutoFit/>
            </a:bodyPr>
            <a:lstStyle/>
            <a:p>
              <a:pPr algn="ctr"/>
              <a:r>
                <a:rPr lang="en-US" sz="900" b="1" dirty="0">
                  <a:solidFill>
                    <a:srgbClr val="FF0000"/>
                  </a:solidFill>
                  <a:latin typeface="+mj-lt"/>
                </a:rPr>
                <a:t>baseline</a:t>
              </a:r>
            </a:p>
          </p:txBody>
        </p:sp>
      </p:gr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4555AC47-F38E-CC4C-8D38-DC5A71273C5C}"/>
                  </a:ext>
                </a:extLst>
              </p:cNvPr>
              <p:cNvSpPr txBox="1"/>
              <p:nvPr/>
            </p:nvSpPr>
            <p:spPr>
              <a:xfrm>
                <a:off x="3430023" y="1141844"/>
                <a:ext cx="5409519" cy="523220"/>
              </a:xfrm>
              <a:prstGeom prst="rect">
                <a:avLst/>
              </a:prstGeom>
              <a:noFill/>
              <a:ln>
                <a:solidFill>
                  <a:schemeClr val="tx1">
                    <a:lumMod val="85000"/>
                    <a:lumOff val="15000"/>
                  </a:schemeClr>
                </a:solidFill>
              </a:ln>
            </p:spPr>
            <p:txBody>
              <a:bodyPr wrap="square">
                <a:spAutoFit/>
              </a:bodyPr>
              <a:lstStyle/>
              <a:p>
                <a:pPr algn="ctr"/>
                <a:r>
                  <a:rPr lang="en-US" sz="1400" dirty="0">
                    <a:effectLst/>
                    <a:latin typeface="+mj-lt"/>
                  </a:rPr>
                  <a:t>“Deliver a </a:t>
                </a:r>
                <a14:m>
                  <m:oMath xmlns:m="http://schemas.openxmlformats.org/officeDocument/2006/math">
                    <m:r>
                      <a:rPr lang="en-US" sz="1400" b="1" i="1" dirty="0" smtClean="0">
                        <a:solidFill>
                          <a:srgbClr val="0070C0"/>
                        </a:solidFill>
                        <a:latin typeface="Cambria Math" panose="02040503050406030204" pitchFamily="18" charset="0"/>
                      </a:rPr>
                      <m:t>𝒙</m:t>
                    </m:r>
                  </m:oMath>
                </a14:m>
                <a:r>
                  <a:rPr lang="en-US" sz="1400" b="1" dirty="0">
                    <a:solidFill>
                      <a:srgbClr val="0070C0"/>
                    </a:solidFill>
                    <a:effectLst/>
                    <a:latin typeface="+mj-lt"/>
                  </a:rPr>
                  <a:t> kg </a:t>
                </a:r>
                <a:r>
                  <a:rPr lang="en-US" sz="1400" dirty="0">
                    <a:effectLst/>
                    <a:latin typeface="+mj-lt"/>
                  </a:rPr>
                  <a:t>payload within a </a:t>
                </a:r>
                <a14:m>
                  <m:oMath xmlns:m="http://schemas.openxmlformats.org/officeDocument/2006/math">
                    <m:r>
                      <a:rPr lang="en-US" sz="1400" b="1" i="1" dirty="0" smtClean="0">
                        <a:solidFill>
                          <a:srgbClr val="0070C0"/>
                        </a:solidFill>
                        <a:effectLst/>
                        <a:latin typeface="Cambria Math" panose="02040503050406030204" pitchFamily="18" charset="0"/>
                      </a:rPr>
                      <m:t>𝒚</m:t>
                    </m:r>
                  </m:oMath>
                </a14:m>
                <a:r>
                  <a:rPr lang="en-US" sz="1400" b="1" dirty="0">
                    <a:solidFill>
                      <a:srgbClr val="0070C0"/>
                    </a:solidFill>
                    <a:effectLst/>
                    <a:latin typeface="+mj-lt"/>
                  </a:rPr>
                  <a:t> km </a:t>
                </a:r>
                <a:r>
                  <a:rPr lang="en-US" sz="1400" dirty="0">
                    <a:effectLst/>
                    <a:latin typeface="+mj-lt"/>
                  </a:rPr>
                  <a:t>radius, at the rate of</a:t>
                </a:r>
              </a:p>
              <a:p>
                <a:pPr algn="ctr"/>
                <a:r>
                  <a:rPr lang="en-US" sz="1400" dirty="0">
                    <a:effectLst/>
                    <a:latin typeface="+mj-lt"/>
                  </a:rPr>
                  <a:t>5 deliveries per day, 260 days per year, for a period of 2 years”</a:t>
                </a:r>
                <a:endParaRPr lang="en-US" sz="1400" dirty="0">
                  <a:latin typeface="+mj-lt"/>
                </a:endParaRPr>
              </a:p>
            </p:txBody>
          </p:sp>
        </mc:Choice>
        <mc:Fallback xmlns="">
          <p:sp>
            <p:nvSpPr>
              <p:cNvPr id="16" name="ZoneTexte 15">
                <a:extLst>
                  <a:ext uri="{FF2B5EF4-FFF2-40B4-BE49-F238E27FC236}">
                    <a16:creationId xmlns:a16="http://schemas.microsoft.com/office/drawing/2014/main" id="{4555AC47-F38E-CC4C-8D38-DC5A71273C5C}"/>
                  </a:ext>
                </a:extLst>
              </p:cNvPr>
              <p:cNvSpPr txBox="1">
                <a:spLocks noRot="1" noChangeAspect="1" noMove="1" noResize="1" noEditPoints="1" noAdjustHandles="1" noChangeArrowheads="1" noChangeShapeType="1" noTextEdit="1"/>
              </p:cNvSpPr>
              <p:nvPr/>
            </p:nvSpPr>
            <p:spPr>
              <a:xfrm>
                <a:off x="3430023" y="1141844"/>
                <a:ext cx="5409519" cy="523220"/>
              </a:xfrm>
              <a:prstGeom prst="rect">
                <a:avLst/>
              </a:prstGeom>
              <a:blipFill>
                <a:blip r:embed="rId4"/>
                <a:stretch>
                  <a:fillRect b="-10227"/>
                </a:stretch>
              </a:blipFill>
              <a:ln>
                <a:solidFill>
                  <a:schemeClr val="tx1">
                    <a:lumMod val="85000"/>
                    <a:lumOff val="15000"/>
                  </a:schemeClr>
                </a:solidFill>
              </a:ln>
            </p:spPr>
            <p:txBody>
              <a:bodyPr/>
              <a:lstStyle/>
              <a:p>
                <a:r>
                  <a:rPr lang="en-US">
                    <a:noFill/>
                  </a:rPr>
                  <a:t> </a:t>
                </a:r>
              </a:p>
            </p:txBody>
          </p:sp>
        </mc:Fallback>
      </mc:AlternateContent>
      <p:sp>
        <p:nvSpPr>
          <p:cNvPr id="19" name="ZoneTexte 18">
            <a:extLst>
              <a:ext uri="{FF2B5EF4-FFF2-40B4-BE49-F238E27FC236}">
                <a16:creationId xmlns:a16="http://schemas.microsoft.com/office/drawing/2014/main" id="{5D194746-1ED2-1ABF-C995-E76460D95700}"/>
              </a:ext>
            </a:extLst>
          </p:cNvPr>
          <p:cNvSpPr txBox="1"/>
          <p:nvPr/>
        </p:nvSpPr>
        <p:spPr>
          <a:xfrm>
            <a:off x="2207568" y="1981716"/>
            <a:ext cx="1943161" cy="553998"/>
          </a:xfrm>
          <a:prstGeom prst="rect">
            <a:avLst/>
          </a:prstGeom>
          <a:noFill/>
        </p:spPr>
        <p:txBody>
          <a:bodyPr wrap="none" rtlCol="0">
            <a:spAutoFit/>
          </a:bodyPr>
          <a:lstStyle/>
          <a:p>
            <a:pPr algn="ctr"/>
            <a:r>
              <a:rPr lang="en-US" b="1" u="sng" dirty="0">
                <a:latin typeface="+mj-lt"/>
              </a:rPr>
              <a:t>Sizing results</a:t>
            </a:r>
          </a:p>
          <a:p>
            <a:pPr algn="ctr"/>
            <a:r>
              <a:rPr lang="en-US" sz="1200" i="1" dirty="0">
                <a:latin typeface="+mj-lt"/>
              </a:rPr>
              <a:t>Mass minimization objective</a:t>
            </a:r>
            <a:endParaRPr lang="en-US" sz="1600" i="1" dirty="0">
              <a:latin typeface="+mj-lt"/>
            </a:endParaRPr>
          </a:p>
        </p:txBody>
      </p:sp>
      <p:sp>
        <p:nvSpPr>
          <p:cNvPr id="20" name="ZoneTexte 19">
            <a:extLst>
              <a:ext uri="{FF2B5EF4-FFF2-40B4-BE49-F238E27FC236}">
                <a16:creationId xmlns:a16="http://schemas.microsoft.com/office/drawing/2014/main" id="{648631FA-F5D2-9BE5-31E3-3470B8E0B901}"/>
              </a:ext>
            </a:extLst>
          </p:cNvPr>
          <p:cNvSpPr txBox="1"/>
          <p:nvPr/>
        </p:nvSpPr>
        <p:spPr>
          <a:xfrm>
            <a:off x="7224901" y="1917110"/>
            <a:ext cx="2542684" cy="553998"/>
          </a:xfrm>
          <a:prstGeom prst="rect">
            <a:avLst/>
          </a:prstGeom>
          <a:noFill/>
        </p:spPr>
        <p:txBody>
          <a:bodyPr wrap="none" rtlCol="0">
            <a:spAutoFit/>
          </a:bodyPr>
          <a:lstStyle/>
          <a:p>
            <a:pPr algn="ctr"/>
            <a:r>
              <a:rPr lang="en-US" b="1" u="sng" dirty="0">
                <a:latin typeface="+mj-lt"/>
              </a:rPr>
              <a:t>Life Cycle Assessment</a:t>
            </a:r>
          </a:p>
          <a:p>
            <a:pPr algn="ctr"/>
            <a:r>
              <a:rPr lang="en-US" sz="1200" i="1" dirty="0">
                <a:latin typeface="+mj-lt"/>
              </a:rPr>
              <a:t>Single score expressed in </a:t>
            </a:r>
            <a:r>
              <a:rPr lang="en-US" sz="1200" b="1" i="1" dirty="0">
                <a:latin typeface="+mj-lt"/>
              </a:rPr>
              <a:t>points/kg.km</a:t>
            </a:r>
            <a:endParaRPr lang="en-US" sz="1600" b="1" i="1" dirty="0">
              <a:latin typeface="+mj-lt"/>
            </a:endParaRPr>
          </a:p>
        </p:txBody>
      </p:sp>
      <p:grpSp>
        <p:nvGrpSpPr>
          <p:cNvPr id="24" name="Groupe 23">
            <a:extLst>
              <a:ext uri="{FF2B5EF4-FFF2-40B4-BE49-F238E27FC236}">
                <a16:creationId xmlns:a16="http://schemas.microsoft.com/office/drawing/2014/main" id="{672014D6-9E35-0F66-FF77-62F8B70694C7}"/>
              </a:ext>
            </a:extLst>
          </p:cNvPr>
          <p:cNvGrpSpPr/>
          <p:nvPr/>
        </p:nvGrpSpPr>
        <p:grpSpPr>
          <a:xfrm>
            <a:off x="6495883" y="2569139"/>
            <a:ext cx="4404224" cy="2924943"/>
            <a:chOff x="6495883" y="2569139"/>
            <a:chExt cx="4404224" cy="2924943"/>
          </a:xfrm>
        </p:grpSpPr>
        <p:pic>
          <p:nvPicPr>
            <p:cNvPr id="18" name="Image 17">
              <a:extLst>
                <a:ext uri="{FF2B5EF4-FFF2-40B4-BE49-F238E27FC236}">
                  <a16:creationId xmlns:a16="http://schemas.microsoft.com/office/drawing/2014/main" id="{2ECC95F8-6A2A-C519-E29A-552433EF2101}"/>
                </a:ext>
              </a:extLst>
            </p:cNvPr>
            <p:cNvPicPr>
              <a:picLocks noChangeAspect="1"/>
            </p:cNvPicPr>
            <p:nvPr/>
          </p:nvPicPr>
          <p:blipFill>
            <a:blip r:embed="rId5"/>
            <a:stretch>
              <a:fillRect/>
            </a:stretch>
          </p:blipFill>
          <p:spPr>
            <a:xfrm>
              <a:off x="6495883" y="2569139"/>
              <a:ext cx="4404224" cy="2924943"/>
            </a:xfrm>
            <a:prstGeom prst="rect">
              <a:avLst/>
            </a:prstGeom>
          </p:spPr>
        </p:pic>
        <p:cxnSp>
          <p:nvCxnSpPr>
            <p:cNvPr id="21" name="Connecteur droit 20">
              <a:extLst>
                <a:ext uri="{FF2B5EF4-FFF2-40B4-BE49-F238E27FC236}">
                  <a16:creationId xmlns:a16="http://schemas.microsoft.com/office/drawing/2014/main" id="{788D484B-293B-8BCE-DA87-0440A539AB6B}"/>
                </a:ext>
              </a:extLst>
            </p:cNvPr>
            <p:cNvCxnSpPr>
              <a:cxnSpLocks/>
            </p:cNvCxnSpPr>
            <p:nvPr/>
          </p:nvCxnSpPr>
          <p:spPr>
            <a:xfrm>
              <a:off x="6854356" y="3876742"/>
              <a:ext cx="105681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BAB53EEA-D23A-ABA1-33A8-B2A271987BBE}"/>
                </a:ext>
              </a:extLst>
            </p:cNvPr>
            <p:cNvCxnSpPr>
              <a:cxnSpLocks/>
            </p:cNvCxnSpPr>
            <p:nvPr/>
          </p:nvCxnSpPr>
          <p:spPr>
            <a:xfrm flipV="1">
              <a:off x="7911167" y="3876742"/>
              <a:ext cx="0" cy="121336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C5D8A116-8A54-BEA0-EE46-80E5DF978C10}"/>
                </a:ext>
              </a:extLst>
            </p:cNvPr>
            <p:cNvSpPr txBox="1"/>
            <p:nvPr/>
          </p:nvSpPr>
          <p:spPr>
            <a:xfrm>
              <a:off x="7608168" y="3596895"/>
              <a:ext cx="652585" cy="230832"/>
            </a:xfrm>
            <a:prstGeom prst="rect">
              <a:avLst/>
            </a:prstGeom>
            <a:solidFill>
              <a:schemeClr val="bg1"/>
            </a:solidFill>
          </p:spPr>
          <p:txBody>
            <a:bodyPr wrap="square" rtlCol="0" anchor="ctr">
              <a:spAutoFit/>
            </a:bodyPr>
            <a:lstStyle/>
            <a:p>
              <a:pPr algn="ctr"/>
              <a:r>
                <a:rPr lang="en-US" sz="900" b="1" dirty="0">
                  <a:solidFill>
                    <a:srgbClr val="FF0000"/>
                  </a:solidFill>
                  <a:latin typeface="+mj-lt"/>
                </a:rPr>
                <a:t>baseline</a:t>
              </a:r>
            </a:p>
          </p:txBody>
        </p:sp>
      </p:grpSp>
      <p:sp>
        <p:nvSpPr>
          <p:cNvPr id="2" name="Espace réservé de la date 3">
            <a:extLst>
              <a:ext uri="{FF2B5EF4-FFF2-40B4-BE49-F238E27FC236}">
                <a16:creationId xmlns:a16="http://schemas.microsoft.com/office/drawing/2014/main" id="{5D7D8716-8DED-05CD-230A-71A257A8D5AD}"/>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4" name="Espace réservé du pied de page 3">
            <a:extLst>
              <a:ext uri="{FF2B5EF4-FFF2-40B4-BE49-F238E27FC236}">
                <a16:creationId xmlns:a16="http://schemas.microsoft.com/office/drawing/2014/main" id="{7BC511AF-FE39-A150-2D29-45DD3FAFCD0E}"/>
              </a:ext>
            </a:extLst>
          </p:cNvPr>
          <p:cNvSpPr>
            <a:spLocks noGrp="1"/>
          </p:cNvSpPr>
          <p:nvPr>
            <p:ph type="ftr" sz="quarter" idx="11"/>
          </p:nvPr>
        </p:nvSpPr>
        <p:spPr>
          <a:xfrm>
            <a:off x="4038600" y="6597352"/>
            <a:ext cx="4114800" cy="239644"/>
          </a:xfrm>
        </p:spPr>
        <p:txBody>
          <a:bodyPr/>
          <a:lstStyle/>
          <a:p>
            <a:pPr>
              <a:defRPr/>
            </a:pPr>
            <a:r>
              <a:rPr lang="fr-FR" dirty="0"/>
              <a:t>Aerospace Europe </a:t>
            </a:r>
            <a:r>
              <a:rPr lang="fr-FR" dirty="0" err="1"/>
              <a:t>Conference</a:t>
            </a:r>
            <a:r>
              <a:rPr lang="fr-FR" dirty="0"/>
              <a:t> 2023</a:t>
            </a:r>
          </a:p>
        </p:txBody>
      </p:sp>
    </p:spTree>
    <p:extLst>
      <p:ext uri="{BB962C8B-B14F-4D97-AF65-F5344CB8AC3E}">
        <p14:creationId xmlns:p14="http://schemas.microsoft.com/office/powerpoint/2010/main" val="19292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Graphique 54">
            <a:extLst>
              <a:ext uri="{FF2B5EF4-FFF2-40B4-BE49-F238E27FC236}">
                <a16:creationId xmlns:a16="http://schemas.microsoft.com/office/drawing/2014/main" id="{4CF54C3C-E69E-29F4-C11A-37131662B09A}"/>
              </a:ext>
            </a:extLst>
          </p:cNvPr>
          <p:cNvGraphicFramePr/>
          <p:nvPr>
            <p:extLst>
              <p:ext uri="{D42A27DB-BD31-4B8C-83A1-F6EECF244321}">
                <p14:modId xmlns:p14="http://schemas.microsoft.com/office/powerpoint/2010/main" val="1550526509"/>
              </p:ext>
            </p:extLst>
          </p:nvPr>
        </p:nvGraphicFramePr>
        <p:xfrm>
          <a:off x="7155659" y="1391573"/>
          <a:ext cx="1646395" cy="1097597"/>
        </p:xfrm>
        <a:graphic>
          <a:graphicData uri="http://schemas.openxmlformats.org/drawingml/2006/chart">
            <c:chart xmlns:c="http://schemas.openxmlformats.org/drawingml/2006/chart" xmlns:r="http://schemas.openxmlformats.org/officeDocument/2006/relationships" r:id="rId3"/>
          </a:graphicData>
        </a:graphic>
      </p:graphicFrame>
      <p:sp>
        <p:nvSpPr>
          <p:cNvPr id="5" name="Espace réservé du numéro de diapositive 4">
            <a:extLst>
              <a:ext uri="{FF2B5EF4-FFF2-40B4-BE49-F238E27FC236}">
                <a16:creationId xmlns:a16="http://schemas.microsoft.com/office/drawing/2014/main" id="{29E3A7D2-A9AF-E65E-4B85-1697EDF7A3A0}"/>
              </a:ext>
            </a:extLst>
          </p:cNvPr>
          <p:cNvSpPr>
            <a:spLocks noGrp="1"/>
          </p:cNvSpPr>
          <p:nvPr>
            <p:ph type="sldNum" sz="quarter" idx="12"/>
          </p:nvPr>
        </p:nvSpPr>
        <p:spPr/>
        <p:txBody>
          <a:bodyPr/>
          <a:lstStyle/>
          <a:p>
            <a:pPr>
              <a:defRPr/>
            </a:pPr>
            <a:fld id="{5E177536-18BF-1743-A360-A4663329E682}" type="slidenum">
              <a:rPr lang="fr-FR" smtClean="0"/>
              <a:t>36</a:t>
            </a:fld>
            <a:endParaRPr lang="fr-FR"/>
          </a:p>
        </p:txBody>
      </p:sp>
      <p:sp>
        <p:nvSpPr>
          <p:cNvPr id="6" name="Titre 1">
            <a:extLst>
              <a:ext uri="{FF2B5EF4-FFF2-40B4-BE49-F238E27FC236}">
                <a16:creationId xmlns:a16="http://schemas.microsoft.com/office/drawing/2014/main" id="{2DE94456-536E-9C14-4196-080675F46381}"/>
              </a:ext>
            </a:extLst>
          </p:cNvPr>
          <p:cNvSpPr>
            <a:spLocks noGrp="1"/>
          </p:cNvSpPr>
          <p:nvPr>
            <p:ph type="title"/>
          </p:nvPr>
        </p:nvSpPr>
        <p:spPr>
          <a:xfrm>
            <a:off x="656493" y="0"/>
            <a:ext cx="11535507" cy="800100"/>
          </a:xfrm>
        </p:spPr>
        <p:txBody>
          <a:bodyPr>
            <a:normAutofit/>
          </a:bodyPr>
          <a:lstStyle/>
          <a:p>
            <a:r>
              <a:rPr lang="en-US" sz="3200" dirty="0"/>
              <a:t>Sensitivity to battery technology</a:t>
            </a:r>
          </a:p>
        </p:txBody>
      </p:sp>
      <p:grpSp>
        <p:nvGrpSpPr>
          <p:cNvPr id="9" name="Groupe 8">
            <a:extLst>
              <a:ext uri="{FF2B5EF4-FFF2-40B4-BE49-F238E27FC236}">
                <a16:creationId xmlns:a16="http://schemas.microsoft.com/office/drawing/2014/main" id="{E85EA7C5-B33B-CCEE-76C1-95A2B8A8978E}"/>
              </a:ext>
            </a:extLst>
          </p:cNvPr>
          <p:cNvGrpSpPr/>
          <p:nvPr/>
        </p:nvGrpSpPr>
        <p:grpSpPr>
          <a:xfrm>
            <a:off x="983432" y="1606961"/>
            <a:ext cx="1178699" cy="1195211"/>
            <a:chOff x="2898254" y="1051947"/>
            <a:chExt cx="1178699" cy="1195211"/>
          </a:xfrm>
        </p:grpSpPr>
        <p:sp>
          <p:nvSpPr>
            <p:cNvPr id="10" name="Ellipse 9">
              <a:extLst>
                <a:ext uri="{FF2B5EF4-FFF2-40B4-BE49-F238E27FC236}">
                  <a16:creationId xmlns:a16="http://schemas.microsoft.com/office/drawing/2014/main" id="{0F2E4D88-AA9B-97A3-9FA2-74F22F8308D9}"/>
                </a:ext>
              </a:extLst>
            </p:cNvPr>
            <p:cNvSpPr/>
            <p:nvPr/>
          </p:nvSpPr>
          <p:spPr>
            <a:xfrm>
              <a:off x="2916600" y="1294932"/>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Ellipse 10">
              <a:extLst>
                <a:ext uri="{FF2B5EF4-FFF2-40B4-BE49-F238E27FC236}">
                  <a16:creationId xmlns:a16="http://schemas.microsoft.com/office/drawing/2014/main" id="{DC9A81CD-CB8C-46D9-0E7E-439EE147DB15}"/>
                </a:ext>
              </a:extLst>
            </p:cNvPr>
            <p:cNvSpPr/>
            <p:nvPr/>
          </p:nvSpPr>
          <p:spPr>
            <a:xfrm>
              <a:off x="2925085" y="1738990"/>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Ellipse 11">
              <a:extLst>
                <a:ext uri="{FF2B5EF4-FFF2-40B4-BE49-F238E27FC236}">
                  <a16:creationId xmlns:a16="http://schemas.microsoft.com/office/drawing/2014/main" id="{4AD37B41-E0A2-9DA6-9B75-1D028D1CFD14}"/>
                </a:ext>
              </a:extLst>
            </p:cNvPr>
            <p:cNvSpPr/>
            <p:nvPr/>
          </p:nvSpPr>
          <p:spPr>
            <a:xfrm>
              <a:off x="3338150" y="1936162"/>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Ellipse 12">
              <a:extLst>
                <a:ext uri="{FF2B5EF4-FFF2-40B4-BE49-F238E27FC236}">
                  <a16:creationId xmlns:a16="http://schemas.microsoft.com/office/drawing/2014/main" id="{546F9E3C-0210-BA43-430F-10165258A7E3}"/>
                </a:ext>
              </a:extLst>
            </p:cNvPr>
            <p:cNvSpPr/>
            <p:nvPr/>
          </p:nvSpPr>
          <p:spPr>
            <a:xfrm>
              <a:off x="3752704" y="1722079"/>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Ellipse 13">
              <a:extLst>
                <a:ext uri="{FF2B5EF4-FFF2-40B4-BE49-F238E27FC236}">
                  <a16:creationId xmlns:a16="http://schemas.microsoft.com/office/drawing/2014/main" id="{F69E2916-5DAA-0CEF-F72B-9B0D4E9FD42C}"/>
                </a:ext>
              </a:extLst>
            </p:cNvPr>
            <p:cNvSpPr/>
            <p:nvPr/>
          </p:nvSpPr>
          <p:spPr>
            <a:xfrm>
              <a:off x="3765957" y="1286966"/>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Ellipse 14">
              <a:extLst>
                <a:ext uri="{FF2B5EF4-FFF2-40B4-BE49-F238E27FC236}">
                  <a16:creationId xmlns:a16="http://schemas.microsoft.com/office/drawing/2014/main" id="{0072D4F0-A040-67A4-9902-4827A179B359}"/>
                </a:ext>
              </a:extLst>
            </p:cNvPr>
            <p:cNvSpPr/>
            <p:nvPr/>
          </p:nvSpPr>
          <p:spPr>
            <a:xfrm>
              <a:off x="3348438" y="1066766"/>
              <a:ext cx="310996" cy="310996"/>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6" name="Groupe 15">
              <a:extLst>
                <a:ext uri="{FF2B5EF4-FFF2-40B4-BE49-F238E27FC236}">
                  <a16:creationId xmlns:a16="http://schemas.microsoft.com/office/drawing/2014/main" id="{D36C26EB-E81C-BE05-8161-A99165060D95}"/>
                </a:ext>
              </a:extLst>
            </p:cNvPr>
            <p:cNvGrpSpPr/>
            <p:nvPr/>
          </p:nvGrpSpPr>
          <p:grpSpPr>
            <a:xfrm>
              <a:off x="2898254" y="1051947"/>
              <a:ext cx="1142927" cy="1171340"/>
              <a:chOff x="2205240" y="808444"/>
              <a:chExt cx="793443" cy="813168"/>
            </a:xfrm>
          </p:grpSpPr>
          <p:sp>
            <p:nvSpPr>
              <p:cNvPr id="17" name="Rectangle 16">
                <a:extLst>
                  <a:ext uri="{FF2B5EF4-FFF2-40B4-BE49-F238E27FC236}">
                    <a16:creationId xmlns:a16="http://schemas.microsoft.com/office/drawing/2014/main" id="{A704A2E3-8EAD-809D-8C54-E5BE40DBC019}"/>
                  </a:ext>
                </a:extLst>
              </p:cNvPr>
              <p:cNvSpPr/>
              <p:nvPr/>
            </p:nvSpPr>
            <p:spPr>
              <a:xfrm>
                <a:off x="2582517" y="916554"/>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807461DA-1564-A7C3-2773-57FFD60E4373}"/>
                  </a:ext>
                </a:extLst>
              </p:cNvPr>
              <p:cNvSpPr/>
              <p:nvPr/>
            </p:nvSpPr>
            <p:spPr>
              <a:xfrm rot="7063461">
                <a:off x="2591841" y="910300"/>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Rectangle 18">
                <a:extLst>
                  <a:ext uri="{FF2B5EF4-FFF2-40B4-BE49-F238E27FC236}">
                    <a16:creationId xmlns:a16="http://schemas.microsoft.com/office/drawing/2014/main" id="{5A94A5AB-DE86-2C30-4D5A-F4066D4664D0}"/>
                  </a:ext>
                </a:extLst>
              </p:cNvPr>
              <p:cNvSpPr/>
              <p:nvPr/>
            </p:nvSpPr>
            <p:spPr>
              <a:xfrm rot="3780000">
                <a:off x="2582379" y="904081"/>
                <a:ext cx="43200" cy="6172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0" name="Groupe 19">
                <a:extLst>
                  <a:ext uri="{FF2B5EF4-FFF2-40B4-BE49-F238E27FC236}">
                    <a16:creationId xmlns:a16="http://schemas.microsoft.com/office/drawing/2014/main" id="{FB09E788-4A17-84B2-39C1-E00B44A0EA1B}"/>
                  </a:ext>
                </a:extLst>
              </p:cNvPr>
              <p:cNvGrpSpPr/>
              <p:nvPr/>
            </p:nvGrpSpPr>
            <p:grpSpPr>
              <a:xfrm>
                <a:off x="2205893" y="808444"/>
                <a:ext cx="792790" cy="367005"/>
                <a:chOff x="2197100" y="767413"/>
                <a:chExt cx="792790" cy="367005"/>
              </a:xfrm>
              <a:solidFill>
                <a:srgbClr val="EBF1DE"/>
              </a:solidFill>
            </p:grpSpPr>
            <p:sp>
              <p:nvSpPr>
                <p:cNvPr id="44" name="Ellipse 43">
                  <a:extLst>
                    <a:ext uri="{FF2B5EF4-FFF2-40B4-BE49-F238E27FC236}">
                      <a16:creationId xmlns:a16="http://schemas.microsoft.com/office/drawing/2014/main" id="{B622AA7B-DF48-8C96-89EE-B16323AC09E1}"/>
                    </a:ext>
                  </a:extLst>
                </p:cNvPr>
                <p:cNvSpPr/>
                <p:nvPr/>
              </p:nvSpPr>
              <p:spPr>
                <a:xfrm>
                  <a:off x="2197100" y="914400"/>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Ellipse 44">
                  <a:extLst>
                    <a:ext uri="{FF2B5EF4-FFF2-40B4-BE49-F238E27FC236}">
                      <a16:creationId xmlns:a16="http://schemas.microsoft.com/office/drawing/2014/main" id="{414C65CC-DF9D-AAA9-CBB1-9EEA06FCFC38}"/>
                    </a:ext>
                  </a:extLst>
                </p:cNvPr>
                <p:cNvSpPr/>
                <p:nvPr/>
              </p:nvSpPr>
              <p:spPr>
                <a:xfrm>
                  <a:off x="2773990" y="918518"/>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Ellipse 45">
                  <a:extLst>
                    <a:ext uri="{FF2B5EF4-FFF2-40B4-BE49-F238E27FC236}">
                      <a16:creationId xmlns:a16="http://schemas.microsoft.com/office/drawing/2014/main" id="{96B260D7-B1DB-4914-4D4F-23DCB671C64B}"/>
                    </a:ext>
                  </a:extLst>
                </p:cNvPr>
                <p:cNvSpPr/>
                <p:nvPr/>
              </p:nvSpPr>
              <p:spPr>
                <a:xfrm>
                  <a:off x="2484892" y="767413"/>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1" name="Groupe 20">
                <a:extLst>
                  <a:ext uri="{FF2B5EF4-FFF2-40B4-BE49-F238E27FC236}">
                    <a16:creationId xmlns:a16="http://schemas.microsoft.com/office/drawing/2014/main" id="{180519E0-8CBA-F33E-8361-48F43F17BF59}"/>
                  </a:ext>
                </a:extLst>
              </p:cNvPr>
              <p:cNvGrpSpPr/>
              <p:nvPr/>
            </p:nvGrpSpPr>
            <p:grpSpPr>
              <a:xfrm flipV="1">
                <a:off x="2205240" y="1254607"/>
                <a:ext cx="792790" cy="367005"/>
                <a:chOff x="2197100" y="1239637"/>
                <a:chExt cx="792790" cy="367005"/>
              </a:xfrm>
              <a:solidFill>
                <a:srgbClr val="EBF1DE"/>
              </a:solidFill>
            </p:grpSpPr>
            <p:sp>
              <p:nvSpPr>
                <p:cNvPr id="41" name="Ellipse 40">
                  <a:extLst>
                    <a:ext uri="{FF2B5EF4-FFF2-40B4-BE49-F238E27FC236}">
                      <a16:creationId xmlns:a16="http://schemas.microsoft.com/office/drawing/2014/main" id="{C9212C48-0027-7633-6352-8958CEEF5C5E}"/>
                    </a:ext>
                  </a:extLst>
                </p:cNvPr>
                <p:cNvSpPr/>
                <p:nvPr/>
              </p:nvSpPr>
              <p:spPr>
                <a:xfrm>
                  <a:off x="2197100" y="1386624"/>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Ellipse 41">
                  <a:extLst>
                    <a:ext uri="{FF2B5EF4-FFF2-40B4-BE49-F238E27FC236}">
                      <a16:creationId xmlns:a16="http://schemas.microsoft.com/office/drawing/2014/main" id="{6250F61C-9D44-EA86-56ED-1030FDAA68E4}"/>
                    </a:ext>
                  </a:extLst>
                </p:cNvPr>
                <p:cNvSpPr/>
                <p:nvPr/>
              </p:nvSpPr>
              <p:spPr>
                <a:xfrm>
                  <a:off x="2773990" y="1390742"/>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Ellipse 42">
                  <a:extLst>
                    <a:ext uri="{FF2B5EF4-FFF2-40B4-BE49-F238E27FC236}">
                      <a16:creationId xmlns:a16="http://schemas.microsoft.com/office/drawing/2014/main" id="{F2CEC012-F95C-6AC6-2B2F-63B76D1F3CE4}"/>
                    </a:ext>
                  </a:extLst>
                </p:cNvPr>
                <p:cNvSpPr/>
                <p:nvPr/>
              </p:nvSpPr>
              <p:spPr>
                <a:xfrm>
                  <a:off x="2484892" y="1239637"/>
                  <a:ext cx="215900" cy="215900"/>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22" name="Groupe 21">
                <a:extLst>
                  <a:ext uri="{FF2B5EF4-FFF2-40B4-BE49-F238E27FC236}">
                    <a16:creationId xmlns:a16="http://schemas.microsoft.com/office/drawing/2014/main" id="{75CD13C7-359C-DFA6-AFBB-6754ACE4220F}"/>
                  </a:ext>
                </a:extLst>
              </p:cNvPr>
              <p:cNvGrpSpPr/>
              <p:nvPr/>
            </p:nvGrpSpPr>
            <p:grpSpPr>
              <a:xfrm>
                <a:off x="2238084" y="981800"/>
                <a:ext cx="147155" cy="160628"/>
                <a:chOff x="2238084" y="981800"/>
                <a:chExt cx="147155" cy="160628"/>
              </a:xfrm>
            </p:grpSpPr>
            <p:sp>
              <p:nvSpPr>
                <p:cNvPr id="39" name="Arc 38">
                  <a:extLst>
                    <a:ext uri="{FF2B5EF4-FFF2-40B4-BE49-F238E27FC236}">
                      <a16:creationId xmlns:a16="http://schemas.microsoft.com/office/drawing/2014/main" id="{B7B1447B-EDB0-5B6B-97A2-A755D3EFFB78}"/>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40" name="Arc 39">
                  <a:extLst>
                    <a:ext uri="{FF2B5EF4-FFF2-40B4-BE49-F238E27FC236}">
                      <a16:creationId xmlns:a16="http://schemas.microsoft.com/office/drawing/2014/main" id="{0B18C33A-D412-C50B-1A04-884723CD0EA4}"/>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3" name="Groupe 22">
                <a:extLst>
                  <a:ext uri="{FF2B5EF4-FFF2-40B4-BE49-F238E27FC236}">
                    <a16:creationId xmlns:a16="http://schemas.microsoft.com/office/drawing/2014/main" id="{81F65434-D97A-B377-83F4-18CBD9274601}"/>
                  </a:ext>
                </a:extLst>
              </p:cNvPr>
              <p:cNvGrpSpPr/>
              <p:nvPr/>
            </p:nvGrpSpPr>
            <p:grpSpPr>
              <a:xfrm>
                <a:off x="2524651" y="833029"/>
                <a:ext cx="147155" cy="160628"/>
                <a:chOff x="2238084" y="981800"/>
                <a:chExt cx="147155" cy="160628"/>
              </a:xfrm>
            </p:grpSpPr>
            <p:sp>
              <p:nvSpPr>
                <p:cNvPr id="37" name="Arc 36">
                  <a:extLst>
                    <a:ext uri="{FF2B5EF4-FFF2-40B4-BE49-F238E27FC236}">
                      <a16:creationId xmlns:a16="http://schemas.microsoft.com/office/drawing/2014/main" id="{135C1B1E-042B-6EE7-72A8-0E331B41ED83}"/>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8" name="Arc 37">
                  <a:extLst>
                    <a:ext uri="{FF2B5EF4-FFF2-40B4-BE49-F238E27FC236}">
                      <a16:creationId xmlns:a16="http://schemas.microsoft.com/office/drawing/2014/main" id="{DE6DC270-2738-8C44-A31D-BF1B06401E62}"/>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4" name="Groupe 23">
                <a:extLst>
                  <a:ext uri="{FF2B5EF4-FFF2-40B4-BE49-F238E27FC236}">
                    <a16:creationId xmlns:a16="http://schemas.microsoft.com/office/drawing/2014/main" id="{16F822A3-75B3-FD11-0488-7881B46C2C24}"/>
                  </a:ext>
                </a:extLst>
              </p:cNvPr>
              <p:cNvGrpSpPr/>
              <p:nvPr/>
            </p:nvGrpSpPr>
            <p:grpSpPr>
              <a:xfrm>
                <a:off x="2234754" y="1285403"/>
                <a:ext cx="147155" cy="160628"/>
                <a:chOff x="2238084" y="981800"/>
                <a:chExt cx="147155" cy="160628"/>
              </a:xfrm>
            </p:grpSpPr>
            <p:sp>
              <p:nvSpPr>
                <p:cNvPr id="35" name="Arc 34">
                  <a:extLst>
                    <a:ext uri="{FF2B5EF4-FFF2-40B4-BE49-F238E27FC236}">
                      <a16:creationId xmlns:a16="http://schemas.microsoft.com/office/drawing/2014/main" id="{4DFA6407-894F-C503-CD9F-7E5A51FEEC8A}"/>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6" name="Arc 35">
                  <a:extLst>
                    <a:ext uri="{FF2B5EF4-FFF2-40B4-BE49-F238E27FC236}">
                      <a16:creationId xmlns:a16="http://schemas.microsoft.com/office/drawing/2014/main" id="{3196F356-8AEA-52B8-2B17-DDE59EBFDED0}"/>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5" name="Groupe 24">
                <a:extLst>
                  <a:ext uri="{FF2B5EF4-FFF2-40B4-BE49-F238E27FC236}">
                    <a16:creationId xmlns:a16="http://schemas.microsoft.com/office/drawing/2014/main" id="{4B717387-347D-8B3A-0D4E-173465004C55}"/>
                  </a:ext>
                </a:extLst>
              </p:cNvPr>
              <p:cNvGrpSpPr/>
              <p:nvPr/>
            </p:nvGrpSpPr>
            <p:grpSpPr>
              <a:xfrm>
                <a:off x="2523072" y="1431874"/>
                <a:ext cx="147155" cy="160628"/>
                <a:chOff x="2238084" y="981800"/>
                <a:chExt cx="147155" cy="160628"/>
              </a:xfrm>
            </p:grpSpPr>
            <p:sp>
              <p:nvSpPr>
                <p:cNvPr id="33" name="Arc 32">
                  <a:extLst>
                    <a:ext uri="{FF2B5EF4-FFF2-40B4-BE49-F238E27FC236}">
                      <a16:creationId xmlns:a16="http://schemas.microsoft.com/office/drawing/2014/main" id="{C43846D4-1865-4C89-3A6F-70EC7EA6357B}"/>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4" name="Arc 33">
                  <a:extLst>
                    <a:ext uri="{FF2B5EF4-FFF2-40B4-BE49-F238E27FC236}">
                      <a16:creationId xmlns:a16="http://schemas.microsoft.com/office/drawing/2014/main" id="{DDB55DB8-D5EA-3C07-0727-3B0F6F27A547}"/>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6" name="Groupe 25">
                <a:extLst>
                  <a:ext uri="{FF2B5EF4-FFF2-40B4-BE49-F238E27FC236}">
                    <a16:creationId xmlns:a16="http://schemas.microsoft.com/office/drawing/2014/main" id="{1C9FC9AB-A773-EBFA-4CF1-885C0EC5D42A}"/>
                  </a:ext>
                </a:extLst>
              </p:cNvPr>
              <p:cNvGrpSpPr/>
              <p:nvPr/>
            </p:nvGrpSpPr>
            <p:grpSpPr>
              <a:xfrm>
                <a:off x="2817155" y="1284599"/>
                <a:ext cx="147155" cy="160628"/>
                <a:chOff x="2238084" y="981800"/>
                <a:chExt cx="147155" cy="160628"/>
              </a:xfrm>
            </p:grpSpPr>
            <p:sp>
              <p:nvSpPr>
                <p:cNvPr id="31" name="Arc 30">
                  <a:extLst>
                    <a:ext uri="{FF2B5EF4-FFF2-40B4-BE49-F238E27FC236}">
                      <a16:creationId xmlns:a16="http://schemas.microsoft.com/office/drawing/2014/main" id="{53842B7C-9BEE-F35F-8604-4EFCF6B1790D}"/>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2" name="Arc 31">
                  <a:extLst>
                    <a:ext uri="{FF2B5EF4-FFF2-40B4-BE49-F238E27FC236}">
                      <a16:creationId xmlns:a16="http://schemas.microsoft.com/office/drawing/2014/main" id="{C2FF7C4A-BE34-7015-1709-A6CE217B8874}"/>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grpSp>
            <p:nvGrpSpPr>
              <p:cNvPr id="27" name="Groupe 26">
                <a:extLst>
                  <a:ext uri="{FF2B5EF4-FFF2-40B4-BE49-F238E27FC236}">
                    <a16:creationId xmlns:a16="http://schemas.microsoft.com/office/drawing/2014/main" id="{6B3ED821-9CA2-353F-D7FB-D4AB3EBF86B3}"/>
                  </a:ext>
                </a:extLst>
              </p:cNvPr>
              <p:cNvGrpSpPr/>
              <p:nvPr/>
            </p:nvGrpSpPr>
            <p:grpSpPr>
              <a:xfrm>
                <a:off x="2814161" y="987332"/>
                <a:ext cx="147155" cy="160628"/>
                <a:chOff x="2238084" y="981800"/>
                <a:chExt cx="147155" cy="160628"/>
              </a:xfrm>
            </p:grpSpPr>
            <p:sp>
              <p:nvSpPr>
                <p:cNvPr id="29" name="Arc 28">
                  <a:extLst>
                    <a:ext uri="{FF2B5EF4-FFF2-40B4-BE49-F238E27FC236}">
                      <a16:creationId xmlns:a16="http://schemas.microsoft.com/office/drawing/2014/main" id="{E087EB8F-F22C-B62F-6963-1D328B724F46}"/>
                    </a:ext>
                  </a:extLst>
                </p:cNvPr>
                <p:cNvSpPr/>
                <p:nvPr/>
              </p:nvSpPr>
              <p:spPr>
                <a:xfrm>
                  <a:off x="2241139" y="981800"/>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0" name="Arc 29">
                  <a:extLst>
                    <a:ext uri="{FF2B5EF4-FFF2-40B4-BE49-F238E27FC236}">
                      <a16:creationId xmlns:a16="http://schemas.microsoft.com/office/drawing/2014/main" id="{D4135F5A-CDAB-DE14-FCC2-C92DAA5726FB}"/>
                    </a:ext>
                  </a:extLst>
                </p:cNvPr>
                <p:cNvSpPr/>
                <p:nvPr/>
              </p:nvSpPr>
              <p:spPr>
                <a:xfrm rot="10800000">
                  <a:off x="2238084" y="998328"/>
                  <a:ext cx="144100" cy="144100"/>
                </a:xfrm>
                <a:prstGeom prst="arc">
                  <a:avLst/>
                </a:prstGeom>
                <a:ln w="6350"/>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grpSp>
          <p:sp>
            <p:nvSpPr>
              <p:cNvPr id="28" name="Hexagone 27">
                <a:extLst>
                  <a:ext uri="{FF2B5EF4-FFF2-40B4-BE49-F238E27FC236}">
                    <a16:creationId xmlns:a16="http://schemas.microsoft.com/office/drawing/2014/main" id="{2093F686-E1BB-392F-1D3A-CD229799AD12}"/>
                  </a:ext>
                </a:extLst>
              </p:cNvPr>
              <p:cNvSpPr/>
              <p:nvPr/>
            </p:nvSpPr>
            <p:spPr>
              <a:xfrm>
                <a:off x="2484284" y="1116942"/>
                <a:ext cx="233165" cy="201005"/>
              </a:xfrm>
              <a:prstGeom prst="hexagon">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grpSp>
        <p:nvGrpSpPr>
          <p:cNvPr id="47" name="Groupe 46">
            <a:extLst>
              <a:ext uri="{FF2B5EF4-FFF2-40B4-BE49-F238E27FC236}">
                <a16:creationId xmlns:a16="http://schemas.microsoft.com/office/drawing/2014/main" id="{5D2BA1A9-750E-CFA7-6B45-98D9050401DF}"/>
              </a:ext>
            </a:extLst>
          </p:cNvPr>
          <p:cNvGrpSpPr/>
          <p:nvPr/>
        </p:nvGrpSpPr>
        <p:grpSpPr>
          <a:xfrm>
            <a:off x="2694858" y="1488133"/>
            <a:ext cx="736846" cy="702034"/>
            <a:chOff x="3624297" y="2420888"/>
            <a:chExt cx="560004" cy="533546"/>
          </a:xfrm>
        </p:grpSpPr>
        <p:pic>
          <p:nvPicPr>
            <p:cNvPr id="2" name="Graphique 1" descr="Batterie chargée avec un remplissage uni">
              <a:extLst>
                <a:ext uri="{FF2B5EF4-FFF2-40B4-BE49-F238E27FC236}">
                  <a16:creationId xmlns:a16="http://schemas.microsoft.com/office/drawing/2014/main" id="{B019F9D4-2E21-C4DE-A979-34D2C079C4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7728" y="2420888"/>
              <a:ext cx="536573" cy="434377"/>
            </a:xfrm>
            <a:prstGeom prst="rect">
              <a:avLst/>
            </a:prstGeom>
          </p:spPr>
        </p:pic>
        <p:sp>
          <p:nvSpPr>
            <p:cNvPr id="3" name="ZoneTexte 2">
              <a:extLst>
                <a:ext uri="{FF2B5EF4-FFF2-40B4-BE49-F238E27FC236}">
                  <a16:creationId xmlns:a16="http://schemas.microsoft.com/office/drawing/2014/main" id="{11EB5E55-CFC6-E724-F3D9-AE70009186F3}"/>
                </a:ext>
              </a:extLst>
            </p:cNvPr>
            <p:cNvSpPr txBox="1"/>
            <p:nvPr/>
          </p:nvSpPr>
          <p:spPr>
            <a:xfrm>
              <a:off x="3624297" y="2538936"/>
              <a:ext cx="532025" cy="415498"/>
            </a:xfrm>
            <a:prstGeom prst="rect">
              <a:avLst/>
            </a:prstGeom>
            <a:noFill/>
          </p:spPr>
          <p:txBody>
            <a:bodyPr wrap="square" rtlCol="0">
              <a:spAutoFit/>
            </a:bodyPr>
            <a:lstStyle/>
            <a:p>
              <a:pPr algn="ctr"/>
              <a:r>
                <a:rPr lang="en-US" sz="1050" dirty="0">
                  <a:solidFill>
                    <a:schemeClr val="bg1"/>
                  </a:solidFill>
                </a:rPr>
                <a:t>G/NMC</a:t>
              </a:r>
            </a:p>
          </p:txBody>
        </p:sp>
      </p:grpSp>
      <p:grpSp>
        <p:nvGrpSpPr>
          <p:cNvPr id="49" name="Groupe 48">
            <a:extLst>
              <a:ext uri="{FF2B5EF4-FFF2-40B4-BE49-F238E27FC236}">
                <a16:creationId xmlns:a16="http://schemas.microsoft.com/office/drawing/2014/main" id="{4F788698-A9C3-5251-9356-71FAB8D939A0}"/>
              </a:ext>
            </a:extLst>
          </p:cNvPr>
          <p:cNvGrpSpPr/>
          <p:nvPr/>
        </p:nvGrpSpPr>
        <p:grpSpPr>
          <a:xfrm>
            <a:off x="2694858" y="1916422"/>
            <a:ext cx="736846" cy="571549"/>
            <a:chOff x="3624297" y="2420888"/>
            <a:chExt cx="560004" cy="434377"/>
          </a:xfrm>
        </p:grpSpPr>
        <p:pic>
          <p:nvPicPr>
            <p:cNvPr id="50" name="Graphique 49" descr="Batterie chargée avec un remplissage uni">
              <a:extLst>
                <a:ext uri="{FF2B5EF4-FFF2-40B4-BE49-F238E27FC236}">
                  <a16:creationId xmlns:a16="http://schemas.microsoft.com/office/drawing/2014/main" id="{372A0857-02E8-56E5-702B-5F83D5FACD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7728" y="2420888"/>
              <a:ext cx="536573" cy="434377"/>
            </a:xfrm>
            <a:prstGeom prst="rect">
              <a:avLst/>
            </a:prstGeom>
          </p:spPr>
        </p:pic>
        <p:sp>
          <p:nvSpPr>
            <p:cNvPr id="51" name="ZoneTexte 50">
              <a:extLst>
                <a:ext uri="{FF2B5EF4-FFF2-40B4-BE49-F238E27FC236}">
                  <a16:creationId xmlns:a16="http://schemas.microsoft.com/office/drawing/2014/main" id="{E18FBFC0-AD5E-6CFC-20BB-FF764859DAFF}"/>
                </a:ext>
              </a:extLst>
            </p:cNvPr>
            <p:cNvSpPr txBox="1"/>
            <p:nvPr/>
          </p:nvSpPr>
          <p:spPr>
            <a:xfrm>
              <a:off x="3624297" y="2538936"/>
              <a:ext cx="532025" cy="192976"/>
            </a:xfrm>
            <a:prstGeom prst="rect">
              <a:avLst/>
            </a:prstGeom>
            <a:noFill/>
          </p:spPr>
          <p:txBody>
            <a:bodyPr wrap="square" rtlCol="0">
              <a:spAutoFit/>
            </a:bodyPr>
            <a:lstStyle/>
            <a:p>
              <a:pPr algn="ctr"/>
              <a:r>
                <a:rPr lang="en-US" sz="1050" dirty="0">
                  <a:solidFill>
                    <a:schemeClr val="bg1"/>
                  </a:solidFill>
                </a:rPr>
                <a:t>G/LFP</a:t>
              </a:r>
            </a:p>
          </p:txBody>
        </p:sp>
      </p:grpSp>
      <p:grpSp>
        <p:nvGrpSpPr>
          <p:cNvPr id="52" name="Groupe 51">
            <a:extLst>
              <a:ext uri="{FF2B5EF4-FFF2-40B4-BE49-F238E27FC236}">
                <a16:creationId xmlns:a16="http://schemas.microsoft.com/office/drawing/2014/main" id="{6AFF1115-0CB9-2702-4E4E-9CE6E7E709C8}"/>
              </a:ext>
            </a:extLst>
          </p:cNvPr>
          <p:cNvGrpSpPr/>
          <p:nvPr/>
        </p:nvGrpSpPr>
        <p:grpSpPr>
          <a:xfrm>
            <a:off x="2694858" y="2353395"/>
            <a:ext cx="736846" cy="571549"/>
            <a:chOff x="3624297" y="2420888"/>
            <a:chExt cx="560004" cy="434377"/>
          </a:xfrm>
        </p:grpSpPr>
        <p:pic>
          <p:nvPicPr>
            <p:cNvPr id="53" name="Graphique 52" descr="Batterie chargée avec un remplissage uni">
              <a:extLst>
                <a:ext uri="{FF2B5EF4-FFF2-40B4-BE49-F238E27FC236}">
                  <a16:creationId xmlns:a16="http://schemas.microsoft.com/office/drawing/2014/main" id="{FF200FEE-DD82-EC41-3A64-5EDC53A452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7728" y="2420888"/>
              <a:ext cx="536573" cy="434377"/>
            </a:xfrm>
            <a:prstGeom prst="rect">
              <a:avLst/>
            </a:prstGeom>
          </p:spPr>
        </p:pic>
        <p:sp>
          <p:nvSpPr>
            <p:cNvPr id="54" name="ZoneTexte 53">
              <a:extLst>
                <a:ext uri="{FF2B5EF4-FFF2-40B4-BE49-F238E27FC236}">
                  <a16:creationId xmlns:a16="http://schemas.microsoft.com/office/drawing/2014/main" id="{79FE8ABB-840A-B1A1-95F2-A38D2B25882E}"/>
                </a:ext>
              </a:extLst>
            </p:cNvPr>
            <p:cNvSpPr txBox="1"/>
            <p:nvPr/>
          </p:nvSpPr>
          <p:spPr>
            <a:xfrm>
              <a:off x="3624297" y="2538936"/>
              <a:ext cx="532025" cy="192976"/>
            </a:xfrm>
            <a:prstGeom prst="rect">
              <a:avLst/>
            </a:prstGeom>
            <a:noFill/>
          </p:spPr>
          <p:txBody>
            <a:bodyPr wrap="square" rtlCol="0">
              <a:spAutoFit/>
            </a:bodyPr>
            <a:lstStyle/>
            <a:p>
              <a:pPr algn="ctr"/>
              <a:r>
                <a:rPr lang="en-US" sz="1050" dirty="0">
                  <a:solidFill>
                    <a:schemeClr val="bg1"/>
                  </a:solidFill>
                </a:rPr>
                <a:t>Si/NMC</a:t>
              </a:r>
            </a:p>
          </p:txBody>
        </p:sp>
      </p:grpSp>
      <p:cxnSp>
        <p:nvCxnSpPr>
          <p:cNvPr id="58" name="Connecteur : en angle 57">
            <a:extLst>
              <a:ext uri="{FF2B5EF4-FFF2-40B4-BE49-F238E27FC236}">
                <a16:creationId xmlns:a16="http://schemas.microsoft.com/office/drawing/2014/main" id="{9FC7DA22-D45E-F528-15D8-83A62AB7254F}"/>
              </a:ext>
            </a:extLst>
          </p:cNvPr>
          <p:cNvCxnSpPr>
            <a:cxnSpLocks/>
            <a:stCxn id="28" idx="0"/>
          </p:cNvCxnSpPr>
          <p:nvPr/>
        </p:nvCxnSpPr>
        <p:spPr>
          <a:xfrm flipV="1">
            <a:off x="1721251" y="1782086"/>
            <a:ext cx="982330" cy="414027"/>
          </a:xfrm>
          <a:prstGeom prst="bentConnector3">
            <a:avLst>
              <a:gd name="adj1" fmla="val 50000"/>
            </a:avLst>
          </a:prstGeom>
          <a:ln>
            <a:prstDash val="sysDash"/>
          </a:ln>
        </p:spPr>
        <p:style>
          <a:lnRef idx="1">
            <a:schemeClr val="dk1"/>
          </a:lnRef>
          <a:fillRef idx="0">
            <a:schemeClr val="dk1"/>
          </a:fillRef>
          <a:effectRef idx="0">
            <a:schemeClr val="dk1"/>
          </a:effectRef>
          <a:fontRef idx="minor">
            <a:schemeClr val="tx1"/>
          </a:fontRef>
        </p:style>
      </p:cxnSp>
      <p:cxnSp>
        <p:nvCxnSpPr>
          <p:cNvPr id="62" name="Connecteur : en angle 61">
            <a:extLst>
              <a:ext uri="{FF2B5EF4-FFF2-40B4-BE49-F238E27FC236}">
                <a16:creationId xmlns:a16="http://schemas.microsoft.com/office/drawing/2014/main" id="{C67D9BE3-C83A-A860-1BA0-EA00E24DB27F}"/>
              </a:ext>
            </a:extLst>
          </p:cNvPr>
          <p:cNvCxnSpPr>
            <a:cxnSpLocks/>
            <a:stCxn id="28" idx="0"/>
            <a:endCxn id="54" idx="1"/>
          </p:cNvCxnSpPr>
          <p:nvPr/>
        </p:nvCxnSpPr>
        <p:spPr>
          <a:xfrm>
            <a:off x="1721251" y="2196113"/>
            <a:ext cx="973607" cy="439566"/>
          </a:xfrm>
          <a:prstGeom prst="bentConnector3">
            <a:avLst>
              <a:gd name="adj1" fmla="val 50326"/>
            </a:avLst>
          </a:prstGeom>
          <a:ln>
            <a:prstDash val="sysDash"/>
          </a:ln>
        </p:spPr>
        <p:style>
          <a:lnRef idx="1">
            <a:schemeClr val="dk1"/>
          </a:lnRef>
          <a:fillRef idx="0">
            <a:schemeClr val="dk1"/>
          </a:fillRef>
          <a:effectRef idx="0">
            <a:schemeClr val="dk1"/>
          </a:effectRef>
          <a:fontRef idx="minor">
            <a:schemeClr val="tx1"/>
          </a:fontRef>
        </p:style>
      </p:cxnSp>
      <p:cxnSp>
        <p:nvCxnSpPr>
          <p:cNvPr id="70" name="Connecteur droit 69">
            <a:extLst>
              <a:ext uri="{FF2B5EF4-FFF2-40B4-BE49-F238E27FC236}">
                <a16:creationId xmlns:a16="http://schemas.microsoft.com/office/drawing/2014/main" id="{1AEB2238-199A-5E62-68B1-13DACA5185EB}"/>
              </a:ext>
            </a:extLst>
          </p:cNvPr>
          <p:cNvCxnSpPr>
            <a:stCxn id="28" idx="0"/>
            <a:endCxn id="51" idx="1"/>
          </p:cNvCxnSpPr>
          <p:nvPr/>
        </p:nvCxnSpPr>
        <p:spPr>
          <a:xfrm>
            <a:off x="1721251" y="2196113"/>
            <a:ext cx="973607" cy="2593"/>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71" name="ZoneTexte 70">
            <a:extLst>
              <a:ext uri="{FF2B5EF4-FFF2-40B4-BE49-F238E27FC236}">
                <a16:creationId xmlns:a16="http://schemas.microsoft.com/office/drawing/2014/main" id="{39F03DF6-2CF8-75A2-8140-0332A8058056}"/>
              </a:ext>
            </a:extLst>
          </p:cNvPr>
          <p:cNvSpPr txBox="1"/>
          <p:nvPr/>
        </p:nvSpPr>
        <p:spPr>
          <a:xfrm>
            <a:off x="983432" y="1054060"/>
            <a:ext cx="2424062" cy="369332"/>
          </a:xfrm>
          <a:prstGeom prst="rect">
            <a:avLst/>
          </a:prstGeom>
          <a:noFill/>
        </p:spPr>
        <p:txBody>
          <a:bodyPr wrap="none" rtlCol="0">
            <a:spAutoFit/>
          </a:bodyPr>
          <a:lstStyle/>
          <a:p>
            <a:pPr algn="ctr"/>
            <a:r>
              <a:rPr lang="en-US" b="1" u="sng" dirty="0">
                <a:latin typeface="+mj-lt"/>
              </a:rPr>
              <a:t>Technology assumptions</a:t>
            </a:r>
          </a:p>
        </p:txBody>
      </p:sp>
      <p:sp>
        <p:nvSpPr>
          <p:cNvPr id="72" name="ZoneTexte 71">
            <a:extLst>
              <a:ext uri="{FF2B5EF4-FFF2-40B4-BE49-F238E27FC236}">
                <a16:creationId xmlns:a16="http://schemas.microsoft.com/office/drawing/2014/main" id="{9FE45086-B68D-1041-F199-DC5A5607357C}"/>
              </a:ext>
            </a:extLst>
          </p:cNvPr>
          <p:cNvSpPr txBox="1"/>
          <p:nvPr/>
        </p:nvSpPr>
        <p:spPr>
          <a:xfrm>
            <a:off x="1415480" y="3212976"/>
            <a:ext cx="1358064" cy="369332"/>
          </a:xfrm>
          <a:prstGeom prst="rect">
            <a:avLst/>
          </a:prstGeom>
          <a:noFill/>
        </p:spPr>
        <p:txBody>
          <a:bodyPr wrap="none" rtlCol="0">
            <a:spAutoFit/>
          </a:bodyPr>
          <a:lstStyle/>
          <a:p>
            <a:pPr algn="ctr"/>
            <a:r>
              <a:rPr lang="en-US" b="1" u="sng" dirty="0">
                <a:latin typeface="+mj-lt"/>
              </a:rPr>
              <a:t>Sizing results</a:t>
            </a:r>
          </a:p>
        </p:txBody>
      </p:sp>
      <p:sp>
        <p:nvSpPr>
          <p:cNvPr id="73" name="ZoneTexte 72">
            <a:extLst>
              <a:ext uri="{FF2B5EF4-FFF2-40B4-BE49-F238E27FC236}">
                <a16:creationId xmlns:a16="http://schemas.microsoft.com/office/drawing/2014/main" id="{796DFDAE-E38A-3B2B-EE3A-A12FBF63779E}"/>
              </a:ext>
            </a:extLst>
          </p:cNvPr>
          <p:cNvSpPr txBox="1"/>
          <p:nvPr/>
        </p:nvSpPr>
        <p:spPr>
          <a:xfrm>
            <a:off x="3385404" y="1610671"/>
            <a:ext cx="2319866" cy="307777"/>
          </a:xfrm>
          <a:prstGeom prst="rect">
            <a:avLst/>
          </a:prstGeom>
          <a:noFill/>
        </p:spPr>
        <p:txBody>
          <a:bodyPr wrap="none" rtlCol="0">
            <a:spAutoFit/>
          </a:bodyPr>
          <a:lstStyle/>
          <a:p>
            <a:r>
              <a:rPr lang="en-US" sz="1400" dirty="0">
                <a:latin typeface="+mj-lt"/>
              </a:rPr>
              <a:t>190 </a:t>
            </a:r>
            <a:r>
              <a:rPr lang="en-US" sz="1400" dirty="0" err="1">
                <a:latin typeface="+mj-lt"/>
              </a:rPr>
              <a:t>Wh</a:t>
            </a:r>
            <a:r>
              <a:rPr lang="en-US" sz="1400" dirty="0">
                <a:latin typeface="+mj-lt"/>
              </a:rPr>
              <a:t>/kg – 400 cycles max. </a:t>
            </a:r>
          </a:p>
        </p:txBody>
      </p:sp>
      <p:sp>
        <p:nvSpPr>
          <p:cNvPr id="74" name="ZoneTexte 73">
            <a:extLst>
              <a:ext uri="{FF2B5EF4-FFF2-40B4-BE49-F238E27FC236}">
                <a16:creationId xmlns:a16="http://schemas.microsoft.com/office/drawing/2014/main" id="{8651E0D0-B982-A145-4F6B-8F7261225BE8}"/>
              </a:ext>
            </a:extLst>
          </p:cNvPr>
          <p:cNvSpPr txBox="1"/>
          <p:nvPr/>
        </p:nvSpPr>
        <p:spPr>
          <a:xfrm>
            <a:off x="3372482" y="2040169"/>
            <a:ext cx="2411238" cy="307777"/>
          </a:xfrm>
          <a:prstGeom prst="rect">
            <a:avLst/>
          </a:prstGeom>
          <a:noFill/>
        </p:spPr>
        <p:txBody>
          <a:bodyPr wrap="none" rtlCol="0">
            <a:spAutoFit/>
          </a:bodyPr>
          <a:lstStyle/>
          <a:p>
            <a:r>
              <a:rPr lang="en-US" sz="1400" dirty="0">
                <a:latin typeface="+mj-lt"/>
              </a:rPr>
              <a:t>120 </a:t>
            </a:r>
            <a:r>
              <a:rPr lang="en-US" sz="1400" dirty="0" err="1">
                <a:latin typeface="+mj-lt"/>
              </a:rPr>
              <a:t>Wh</a:t>
            </a:r>
            <a:r>
              <a:rPr lang="en-US" sz="1400" dirty="0">
                <a:latin typeface="+mj-lt"/>
              </a:rPr>
              <a:t>/kg – 1500 cycles max. </a:t>
            </a:r>
          </a:p>
        </p:txBody>
      </p:sp>
      <p:sp>
        <p:nvSpPr>
          <p:cNvPr id="75" name="ZoneTexte 74">
            <a:extLst>
              <a:ext uri="{FF2B5EF4-FFF2-40B4-BE49-F238E27FC236}">
                <a16:creationId xmlns:a16="http://schemas.microsoft.com/office/drawing/2014/main" id="{375DBCDB-52CC-A8A5-3A86-A5D6F3D75FD4}"/>
              </a:ext>
            </a:extLst>
          </p:cNvPr>
          <p:cNvSpPr txBox="1"/>
          <p:nvPr/>
        </p:nvSpPr>
        <p:spPr>
          <a:xfrm>
            <a:off x="3374499" y="2492075"/>
            <a:ext cx="2319866" cy="307777"/>
          </a:xfrm>
          <a:prstGeom prst="rect">
            <a:avLst/>
          </a:prstGeom>
          <a:noFill/>
        </p:spPr>
        <p:txBody>
          <a:bodyPr wrap="none" rtlCol="0">
            <a:spAutoFit/>
          </a:bodyPr>
          <a:lstStyle/>
          <a:p>
            <a:r>
              <a:rPr lang="en-US" sz="1400" dirty="0">
                <a:latin typeface="+mj-lt"/>
              </a:rPr>
              <a:t>360 </a:t>
            </a:r>
            <a:r>
              <a:rPr lang="en-US" sz="1400" dirty="0" err="1">
                <a:latin typeface="+mj-lt"/>
              </a:rPr>
              <a:t>Wh</a:t>
            </a:r>
            <a:r>
              <a:rPr lang="en-US" sz="1400" dirty="0">
                <a:latin typeface="+mj-lt"/>
              </a:rPr>
              <a:t>/kg – 150 cycles max. </a:t>
            </a:r>
          </a:p>
        </p:txBody>
      </p:sp>
      <p:grpSp>
        <p:nvGrpSpPr>
          <p:cNvPr id="76" name="Groupe 75">
            <a:extLst>
              <a:ext uri="{FF2B5EF4-FFF2-40B4-BE49-F238E27FC236}">
                <a16:creationId xmlns:a16="http://schemas.microsoft.com/office/drawing/2014/main" id="{B72F6D92-77AC-9D29-46C7-6B0BAB1A6532}"/>
              </a:ext>
            </a:extLst>
          </p:cNvPr>
          <p:cNvGrpSpPr/>
          <p:nvPr/>
        </p:nvGrpSpPr>
        <p:grpSpPr>
          <a:xfrm>
            <a:off x="912794" y="3911511"/>
            <a:ext cx="736846" cy="702034"/>
            <a:chOff x="3624297" y="2420888"/>
            <a:chExt cx="560004" cy="533546"/>
          </a:xfrm>
        </p:grpSpPr>
        <p:pic>
          <p:nvPicPr>
            <p:cNvPr id="77" name="Graphique 76" descr="Batterie chargée avec un remplissage uni">
              <a:extLst>
                <a:ext uri="{FF2B5EF4-FFF2-40B4-BE49-F238E27FC236}">
                  <a16:creationId xmlns:a16="http://schemas.microsoft.com/office/drawing/2014/main" id="{C20F39A5-2191-4348-ABDB-FA722163D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7728" y="2420888"/>
              <a:ext cx="536573" cy="434377"/>
            </a:xfrm>
            <a:prstGeom prst="rect">
              <a:avLst/>
            </a:prstGeom>
          </p:spPr>
        </p:pic>
        <p:sp>
          <p:nvSpPr>
            <p:cNvPr id="78" name="ZoneTexte 77">
              <a:extLst>
                <a:ext uri="{FF2B5EF4-FFF2-40B4-BE49-F238E27FC236}">
                  <a16:creationId xmlns:a16="http://schemas.microsoft.com/office/drawing/2014/main" id="{13ACF95F-B6BD-DF34-5557-B85896CE139E}"/>
                </a:ext>
              </a:extLst>
            </p:cNvPr>
            <p:cNvSpPr txBox="1"/>
            <p:nvPr/>
          </p:nvSpPr>
          <p:spPr>
            <a:xfrm>
              <a:off x="3624297" y="2538936"/>
              <a:ext cx="532025" cy="415498"/>
            </a:xfrm>
            <a:prstGeom prst="rect">
              <a:avLst/>
            </a:prstGeom>
            <a:noFill/>
          </p:spPr>
          <p:txBody>
            <a:bodyPr wrap="square" rtlCol="0">
              <a:spAutoFit/>
            </a:bodyPr>
            <a:lstStyle/>
            <a:p>
              <a:pPr algn="ctr"/>
              <a:r>
                <a:rPr lang="en-US" sz="1050" dirty="0">
                  <a:solidFill>
                    <a:schemeClr val="bg1"/>
                  </a:solidFill>
                </a:rPr>
                <a:t>G/NMC</a:t>
              </a:r>
            </a:p>
          </p:txBody>
        </p:sp>
      </p:grpSp>
      <p:grpSp>
        <p:nvGrpSpPr>
          <p:cNvPr id="79" name="Groupe 78">
            <a:extLst>
              <a:ext uri="{FF2B5EF4-FFF2-40B4-BE49-F238E27FC236}">
                <a16:creationId xmlns:a16="http://schemas.microsoft.com/office/drawing/2014/main" id="{DED61D41-4345-12E8-C29F-415DBB223292}"/>
              </a:ext>
            </a:extLst>
          </p:cNvPr>
          <p:cNvGrpSpPr/>
          <p:nvPr/>
        </p:nvGrpSpPr>
        <p:grpSpPr>
          <a:xfrm>
            <a:off x="912794" y="4618060"/>
            <a:ext cx="736846" cy="571549"/>
            <a:chOff x="3624297" y="2420888"/>
            <a:chExt cx="560004" cy="434377"/>
          </a:xfrm>
        </p:grpSpPr>
        <p:pic>
          <p:nvPicPr>
            <p:cNvPr id="80" name="Graphique 79" descr="Batterie chargée avec un remplissage uni">
              <a:extLst>
                <a:ext uri="{FF2B5EF4-FFF2-40B4-BE49-F238E27FC236}">
                  <a16:creationId xmlns:a16="http://schemas.microsoft.com/office/drawing/2014/main" id="{9405EC10-171C-1239-6E5F-CA61882FF2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7728" y="2420888"/>
              <a:ext cx="536573" cy="434377"/>
            </a:xfrm>
            <a:prstGeom prst="rect">
              <a:avLst/>
            </a:prstGeom>
          </p:spPr>
        </p:pic>
        <p:sp>
          <p:nvSpPr>
            <p:cNvPr id="81" name="ZoneTexte 80">
              <a:extLst>
                <a:ext uri="{FF2B5EF4-FFF2-40B4-BE49-F238E27FC236}">
                  <a16:creationId xmlns:a16="http://schemas.microsoft.com/office/drawing/2014/main" id="{9015AC34-67B0-6465-988E-9445A2511428}"/>
                </a:ext>
              </a:extLst>
            </p:cNvPr>
            <p:cNvSpPr txBox="1"/>
            <p:nvPr/>
          </p:nvSpPr>
          <p:spPr>
            <a:xfrm>
              <a:off x="3624297" y="2538936"/>
              <a:ext cx="532025" cy="192976"/>
            </a:xfrm>
            <a:prstGeom prst="rect">
              <a:avLst/>
            </a:prstGeom>
            <a:noFill/>
          </p:spPr>
          <p:txBody>
            <a:bodyPr wrap="square" rtlCol="0">
              <a:spAutoFit/>
            </a:bodyPr>
            <a:lstStyle/>
            <a:p>
              <a:pPr algn="ctr"/>
              <a:r>
                <a:rPr lang="en-US" sz="1050" dirty="0">
                  <a:solidFill>
                    <a:schemeClr val="bg1"/>
                  </a:solidFill>
                </a:rPr>
                <a:t>G/LFP</a:t>
              </a:r>
            </a:p>
          </p:txBody>
        </p:sp>
      </p:grpSp>
      <p:grpSp>
        <p:nvGrpSpPr>
          <p:cNvPr id="82" name="Groupe 81">
            <a:extLst>
              <a:ext uri="{FF2B5EF4-FFF2-40B4-BE49-F238E27FC236}">
                <a16:creationId xmlns:a16="http://schemas.microsoft.com/office/drawing/2014/main" id="{0988580C-52FB-F89E-8232-C06B42DD2B5A}"/>
              </a:ext>
            </a:extLst>
          </p:cNvPr>
          <p:cNvGrpSpPr/>
          <p:nvPr/>
        </p:nvGrpSpPr>
        <p:grpSpPr>
          <a:xfrm>
            <a:off x="912794" y="5338140"/>
            <a:ext cx="736846" cy="571549"/>
            <a:chOff x="3624297" y="2420888"/>
            <a:chExt cx="560004" cy="434377"/>
          </a:xfrm>
        </p:grpSpPr>
        <p:pic>
          <p:nvPicPr>
            <p:cNvPr id="83" name="Graphique 82" descr="Batterie chargée avec un remplissage uni">
              <a:extLst>
                <a:ext uri="{FF2B5EF4-FFF2-40B4-BE49-F238E27FC236}">
                  <a16:creationId xmlns:a16="http://schemas.microsoft.com/office/drawing/2014/main" id="{1B515FD3-E60E-A428-7C85-D05E2264B9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7728" y="2420888"/>
              <a:ext cx="536573" cy="434377"/>
            </a:xfrm>
            <a:prstGeom prst="rect">
              <a:avLst/>
            </a:prstGeom>
          </p:spPr>
        </p:pic>
        <p:sp>
          <p:nvSpPr>
            <p:cNvPr id="84" name="ZoneTexte 83">
              <a:extLst>
                <a:ext uri="{FF2B5EF4-FFF2-40B4-BE49-F238E27FC236}">
                  <a16:creationId xmlns:a16="http://schemas.microsoft.com/office/drawing/2014/main" id="{051A9830-C326-7CCB-9C00-107764C4121C}"/>
                </a:ext>
              </a:extLst>
            </p:cNvPr>
            <p:cNvSpPr txBox="1"/>
            <p:nvPr/>
          </p:nvSpPr>
          <p:spPr>
            <a:xfrm>
              <a:off x="3624297" y="2538936"/>
              <a:ext cx="532025" cy="192976"/>
            </a:xfrm>
            <a:prstGeom prst="rect">
              <a:avLst/>
            </a:prstGeom>
            <a:noFill/>
          </p:spPr>
          <p:txBody>
            <a:bodyPr wrap="square" rtlCol="0">
              <a:spAutoFit/>
            </a:bodyPr>
            <a:lstStyle/>
            <a:p>
              <a:pPr algn="ctr"/>
              <a:r>
                <a:rPr lang="en-US" sz="1050" dirty="0">
                  <a:solidFill>
                    <a:schemeClr val="bg1"/>
                  </a:solidFill>
                </a:rPr>
                <a:t>Si/NMC</a:t>
              </a:r>
            </a:p>
          </p:txBody>
        </p:sp>
      </p:grpSp>
      <p:sp>
        <p:nvSpPr>
          <p:cNvPr id="86" name="Rectangle 85">
            <a:extLst>
              <a:ext uri="{FF2B5EF4-FFF2-40B4-BE49-F238E27FC236}">
                <a16:creationId xmlns:a16="http://schemas.microsoft.com/office/drawing/2014/main" id="{B5FF5AE3-0DF2-333C-D9C9-2654856DB438}"/>
              </a:ext>
            </a:extLst>
          </p:cNvPr>
          <p:cNvSpPr/>
          <p:nvPr/>
        </p:nvSpPr>
        <p:spPr>
          <a:xfrm>
            <a:off x="2076584" y="4051764"/>
            <a:ext cx="1858230" cy="2396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7DBF540-DA00-1BDE-F8D1-5BC3D209A5C9}"/>
              </a:ext>
            </a:extLst>
          </p:cNvPr>
          <p:cNvSpPr/>
          <p:nvPr/>
        </p:nvSpPr>
        <p:spPr>
          <a:xfrm>
            <a:off x="3373313" y="4051236"/>
            <a:ext cx="561600" cy="239644"/>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ZoneTexte 89">
            <a:extLst>
              <a:ext uri="{FF2B5EF4-FFF2-40B4-BE49-F238E27FC236}">
                <a16:creationId xmlns:a16="http://schemas.microsoft.com/office/drawing/2014/main" id="{D627C2AA-283F-25EC-A6E8-71183D42382E}"/>
              </a:ext>
            </a:extLst>
          </p:cNvPr>
          <p:cNvSpPr txBox="1"/>
          <p:nvPr/>
        </p:nvSpPr>
        <p:spPr>
          <a:xfrm>
            <a:off x="3935760" y="4023133"/>
            <a:ext cx="546945" cy="276999"/>
          </a:xfrm>
          <a:prstGeom prst="rect">
            <a:avLst/>
          </a:prstGeom>
          <a:noFill/>
        </p:spPr>
        <p:txBody>
          <a:bodyPr wrap="none" rtlCol="0">
            <a:spAutoFit/>
          </a:bodyPr>
          <a:lstStyle/>
          <a:p>
            <a:r>
              <a:rPr lang="en-US" sz="1200" b="1" dirty="0">
                <a:latin typeface="+mj-lt"/>
              </a:rPr>
              <a:t>5.6 kg</a:t>
            </a:r>
          </a:p>
        </p:txBody>
      </p:sp>
      <p:sp>
        <p:nvSpPr>
          <p:cNvPr id="93" name="ZoneTexte 92">
            <a:extLst>
              <a:ext uri="{FF2B5EF4-FFF2-40B4-BE49-F238E27FC236}">
                <a16:creationId xmlns:a16="http://schemas.microsoft.com/office/drawing/2014/main" id="{24D5EBC5-AF2F-043A-2219-8FD3050D5809}"/>
              </a:ext>
            </a:extLst>
          </p:cNvPr>
          <p:cNvSpPr txBox="1"/>
          <p:nvPr/>
        </p:nvSpPr>
        <p:spPr>
          <a:xfrm>
            <a:off x="1984137" y="3660227"/>
            <a:ext cx="2146099" cy="276999"/>
          </a:xfrm>
          <a:prstGeom prst="rect">
            <a:avLst/>
          </a:prstGeom>
          <a:noFill/>
        </p:spPr>
        <p:txBody>
          <a:bodyPr wrap="square">
            <a:spAutoFit/>
          </a:bodyPr>
          <a:lstStyle/>
          <a:p>
            <a:pPr algn="ctr"/>
            <a:r>
              <a:rPr lang="en-US" sz="1200" b="1" dirty="0">
                <a:latin typeface="+mj-lt"/>
              </a:rPr>
              <a:t>Total Mass</a:t>
            </a:r>
            <a:endParaRPr lang="en-US" sz="1200" b="1" dirty="0"/>
          </a:p>
        </p:txBody>
      </p:sp>
      <p:sp>
        <p:nvSpPr>
          <p:cNvPr id="94" name="Accolade fermante 93">
            <a:extLst>
              <a:ext uri="{FF2B5EF4-FFF2-40B4-BE49-F238E27FC236}">
                <a16:creationId xmlns:a16="http://schemas.microsoft.com/office/drawing/2014/main" id="{1E302C0E-9E86-4F4B-4F34-1D8E6CF2E0BC}"/>
              </a:ext>
            </a:extLst>
          </p:cNvPr>
          <p:cNvSpPr/>
          <p:nvPr/>
        </p:nvSpPr>
        <p:spPr>
          <a:xfrm rot="5400000">
            <a:off x="3603480" y="4093010"/>
            <a:ext cx="104786" cy="584170"/>
          </a:xfrm>
          <a:prstGeom prst="rightBrac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ZoneTexte 94">
            <a:extLst>
              <a:ext uri="{FF2B5EF4-FFF2-40B4-BE49-F238E27FC236}">
                <a16:creationId xmlns:a16="http://schemas.microsoft.com/office/drawing/2014/main" id="{224622D7-DDC3-80EE-70A6-5765E46824E9}"/>
              </a:ext>
            </a:extLst>
          </p:cNvPr>
          <p:cNvSpPr txBox="1"/>
          <p:nvPr/>
        </p:nvSpPr>
        <p:spPr>
          <a:xfrm>
            <a:off x="3235894" y="4397521"/>
            <a:ext cx="1059906" cy="261610"/>
          </a:xfrm>
          <a:prstGeom prst="rect">
            <a:avLst/>
          </a:prstGeom>
          <a:noFill/>
        </p:spPr>
        <p:txBody>
          <a:bodyPr wrap="none" rtlCol="0">
            <a:spAutoFit/>
          </a:bodyPr>
          <a:lstStyle/>
          <a:p>
            <a:r>
              <a:rPr lang="en-US" sz="1100" dirty="0">
                <a:latin typeface="+mj-lt"/>
              </a:rPr>
              <a:t>1.7 kg batteries</a:t>
            </a:r>
          </a:p>
        </p:txBody>
      </p:sp>
      <p:sp>
        <p:nvSpPr>
          <p:cNvPr id="96" name="Rectangle 95">
            <a:extLst>
              <a:ext uri="{FF2B5EF4-FFF2-40B4-BE49-F238E27FC236}">
                <a16:creationId xmlns:a16="http://schemas.microsoft.com/office/drawing/2014/main" id="{8AEC2E71-FE85-C8B6-12D7-1F286FDF2B17}"/>
              </a:ext>
            </a:extLst>
          </p:cNvPr>
          <p:cNvSpPr/>
          <p:nvPr/>
        </p:nvSpPr>
        <p:spPr>
          <a:xfrm>
            <a:off x="2067159" y="4770535"/>
            <a:ext cx="3225600" cy="2396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9D6FF17D-08D7-83FC-A875-9D5AC3BD0A38}"/>
              </a:ext>
            </a:extLst>
          </p:cNvPr>
          <p:cNvSpPr/>
          <p:nvPr/>
        </p:nvSpPr>
        <p:spPr>
          <a:xfrm>
            <a:off x="3835962" y="4770535"/>
            <a:ext cx="1461600" cy="239644"/>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ZoneTexte 97">
            <a:extLst>
              <a:ext uri="{FF2B5EF4-FFF2-40B4-BE49-F238E27FC236}">
                <a16:creationId xmlns:a16="http://schemas.microsoft.com/office/drawing/2014/main" id="{01B9429A-8225-B5DC-BC00-5F664F638FB9}"/>
              </a:ext>
            </a:extLst>
          </p:cNvPr>
          <p:cNvSpPr txBox="1"/>
          <p:nvPr/>
        </p:nvSpPr>
        <p:spPr>
          <a:xfrm>
            <a:off x="5292759" y="4750303"/>
            <a:ext cx="546945" cy="276999"/>
          </a:xfrm>
          <a:prstGeom prst="rect">
            <a:avLst/>
          </a:prstGeom>
          <a:noFill/>
        </p:spPr>
        <p:txBody>
          <a:bodyPr wrap="none" rtlCol="0">
            <a:spAutoFit/>
          </a:bodyPr>
          <a:lstStyle/>
          <a:p>
            <a:r>
              <a:rPr lang="en-US" sz="1200" b="1" dirty="0">
                <a:latin typeface="+mj-lt"/>
              </a:rPr>
              <a:t>9.7 kg</a:t>
            </a:r>
          </a:p>
        </p:txBody>
      </p:sp>
      <p:sp>
        <p:nvSpPr>
          <p:cNvPr id="99" name="Accolade fermante 98">
            <a:extLst>
              <a:ext uri="{FF2B5EF4-FFF2-40B4-BE49-F238E27FC236}">
                <a16:creationId xmlns:a16="http://schemas.microsoft.com/office/drawing/2014/main" id="{F33E1502-95D9-7F8D-CB4B-B2C40726F3B8}"/>
              </a:ext>
            </a:extLst>
          </p:cNvPr>
          <p:cNvSpPr/>
          <p:nvPr/>
        </p:nvSpPr>
        <p:spPr>
          <a:xfrm rot="5400000">
            <a:off x="4510746" y="4371884"/>
            <a:ext cx="102421" cy="1461601"/>
          </a:xfrm>
          <a:prstGeom prst="rightBrac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ZoneTexte 99">
            <a:extLst>
              <a:ext uri="{FF2B5EF4-FFF2-40B4-BE49-F238E27FC236}">
                <a16:creationId xmlns:a16="http://schemas.microsoft.com/office/drawing/2014/main" id="{CF64B737-906F-D77E-F4FC-8E7F64968D00}"/>
              </a:ext>
            </a:extLst>
          </p:cNvPr>
          <p:cNvSpPr txBox="1"/>
          <p:nvPr/>
        </p:nvSpPr>
        <p:spPr>
          <a:xfrm>
            <a:off x="3955974" y="5116292"/>
            <a:ext cx="1059906" cy="261610"/>
          </a:xfrm>
          <a:prstGeom prst="rect">
            <a:avLst/>
          </a:prstGeom>
          <a:noFill/>
        </p:spPr>
        <p:txBody>
          <a:bodyPr wrap="none" rtlCol="0">
            <a:spAutoFit/>
          </a:bodyPr>
          <a:lstStyle/>
          <a:p>
            <a:r>
              <a:rPr lang="en-US" sz="1100" dirty="0">
                <a:latin typeface="+mj-lt"/>
              </a:rPr>
              <a:t>4.4 kg batteries</a:t>
            </a:r>
          </a:p>
        </p:txBody>
      </p:sp>
      <p:sp>
        <p:nvSpPr>
          <p:cNvPr id="101" name="Rectangle 100">
            <a:extLst>
              <a:ext uri="{FF2B5EF4-FFF2-40B4-BE49-F238E27FC236}">
                <a16:creationId xmlns:a16="http://schemas.microsoft.com/office/drawing/2014/main" id="{60B3726D-3C9C-6AA8-D1B1-792C5E2F7DC9}"/>
              </a:ext>
            </a:extLst>
          </p:cNvPr>
          <p:cNvSpPr/>
          <p:nvPr/>
        </p:nvSpPr>
        <p:spPr>
          <a:xfrm>
            <a:off x="2067158" y="5510441"/>
            <a:ext cx="1494000" cy="2396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715D79D-B0B4-1C92-286B-B27AC0C2F046}"/>
              </a:ext>
            </a:extLst>
          </p:cNvPr>
          <p:cNvSpPr/>
          <p:nvPr/>
        </p:nvSpPr>
        <p:spPr>
          <a:xfrm>
            <a:off x="3294758" y="5510441"/>
            <a:ext cx="266400" cy="239644"/>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ZoneTexte 102">
            <a:extLst>
              <a:ext uri="{FF2B5EF4-FFF2-40B4-BE49-F238E27FC236}">
                <a16:creationId xmlns:a16="http://schemas.microsoft.com/office/drawing/2014/main" id="{37590284-6D89-C6A2-6F3A-DC8BA50EEFB2}"/>
              </a:ext>
            </a:extLst>
          </p:cNvPr>
          <p:cNvSpPr txBox="1"/>
          <p:nvPr/>
        </p:nvSpPr>
        <p:spPr>
          <a:xfrm>
            <a:off x="3558169" y="5488160"/>
            <a:ext cx="553357" cy="276999"/>
          </a:xfrm>
          <a:prstGeom prst="rect">
            <a:avLst/>
          </a:prstGeom>
          <a:noFill/>
        </p:spPr>
        <p:txBody>
          <a:bodyPr wrap="none" rtlCol="0">
            <a:spAutoFit/>
          </a:bodyPr>
          <a:lstStyle/>
          <a:p>
            <a:r>
              <a:rPr lang="en-US" sz="1200" b="1" dirty="0">
                <a:latin typeface="+mj-lt"/>
              </a:rPr>
              <a:t>4.5 kg</a:t>
            </a:r>
          </a:p>
        </p:txBody>
      </p:sp>
      <p:sp>
        <p:nvSpPr>
          <p:cNvPr id="104" name="Accolade fermante 103">
            <a:extLst>
              <a:ext uri="{FF2B5EF4-FFF2-40B4-BE49-F238E27FC236}">
                <a16:creationId xmlns:a16="http://schemas.microsoft.com/office/drawing/2014/main" id="{348D2076-CBD4-1DA1-001D-EBFAB0E6E2CB}"/>
              </a:ext>
            </a:extLst>
          </p:cNvPr>
          <p:cNvSpPr/>
          <p:nvPr/>
        </p:nvSpPr>
        <p:spPr>
          <a:xfrm rot="5400000">
            <a:off x="3376745" y="5709390"/>
            <a:ext cx="102421" cy="266399"/>
          </a:xfrm>
          <a:prstGeom prst="rightBrace">
            <a:avLst/>
          </a:prstGeom>
          <a:ln>
            <a:solidFill>
              <a:schemeClr val="tx2">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ZoneTexte 104">
            <a:extLst>
              <a:ext uri="{FF2B5EF4-FFF2-40B4-BE49-F238E27FC236}">
                <a16:creationId xmlns:a16="http://schemas.microsoft.com/office/drawing/2014/main" id="{0E47A426-65D6-FF8E-2F84-A14C4617D0D8}"/>
              </a:ext>
            </a:extLst>
          </p:cNvPr>
          <p:cNvSpPr txBox="1"/>
          <p:nvPr/>
        </p:nvSpPr>
        <p:spPr>
          <a:xfrm>
            <a:off x="2927648" y="5856198"/>
            <a:ext cx="1059906" cy="261610"/>
          </a:xfrm>
          <a:prstGeom prst="rect">
            <a:avLst/>
          </a:prstGeom>
          <a:noFill/>
        </p:spPr>
        <p:txBody>
          <a:bodyPr wrap="none" rtlCol="0">
            <a:spAutoFit/>
          </a:bodyPr>
          <a:lstStyle/>
          <a:p>
            <a:r>
              <a:rPr lang="en-US" sz="1100" dirty="0">
                <a:latin typeface="+mj-lt"/>
              </a:rPr>
              <a:t>0.8 kg batteries</a:t>
            </a:r>
          </a:p>
        </p:txBody>
      </p:sp>
      <p:sp>
        <p:nvSpPr>
          <p:cNvPr id="106" name="ZoneTexte 105">
            <a:extLst>
              <a:ext uri="{FF2B5EF4-FFF2-40B4-BE49-F238E27FC236}">
                <a16:creationId xmlns:a16="http://schemas.microsoft.com/office/drawing/2014/main" id="{2BB1F191-DCFD-7140-A893-ECFCB2C1AF1F}"/>
              </a:ext>
            </a:extLst>
          </p:cNvPr>
          <p:cNvSpPr txBox="1"/>
          <p:nvPr/>
        </p:nvSpPr>
        <p:spPr>
          <a:xfrm>
            <a:off x="7680176" y="971436"/>
            <a:ext cx="2165978" cy="369332"/>
          </a:xfrm>
          <a:prstGeom prst="rect">
            <a:avLst/>
          </a:prstGeom>
          <a:noFill/>
        </p:spPr>
        <p:txBody>
          <a:bodyPr wrap="none" rtlCol="0">
            <a:spAutoFit/>
          </a:bodyPr>
          <a:lstStyle/>
          <a:p>
            <a:pPr algn="ctr"/>
            <a:r>
              <a:rPr lang="en-US" b="1" u="sng" dirty="0">
                <a:latin typeface="+mj-lt"/>
              </a:rPr>
              <a:t>Life Cycle Assessment</a:t>
            </a:r>
          </a:p>
        </p:txBody>
      </p:sp>
      <p:pic>
        <p:nvPicPr>
          <p:cNvPr id="108" name="Image 107">
            <a:extLst>
              <a:ext uri="{FF2B5EF4-FFF2-40B4-BE49-F238E27FC236}">
                <a16:creationId xmlns:a16="http://schemas.microsoft.com/office/drawing/2014/main" id="{CBEABA13-40CB-146B-066C-7D0D08C54267}"/>
              </a:ext>
            </a:extLst>
          </p:cNvPr>
          <p:cNvPicPr>
            <a:picLocks noChangeAspect="1"/>
          </p:cNvPicPr>
          <p:nvPr/>
        </p:nvPicPr>
        <p:blipFill rotWithShape="1">
          <a:blip r:embed="rId10"/>
          <a:srcRect r="18070" b="1047"/>
          <a:stretch/>
        </p:blipFill>
        <p:spPr>
          <a:xfrm>
            <a:off x="6944295" y="2852313"/>
            <a:ext cx="4012199" cy="3706427"/>
          </a:xfrm>
          <a:prstGeom prst="rect">
            <a:avLst/>
          </a:prstGeom>
          <a:effectLst>
            <a:outerShdw blurRad="50800" dist="38100" dir="2700000" algn="tl" rotWithShape="0">
              <a:prstClr val="black">
                <a:alpha val="40000"/>
              </a:prstClr>
            </a:outerShdw>
          </a:effectLst>
        </p:spPr>
      </p:pic>
      <p:sp>
        <p:nvSpPr>
          <p:cNvPr id="125" name="ZoneTexte 124">
            <a:extLst>
              <a:ext uri="{FF2B5EF4-FFF2-40B4-BE49-F238E27FC236}">
                <a16:creationId xmlns:a16="http://schemas.microsoft.com/office/drawing/2014/main" id="{85264B04-672B-4415-9589-F6CBB48B60B4}"/>
              </a:ext>
            </a:extLst>
          </p:cNvPr>
          <p:cNvSpPr txBox="1"/>
          <p:nvPr/>
        </p:nvSpPr>
        <p:spPr>
          <a:xfrm>
            <a:off x="6213685" y="1423789"/>
            <a:ext cx="1132287" cy="34051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400" b="1" dirty="0">
                <a:latin typeface="+mj-lt"/>
              </a:rPr>
              <a:t>Single score</a:t>
            </a:r>
            <a:endParaRPr lang="en-US" sz="1400" dirty="0">
              <a:latin typeface="+mj-lt"/>
            </a:endParaRPr>
          </a:p>
        </p:txBody>
      </p:sp>
      <p:sp>
        <p:nvSpPr>
          <p:cNvPr id="126" name="ZoneTexte 125">
            <a:extLst>
              <a:ext uri="{FF2B5EF4-FFF2-40B4-BE49-F238E27FC236}">
                <a16:creationId xmlns:a16="http://schemas.microsoft.com/office/drawing/2014/main" id="{2B8BB34A-F0B7-5B59-51F8-DDC14F437009}"/>
              </a:ext>
            </a:extLst>
          </p:cNvPr>
          <p:cNvSpPr txBox="1"/>
          <p:nvPr/>
        </p:nvSpPr>
        <p:spPr>
          <a:xfrm>
            <a:off x="6096000" y="2826836"/>
            <a:ext cx="1440533" cy="340519"/>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400" b="1" dirty="0">
                <a:latin typeface="+mj-lt"/>
              </a:rPr>
              <a:t>Detailed impacts</a:t>
            </a:r>
            <a:endParaRPr lang="en-US" sz="1400" dirty="0">
              <a:latin typeface="+mj-lt"/>
            </a:endParaRPr>
          </a:p>
        </p:txBody>
      </p:sp>
      <p:sp>
        <p:nvSpPr>
          <p:cNvPr id="128" name="ZoneTexte 127">
            <a:extLst>
              <a:ext uri="{FF2B5EF4-FFF2-40B4-BE49-F238E27FC236}">
                <a16:creationId xmlns:a16="http://schemas.microsoft.com/office/drawing/2014/main" id="{B0CFB30F-DDAD-BDD6-95CA-2F4FB933C2C1}"/>
              </a:ext>
            </a:extLst>
          </p:cNvPr>
          <p:cNvSpPr txBox="1"/>
          <p:nvPr/>
        </p:nvSpPr>
        <p:spPr>
          <a:xfrm>
            <a:off x="2088952" y="1557308"/>
            <a:ext cx="731290" cy="261610"/>
          </a:xfrm>
          <a:prstGeom prst="rect">
            <a:avLst/>
          </a:prstGeom>
          <a:noFill/>
        </p:spPr>
        <p:txBody>
          <a:bodyPr wrap="none" rtlCol="0">
            <a:spAutoFit/>
          </a:bodyPr>
          <a:lstStyle/>
          <a:p>
            <a:r>
              <a:rPr lang="en-US" sz="1100" i="1" dirty="0">
                <a:latin typeface="+mj-lt"/>
              </a:rPr>
              <a:t>(baseline)</a:t>
            </a:r>
          </a:p>
        </p:txBody>
      </p:sp>
      <p:sp>
        <p:nvSpPr>
          <p:cNvPr id="129" name="ZoneTexte 128">
            <a:extLst>
              <a:ext uri="{FF2B5EF4-FFF2-40B4-BE49-F238E27FC236}">
                <a16:creationId xmlns:a16="http://schemas.microsoft.com/office/drawing/2014/main" id="{A380975B-681A-7E2C-D6BC-4D5431D3D99F}"/>
              </a:ext>
            </a:extLst>
          </p:cNvPr>
          <p:cNvSpPr txBox="1"/>
          <p:nvPr/>
        </p:nvSpPr>
        <p:spPr>
          <a:xfrm>
            <a:off x="217589" y="4058785"/>
            <a:ext cx="784189" cy="276999"/>
          </a:xfrm>
          <a:prstGeom prst="rect">
            <a:avLst/>
          </a:prstGeom>
          <a:noFill/>
        </p:spPr>
        <p:txBody>
          <a:bodyPr wrap="none" rtlCol="0">
            <a:spAutoFit/>
          </a:bodyPr>
          <a:lstStyle/>
          <a:p>
            <a:r>
              <a:rPr lang="en-US" sz="1200" i="1" dirty="0">
                <a:latin typeface="+mj-lt"/>
              </a:rPr>
              <a:t>(baseline)</a:t>
            </a:r>
          </a:p>
        </p:txBody>
      </p:sp>
      <p:sp>
        <p:nvSpPr>
          <p:cNvPr id="4" name="Espace réservé de la date 3">
            <a:extLst>
              <a:ext uri="{FF2B5EF4-FFF2-40B4-BE49-F238E27FC236}">
                <a16:creationId xmlns:a16="http://schemas.microsoft.com/office/drawing/2014/main" id="{3752375C-EA19-8D5B-491E-A0C3EB816FA4}"/>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7" name="Espace réservé du pied de page 3">
            <a:extLst>
              <a:ext uri="{FF2B5EF4-FFF2-40B4-BE49-F238E27FC236}">
                <a16:creationId xmlns:a16="http://schemas.microsoft.com/office/drawing/2014/main" id="{A3D1E080-EC2D-5DFC-8CE7-75597728232D}"/>
              </a:ext>
            </a:extLst>
          </p:cNvPr>
          <p:cNvSpPr>
            <a:spLocks noGrp="1"/>
          </p:cNvSpPr>
          <p:nvPr>
            <p:ph type="ftr" sz="quarter" idx="11"/>
          </p:nvPr>
        </p:nvSpPr>
        <p:spPr>
          <a:xfrm>
            <a:off x="4038600" y="6597352"/>
            <a:ext cx="4114800" cy="239644"/>
          </a:xfrm>
        </p:spPr>
        <p:txBody>
          <a:bodyPr/>
          <a:lstStyle/>
          <a:p>
            <a:pPr>
              <a:defRPr/>
            </a:pPr>
            <a:r>
              <a:rPr lang="fr-FR" dirty="0"/>
              <a:t>Aerospace Europe </a:t>
            </a:r>
            <a:r>
              <a:rPr lang="fr-FR" dirty="0" err="1"/>
              <a:t>Conference</a:t>
            </a:r>
            <a:r>
              <a:rPr lang="fr-FR" dirty="0"/>
              <a:t> 2023</a:t>
            </a:r>
          </a:p>
        </p:txBody>
      </p:sp>
      <p:graphicFrame>
        <p:nvGraphicFramePr>
          <p:cNvPr id="56" name="Graphique 55">
            <a:extLst>
              <a:ext uri="{FF2B5EF4-FFF2-40B4-BE49-F238E27FC236}">
                <a16:creationId xmlns:a16="http://schemas.microsoft.com/office/drawing/2014/main" id="{D87DFB7A-35BD-284F-0947-A8D06A8D9BDB}"/>
              </a:ext>
            </a:extLst>
          </p:cNvPr>
          <p:cNvGraphicFramePr/>
          <p:nvPr>
            <p:extLst>
              <p:ext uri="{D42A27DB-BD31-4B8C-83A1-F6EECF244321}">
                <p14:modId xmlns:p14="http://schemas.microsoft.com/office/powerpoint/2010/main" val="2244956485"/>
              </p:ext>
            </p:extLst>
          </p:nvPr>
        </p:nvGraphicFramePr>
        <p:xfrm>
          <a:off x="8280957" y="1391573"/>
          <a:ext cx="1646395" cy="109759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7" name="Graphique 56">
            <a:extLst>
              <a:ext uri="{FF2B5EF4-FFF2-40B4-BE49-F238E27FC236}">
                <a16:creationId xmlns:a16="http://schemas.microsoft.com/office/drawing/2014/main" id="{69B667D7-C5A0-D207-F87F-646FE82AC6D6}"/>
              </a:ext>
            </a:extLst>
          </p:cNvPr>
          <p:cNvGraphicFramePr/>
          <p:nvPr>
            <p:extLst>
              <p:ext uri="{D42A27DB-BD31-4B8C-83A1-F6EECF244321}">
                <p14:modId xmlns:p14="http://schemas.microsoft.com/office/powerpoint/2010/main" val="250124398"/>
              </p:ext>
            </p:extLst>
          </p:nvPr>
        </p:nvGraphicFramePr>
        <p:xfrm>
          <a:off x="9396582" y="980728"/>
          <a:ext cx="2262661" cy="1508442"/>
        </p:xfrm>
        <a:graphic>
          <a:graphicData uri="http://schemas.openxmlformats.org/drawingml/2006/chart">
            <c:chart xmlns:c="http://schemas.openxmlformats.org/drawingml/2006/chart" xmlns:r="http://schemas.openxmlformats.org/officeDocument/2006/relationships" r:id="rId12"/>
          </a:graphicData>
        </a:graphic>
      </p:graphicFrame>
      <mc:AlternateContent xmlns:mc="http://schemas.openxmlformats.org/markup-compatibility/2006" xmlns:a14="http://schemas.microsoft.com/office/drawing/2010/main">
        <mc:Choice Requires="a14">
          <p:sp>
            <p:nvSpPr>
              <p:cNvPr id="60" name="ZoneTexte 59">
                <a:extLst>
                  <a:ext uri="{FF2B5EF4-FFF2-40B4-BE49-F238E27FC236}">
                    <a16:creationId xmlns:a16="http://schemas.microsoft.com/office/drawing/2014/main" id="{E82414C8-47E9-A74F-514B-73352B1C2A33}"/>
                  </a:ext>
                </a:extLst>
              </p:cNvPr>
              <p:cNvSpPr txBox="1"/>
              <p:nvPr/>
            </p:nvSpPr>
            <p:spPr>
              <a:xfrm>
                <a:off x="7501149" y="2378058"/>
                <a:ext cx="922642" cy="307777"/>
              </a:xfrm>
              <a:prstGeom prst="rect">
                <a:avLst/>
              </a:prstGeom>
              <a:noFill/>
            </p:spPr>
            <p:txBody>
              <a:bodyPr wrap="square">
                <a:spAutoFit/>
              </a:bodyPr>
              <a:lstStyle/>
              <a:p>
                <a:pPr algn="ctr"/>
                <a:r>
                  <a:rPr lang="en-US" sz="1400" b="1" dirty="0">
                    <a:solidFill>
                      <a:schemeClr val="tx1"/>
                    </a:solidFill>
                    <a:latin typeface="+mj-lt"/>
                  </a:rPr>
                  <a:t>95 </a:t>
                </a:r>
                <a14:m>
                  <m:oMath xmlns:m="http://schemas.openxmlformats.org/officeDocument/2006/math">
                    <m:r>
                      <a:rPr lang="fr-FR" sz="1400" b="1" i="1" smtClean="0">
                        <a:solidFill>
                          <a:schemeClr val="tx1"/>
                        </a:solidFill>
                        <a:latin typeface="Cambria Math" panose="02040503050406030204" pitchFamily="18" charset="0"/>
                      </a:rPr>
                      <m:t>𝝁</m:t>
                    </m:r>
                  </m:oMath>
                </a14:m>
                <a:r>
                  <a:rPr lang="en-US" sz="1400" b="1" dirty="0">
                    <a:solidFill>
                      <a:schemeClr val="tx1"/>
                    </a:solidFill>
                    <a:latin typeface="+mj-lt"/>
                  </a:rPr>
                  <a:t>pt</a:t>
                </a:r>
              </a:p>
            </p:txBody>
          </p:sp>
        </mc:Choice>
        <mc:Fallback xmlns="">
          <p:sp>
            <p:nvSpPr>
              <p:cNvPr id="60" name="ZoneTexte 59">
                <a:extLst>
                  <a:ext uri="{FF2B5EF4-FFF2-40B4-BE49-F238E27FC236}">
                    <a16:creationId xmlns:a16="http://schemas.microsoft.com/office/drawing/2014/main" id="{E82414C8-47E9-A74F-514B-73352B1C2A33}"/>
                  </a:ext>
                </a:extLst>
              </p:cNvPr>
              <p:cNvSpPr txBox="1">
                <a:spLocks noRot="1" noChangeAspect="1" noMove="1" noResize="1" noEditPoints="1" noAdjustHandles="1" noChangeArrowheads="1" noChangeShapeType="1" noTextEdit="1"/>
              </p:cNvSpPr>
              <p:nvPr/>
            </p:nvSpPr>
            <p:spPr>
              <a:xfrm>
                <a:off x="7501149" y="2378058"/>
                <a:ext cx="922642" cy="307777"/>
              </a:xfrm>
              <a:prstGeom prst="rect">
                <a:avLst/>
              </a:prstGeom>
              <a:blipFill>
                <a:blip r:embed="rId13"/>
                <a:stretch>
                  <a:fillRect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ZoneTexte 63">
                <a:extLst>
                  <a:ext uri="{FF2B5EF4-FFF2-40B4-BE49-F238E27FC236}">
                    <a16:creationId xmlns:a16="http://schemas.microsoft.com/office/drawing/2014/main" id="{C9BF08BB-0974-5187-C325-E54DF8D85158}"/>
                  </a:ext>
                </a:extLst>
              </p:cNvPr>
              <p:cNvSpPr txBox="1"/>
              <p:nvPr/>
            </p:nvSpPr>
            <p:spPr>
              <a:xfrm>
                <a:off x="8687795" y="2378058"/>
                <a:ext cx="922642" cy="307777"/>
              </a:xfrm>
              <a:prstGeom prst="rect">
                <a:avLst/>
              </a:prstGeom>
              <a:noFill/>
            </p:spPr>
            <p:txBody>
              <a:bodyPr wrap="square">
                <a:spAutoFit/>
              </a:bodyPr>
              <a:lstStyle/>
              <a:p>
                <a:pPr algn="ctr"/>
                <a:r>
                  <a:rPr lang="en-US" sz="1400" b="1" dirty="0">
                    <a:solidFill>
                      <a:srgbClr val="EF553B"/>
                    </a:solidFill>
                    <a:latin typeface="+mj-lt"/>
                  </a:rPr>
                  <a:t>93 </a:t>
                </a:r>
                <a14:m>
                  <m:oMath xmlns:m="http://schemas.openxmlformats.org/officeDocument/2006/math">
                    <m:r>
                      <a:rPr lang="fr-FR" sz="1400" b="1" i="1" smtClean="0">
                        <a:solidFill>
                          <a:srgbClr val="EF553B"/>
                        </a:solidFill>
                        <a:latin typeface="Cambria Math" panose="02040503050406030204" pitchFamily="18" charset="0"/>
                      </a:rPr>
                      <m:t>𝝁</m:t>
                    </m:r>
                  </m:oMath>
                </a14:m>
                <a:r>
                  <a:rPr lang="en-US" sz="1400" b="1" dirty="0">
                    <a:solidFill>
                      <a:srgbClr val="EF553B"/>
                    </a:solidFill>
                    <a:latin typeface="+mj-lt"/>
                  </a:rPr>
                  <a:t>pt</a:t>
                </a:r>
              </a:p>
            </p:txBody>
          </p:sp>
        </mc:Choice>
        <mc:Fallback xmlns="">
          <p:sp>
            <p:nvSpPr>
              <p:cNvPr id="64" name="ZoneTexte 63">
                <a:extLst>
                  <a:ext uri="{FF2B5EF4-FFF2-40B4-BE49-F238E27FC236}">
                    <a16:creationId xmlns:a16="http://schemas.microsoft.com/office/drawing/2014/main" id="{C9BF08BB-0974-5187-C325-E54DF8D85158}"/>
                  </a:ext>
                </a:extLst>
              </p:cNvPr>
              <p:cNvSpPr txBox="1">
                <a:spLocks noRot="1" noChangeAspect="1" noMove="1" noResize="1" noEditPoints="1" noAdjustHandles="1" noChangeArrowheads="1" noChangeShapeType="1" noTextEdit="1"/>
              </p:cNvSpPr>
              <p:nvPr/>
            </p:nvSpPr>
            <p:spPr>
              <a:xfrm>
                <a:off x="8687795" y="2378058"/>
                <a:ext cx="922642" cy="307777"/>
              </a:xfrm>
              <a:prstGeom prst="rect">
                <a:avLst/>
              </a:prstGeom>
              <a:blipFill>
                <a:blip r:embed="rId14"/>
                <a:stretch>
                  <a:fillRect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ZoneTexte 64">
                <a:extLst>
                  <a:ext uri="{FF2B5EF4-FFF2-40B4-BE49-F238E27FC236}">
                    <a16:creationId xmlns:a16="http://schemas.microsoft.com/office/drawing/2014/main" id="{E88D59C5-A677-662D-842D-17626D583B3F}"/>
                  </a:ext>
                </a:extLst>
              </p:cNvPr>
              <p:cNvSpPr txBox="1"/>
              <p:nvPr/>
            </p:nvSpPr>
            <p:spPr>
              <a:xfrm>
                <a:off x="10060559" y="2378058"/>
                <a:ext cx="922642" cy="307777"/>
              </a:xfrm>
              <a:prstGeom prst="rect">
                <a:avLst/>
              </a:prstGeom>
              <a:noFill/>
            </p:spPr>
            <p:txBody>
              <a:bodyPr wrap="square">
                <a:spAutoFit/>
              </a:bodyPr>
              <a:lstStyle/>
              <a:p>
                <a:pPr algn="ctr"/>
                <a:r>
                  <a:rPr lang="en-US" sz="1400" b="1" dirty="0">
                    <a:solidFill>
                      <a:srgbClr val="636EFA"/>
                    </a:solidFill>
                    <a:latin typeface="+mj-lt"/>
                  </a:rPr>
                  <a:t>156 </a:t>
                </a:r>
                <a14:m>
                  <m:oMath xmlns:m="http://schemas.openxmlformats.org/officeDocument/2006/math">
                    <m:r>
                      <a:rPr lang="fr-FR" sz="1400" b="1" i="1" smtClean="0">
                        <a:solidFill>
                          <a:srgbClr val="636EFA"/>
                        </a:solidFill>
                        <a:latin typeface="Cambria Math" panose="02040503050406030204" pitchFamily="18" charset="0"/>
                      </a:rPr>
                      <m:t>𝝁</m:t>
                    </m:r>
                  </m:oMath>
                </a14:m>
                <a:r>
                  <a:rPr lang="en-US" sz="1400" b="1" dirty="0">
                    <a:solidFill>
                      <a:srgbClr val="636EFA"/>
                    </a:solidFill>
                    <a:latin typeface="+mj-lt"/>
                  </a:rPr>
                  <a:t>pt</a:t>
                </a:r>
              </a:p>
            </p:txBody>
          </p:sp>
        </mc:Choice>
        <mc:Fallback xmlns="">
          <p:sp>
            <p:nvSpPr>
              <p:cNvPr id="65" name="ZoneTexte 64">
                <a:extLst>
                  <a:ext uri="{FF2B5EF4-FFF2-40B4-BE49-F238E27FC236}">
                    <a16:creationId xmlns:a16="http://schemas.microsoft.com/office/drawing/2014/main" id="{E88D59C5-A677-662D-842D-17626D583B3F}"/>
                  </a:ext>
                </a:extLst>
              </p:cNvPr>
              <p:cNvSpPr txBox="1">
                <a:spLocks noRot="1" noChangeAspect="1" noMove="1" noResize="1" noEditPoints="1" noAdjustHandles="1" noChangeArrowheads="1" noChangeShapeType="1" noTextEdit="1"/>
              </p:cNvSpPr>
              <p:nvPr/>
            </p:nvSpPr>
            <p:spPr>
              <a:xfrm>
                <a:off x="10060559" y="2378058"/>
                <a:ext cx="922642" cy="307777"/>
              </a:xfrm>
              <a:prstGeom prst="rect">
                <a:avLst/>
              </a:prstGeom>
              <a:blipFill>
                <a:blip r:embed="rId15"/>
                <a:stretch>
                  <a:fillRect t="-3922" b="-19608"/>
                </a:stretch>
              </a:blipFill>
            </p:spPr>
            <p:txBody>
              <a:bodyPr/>
              <a:lstStyle/>
              <a:p>
                <a:r>
                  <a:rPr lang="en-US">
                    <a:noFill/>
                  </a:rPr>
                  <a:t> </a:t>
                </a:r>
              </a:p>
            </p:txBody>
          </p:sp>
        </mc:Fallback>
      </mc:AlternateContent>
      <p:sp>
        <p:nvSpPr>
          <p:cNvPr id="66" name="Légende : flèche courbée sans bordure 65">
            <a:extLst>
              <a:ext uri="{FF2B5EF4-FFF2-40B4-BE49-F238E27FC236}">
                <a16:creationId xmlns:a16="http://schemas.microsoft.com/office/drawing/2014/main" id="{11EB0755-68CB-BA60-DB5E-7E5279FF85AC}"/>
              </a:ext>
            </a:extLst>
          </p:cNvPr>
          <p:cNvSpPr/>
          <p:nvPr/>
        </p:nvSpPr>
        <p:spPr>
          <a:xfrm flipH="1">
            <a:off x="6422787" y="2343365"/>
            <a:ext cx="808767" cy="307777"/>
          </a:xfrm>
          <a:prstGeom prst="callout2">
            <a:avLst>
              <a:gd name="adj1" fmla="val 55887"/>
              <a:gd name="adj2" fmla="val 3444"/>
              <a:gd name="adj3" fmla="val 55887"/>
              <a:gd name="adj4" fmla="val -20200"/>
              <a:gd name="adj5" fmla="val -10672"/>
              <a:gd name="adj6" fmla="val -63155"/>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production</a:t>
            </a:r>
          </a:p>
        </p:txBody>
      </p:sp>
      <p:sp>
        <p:nvSpPr>
          <p:cNvPr id="67" name="Légende : flèche courbée sans bordure 66">
            <a:extLst>
              <a:ext uri="{FF2B5EF4-FFF2-40B4-BE49-F238E27FC236}">
                <a16:creationId xmlns:a16="http://schemas.microsoft.com/office/drawing/2014/main" id="{7CA9B54C-DB3E-7F4E-648A-B47F3016BE9A}"/>
              </a:ext>
            </a:extLst>
          </p:cNvPr>
          <p:cNvSpPr/>
          <p:nvPr/>
        </p:nvSpPr>
        <p:spPr>
          <a:xfrm flipH="1">
            <a:off x="6391255" y="1805841"/>
            <a:ext cx="808767" cy="307777"/>
          </a:xfrm>
          <a:prstGeom prst="callout2">
            <a:avLst>
              <a:gd name="adj1" fmla="val 55887"/>
              <a:gd name="adj2" fmla="val 3444"/>
              <a:gd name="adj3" fmla="val 55887"/>
              <a:gd name="adj4" fmla="val -20200"/>
              <a:gd name="adj5" fmla="val 35131"/>
              <a:gd name="adj6" fmla="val -44312"/>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j-lt"/>
              </a:rPr>
              <a:t>operation</a:t>
            </a:r>
          </a:p>
        </p:txBody>
      </p:sp>
    </p:spTree>
    <p:extLst>
      <p:ext uri="{BB962C8B-B14F-4D97-AF65-F5344CB8AC3E}">
        <p14:creationId xmlns:p14="http://schemas.microsoft.com/office/powerpoint/2010/main" val="318560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P spid="71" grpId="0"/>
      <p:bldP spid="72" grpId="0"/>
      <p:bldP spid="73" grpId="0"/>
      <p:bldP spid="74" grpId="0"/>
      <p:bldP spid="75" grpId="0"/>
      <p:bldP spid="86" grpId="0" animBg="1"/>
      <p:bldP spid="87" grpId="0" animBg="1"/>
      <p:bldP spid="90" grpId="0"/>
      <p:bldP spid="93" grpId="0"/>
      <p:bldP spid="94" grpId="0" animBg="1"/>
      <p:bldP spid="95" grpId="0"/>
      <p:bldP spid="96" grpId="0" animBg="1"/>
      <p:bldP spid="97" grpId="0" animBg="1"/>
      <p:bldP spid="98" grpId="0"/>
      <p:bldP spid="99" grpId="0" animBg="1"/>
      <p:bldP spid="100" grpId="0"/>
      <p:bldP spid="101" grpId="0" animBg="1"/>
      <p:bldP spid="102" grpId="0" animBg="1"/>
      <p:bldP spid="103" grpId="0"/>
      <p:bldP spid="104" grpId="0" animBg="1"/>
      <p:bldP spid="105" grpId="0"/>
      <p:bldP spid="106" grpId="0"/>
      <p:bldP spid="125" grpId="0" animBg="1"/>
      <p:bldP spid="126" grpId="0" animBg="1"/>
      <p:bldP spid="128" grpId="0"/>
      <p:bldP spid="129" grpId="0"/>
      <p:bldGraphic spid="56" grpId="0">
        <p:bldAsOne/>
      </p:bldGraphic>
      <p:bldGraphic spid="57" grpId="0">
        <p:bldAsOne/>
      </p:bldGraphic>
      <p:bldP spid="60" grpId="0"/>
      <p:bldP spid="64" grpId="0"/>
      <p:bldP spid="65" grpId="0"/>
      <p:bldP spid="66" grpId="0" animBg="1"/>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130300" y="2060848"/>
            <a:ext cx="10648012" cy="694797"/>
          </a:xfrm>
        </p:spPr>
        <p:txBody>
          <a:bodyPr>
            <a:normAutofit fontScale="90000"/>
          </a:bodyPr>
          <a:lstStyle/>
          <a:p>
            <a:r>
              <a:rPr lang="fr-FR" dirty="0"/>
              <a:t>Introduction à </a:t>
            </a:r>
            <a:br>
              <a:rPr lang="fr-FR" dirty="0"/>
            </a:br>
            <a:r>
              <a:rPr lang="fr-FR" dirty="0"/>
              <a:t>l’Analyse du Cycle de Vie</a:t>
            </a:r>
          </a:p>
        </p:txBody>
      </p:sp>
      <p:sp>
        <p:nvSpPr>
          <p:cNvPr id="2" name="Espace réservé du contenu 1">
            <a:extLst>
              <a:ext uri="{FF2B5EF4-FFF2-40B4-BE49-F238E27FC236}">
                <a16:creationId xmlns:a16="http://schemas.microsoft.com/office/drawing/2014/main" id="{6A3581A0-54FC-36DD-201E-A92B3DB863E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447098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a:t>La démarche d’écoconception</a:t>
            </a:r>
            <a:endParaRPr lang="en-US" sz="2800" dirty="0"/>
          </a:p>
        </p:txBody>
      </p:sp>
      <p:sp>
        <p:nvSpPr>
          <p:cNvPr id="3" name="Espace réservé du contenu 2"/>
          <p:cNvSpPr>
            <a:spLocks noGrp="1"/>
          </p:cNvSpPr>
          <p:nvPr>
            <p:ph idx="1"/>
          </p:nvPr>
        </p:nvSpPr>
        <p:spPr>
          <a:xfrm>
            <a:off x="465513" y="1268760"/>
            <a:ext cx="11492025" cy="4641240"/>
          </a:xfrm>
        </p:spPr>
        <p:txBody>
          <a:bodyPr/>
          <a:lstStyle/>
          <a:p>
            <a:pPr marL="0" indent="0" algn="just">
              <a:buNone/>
            </a:pPr>
            <a:r>
              <a:rPr lang="fr-FR" sz="2133" dirty="0"/>
              <a:t>L’</a:t>
            </a:r>
            <a:r>
              <a:rPr lang="fr-FR" sz="2133" b="1" dirty="0"/>
              <a:t>écoconception</a:t>
            </a:r>
            <a:r>
              <a:rPr lang="fr-FR" sz="2133" dirty="0"/>
              <a:t> consiste à intégrer l’environnement dès la conception d’un produit, et lors de toutes les étapes de son cycle de vie, avec pour objectif la </a:t>
            </a:r>
            <a:r>
              <a:rPr lang="fr-FR" sz="2133" u="sng" dirty="0"/>
              <a:t>réduction des impacts négatifs.</a:t>
            </a:r>
          </a:p>
          <a:p>
            <a:pPr marL="0" indent="0" algn="just">
              <a:buNone/>
            </a:pPr>
            <a:endParaRPr lang="fr-FR" sz="2133" b="1" dirty="0">
              <a:solidFill>
                <a:prstClr val="black"/>
              </a:solidFill>
            </a:endParaRPr>
          </a:p>
          <a:p>
            <a:pPr marL="0" indent="0" algn="just">
              <a:buNone/>
            </a:pPr>
            <a:endParaRPr lang="fr-FR" sz="2133" b="1" dirty="0">
              <a:solidFill>
                <a:prstClr val="black"/>
              </a:solidFill>
            </a:endParaRPr>
          </a:p>
          <a:p>
            <a:pPr marL="0" indent="0" algn="just">
              <a:buNone/>
            </a:pPr>
            <a:endParaRPr lang="en-US" b="1" dirty="0"/>
          </a:p>
        </p:txBody>
      </p:sp>
      <p:grpSp>
        <p:nvGrpSpPr>
          <p:cNvPr id="50" name="Groupe 49"/>
          <p:cNvGrpSpPr/>
          <p:nvPr/>
        </p:nvGrpSpPr>
        <p:grpSpPr>
          <a:xfrm>
            <a:off x="1452901" y="2297941"/>
            <a:ext cx="3456384" cy="2988626"/>
            <a:chOff x="467544" y="2345288"/>
            <a:chExt cx="2592288" cy="2241469"/>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643758"/>
              <a:ext cx="2448272" cy="1847134"/>
            </a:xfrm>
            <a:prstGeom prst="rect">
              <a:avLst/>
            </a:prstGeom>
          </p:spPr>
        </p:pic>
        <p:grpSp>
          <p:nvGrpSpPr>
            <p:cNvPr id="14" name="Groupe 13"/>
            <p:cNvGrpSpPr/>
            <p:nvPr/>
          </p:nvGrpSpPr>
          <p:grpSpPr>
            <a:xfrm>
              <a:off x="1142619" y="2345288"/>
              <a:ext cx="360040" cy="202607"/>
              <a:chOff x="1142619" y="2345288"/>
              <a:chExt cx="360040" cy="202607"/>
            </a:xfrm>
          </p:grpSpPr>
          <p:sp>
            <p:nvSpPr>
              <p:cNvPr id="13" name="ZoneTexte 12"/>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12" name="Groupe 11"/>
              <p:cNvGrpSpPr/>
              <p:nvPr/>
            </p:nvGrpSpPr>
            <p:grpSpPr>
              <a:xfrm flipV="1">
                <a:off x="1187624" y="2499742"/>
                <a:ext cx="216024" cy="48153"/>
                <a:chOff x="1043608" y="2443343"/>
                <a:chExt cx="576064" cy="128407"/>
              </a:xfrm>
            </p:grpSpPr>
            <p:sp>
              <p:nvSpPr>
                <p:cNvPr id="11" name="Rectangle 10"/>
                <p:cNvSpPr/>
                <p:nvPr/>
              </p:nvSpPr>
              <p:spPr>
                <a:xfrm>
                  <a:off x="1043608" y="2443346"/>
                  <a:ext cx="384040" cy="121919"/>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5" name="Groupe 14"/>
            <p:cNvGrpSpPr/>
            <p:nvPr/>
          </p:nvGrpSpPr>
          <p:grpSpPr>
            <a:xfrm>
              <a:off x="2087376" y="2441151"/>
              <a:ext cx="360040" cy="202611"/>
              <a:chOff x="1142619" y="2345288"/>
              <a:chExt cx="360040" cy="202611"/>
            </a:xfrm>
          </p:grpSpPr>
          <p:sp>
            <p:nvSpPr>
              <p:cNvPr id="16" name="ZoneTexte 15"/>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17" name="Groupe 16"/>
              <p:cNvGrpSpPr/>
              <p:nvPr/>
            </p:nvGrpSpPr>
            <p:grpSpPr>
              <a:xfrm flipV="1">
                <a:off x="1187624" y="2499744"/>
                <a:ext cx="216024" cy="48155"/>
                <a:chOff x="1043608" y="2443343"/>
                <a:chExt cx="576064" cy="128413"/>
              </a:xfrm>
            </p:grpSpPr>
            <p:sp>
              <p:nvSpPr>
                <p:cNvPr id="18" name="Rectangle 17"/>
                <p:cNvSpPr/>
                <p:nvPr/>
              </p:nvSpPr>
              <p:spPr>
                <a:xfrm>
                  <a:off x="1043608" y="2443354"/>
                  <a:ext cx="216024" cy="128402"/>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20" name="Groupe 19"/>
            <p:cNvGrpSpPr/>
            <p:nvPr/>
          </p:nvGrpSpPr>
          <p:grpSpPr>
            <a:xfrm>
              <a:off x="2699792" y="2931790"/>
              <a:ext cx="360040" cy="202609"/>
              <a:chOff x="1142619" y="2345288"/>
              <a:chExt cx="360040" cy="202609"/>
            </a:xfrm>
          </p:grpSpPr>
          <p:sp>
            <p:nvSpPr>
              <p:cNvPr id="21" name="ZoneTexte 20"/>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22" name="Groupe 21"/>
              <p:cNvGrpSpPr/>
              <p:nvPr/>
            </p:nvGrpSpPr>
            <p:grpSpPr>
              <a:xfrm flipV="1">
                <a:off x="1187624" y="2499743"/>
                <a:ext cx="216024" cy="48154"/>
                <a:chOff x="1043608" y="2443343"/>
                <a:chExt cx="576064" cy="128410"/>
              </a:xfrm>
            </p:grpSpPr>
            <p:sp>
              <p:nvSpPr>
                <p:cNvPr id="23" name="Rectangle 22"/>
                <p:cNvSpPr/>
                <p:nvPr/>
              </p:nvSpPr>
              <p:spPr>
                <a:xfrm>
                  <a:off x="1043608" y="2443348"/>
                  <a:ext cx="264032" cy="12840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25" name="Groupe 24"/>
            <p:cNvGrpSpPr/>
            <p:nvPr/>
          </p:nvGrpSpPr>
          <p:grpSpPr>
            <a:xfrm>
              <a:off x="2694269" y="3795886"/>
              <a:ext cx="360040" cy="202604"/>
              <a:chOff x="1142619" y="2345288"/>
              <a:chExt cx="360040" cy="202604"/>
            </a:xfrm>
          </p:grpSpPr>
          <p:sp>
            <p:nvSpPr>
              <p:cNvPr id="26" name="ZoneTexte 25"/>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27" name="Groupe 26"/>
              <p:cNvGrpSpPr/>
              <p:nvPr/>
            </p:nvGrpSpPr>
            <p:grpSpPr>
              <a:xfrm flipV="1">
                <a:off x="1187624" y="2499737"/>
                <a:ext cx="216024" cy="48155"/>
                <a:chOff x="1043608" y="2443343"/>
                <a:chExt cx="576064" cy="128412"/>
              </a:xfrm>
            </p:grpSpPr>
            <p:sp>
              <p:nvSpPr>
                <p:cNvPr id="28" name="Rectangle 27"/>
                <p:cNvSpPr/>
                <p:nvPr/>
              </p:nvSpPr>
              <p:spPr>
                <a:xfrm>
                  <a:off x="1043611" y="2449839"/>
                  <a:ext cx="382720" cy="121916"/>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30" name="Groupe 29"/>
            <p:cNvGrpSpPr/>
            <p:nvPr/>
          </p:nvGrpSpPr>
          <p:grpSpPr>
            <a:xfrm>
              <a:off x="2168385" y="4384148"/>
              <a:ext cx="360040" cy="202609"/>
              <a:chOff x="1142619" y="2345288"/>
              <a:chExt cx="360040" cy="202609"/>
            </a:xfrm>
          </p:grpSpPr>
          <p:sp>
            <p:nvSpPr>
              <p:cNvPr id="31" name="ZoneTexte 30"/>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32" name="Groupe 31"/>
              <p:cNvGrpSpPr/>
              <p:nvPr/>
            </p:nvGrpSpPr>
            <p:grpSpPr>
              <a:xfrm flipV="1">
                <a:off x="1187624" y="2499743"/>
                <a:ext cx="216024" cy="48154"/>
                <a:chOff x="1043608" y="2443343"/>
                <a:chExt cx="576064" cy="128410"/>
              </a:xfrm>
            </p:grpSpPr>
            <p:sp>
              <p:nvSpPr>
                <p:cNvPr id="33" name="Rectangle 32"/>
                <p:cNvSpPr/>
                <p:nvPr/>
              </p:nvSpPr>
              <p:spPr>
                <a:xfrm>
                  <a:off x="1043608" y="2443348"/>
                  <a:ext cx="248909" cy="12840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35" name="Groupe 34"/>
            <p:cNvGrpSpPr/>
            <p:nvPr/>
          </p:nvGrpSpPr>
          <p:grpSpPr>
            <a:xfrm>
              <a:off x="1403109" y="4335995"/>
              <a:ext cx="360040" cy="202604"/>
              <a:chOff x="1142619" y="2345288"/>
              <a:chExt cx="360040" cy="202604"/>
            </a:xfrm>
          </p:grpSpPr>
          <p:sp>
            <p:nvSpPr>
              <p:cNvPr id="36" name="ZoneTexte 35"/>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37" name="Groupe 36"/>
              <p:cNvGrpSpPr/>
              <p:nvPr/>
            </p:nvGrpSpPr>
            <p:grpSpPr>
              <a:xfrm flipV="1">
                <a:off x="1187624" y="2499737"/>
                <a:ext cx="216024" cy="48155"/>
                <a:chOff x="1043608" y="2443343"/>
                <a:chExt cx="576064" cy="128412"/>
              </a:xfrm>
            </p:grpSpPr>
            <p:sp>
              <p:nvSpPr>
                <p:cNvPr id="38" name="Rectangle 37"/>
                <p:cNvSpPr/>
                <p:nvPr/>
              </p:nvSpPr>
              <p:spPr>
                <a:xfrm>
                  <a:off x="1043608" y="2443346"/>
                  <a:ext cx="121917" cy="128409"/>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38"/>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40" name="Groupe 39"/>
            <p:cNvGrpSpPr/>
            <p:nvPr/>
          </p:nvGrpSpPr>
          <p:grpSpPr>
            <a:xfrm>
              <a:off x="467544" y="3435846"/>
              <a:ext cx="360040" cy="202609"/>
              <a:chOff x="1142619" y="2345288"/>
              <a:chExt cx="360040" cy="202609"/>
            </a:xfrm>
          </p:grpSpPr>
          <p:sp>
            <p:nvSpPr>
              <p:cNvPr id="41" name="ZoneTexte 40"/>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42" name="Groupe 41"/>
              <p:cNvGrpSpPr/>
              <p:nvPr/>
            </p:nvGrpSpPr>
            <p:grpSpPr>
              <a:xfrm flipV="1">
                <a:off x="1187624" y="2499743"/>
                <a:ext cx="216024" cy="48154"/>
                <a:chOff x="1043608" y="2443343"/>
                <a:chExt cx="576064" cy="128410"/>
              </a:xfrm>
            </p:grpSpPr>
            <p:sp>
              <p:nvSpPr>
                <p:cNvPr id="43" name="Rectangle 42"/>
                <p:cNvSpPr/>
                <p:nvPr/>
              </p:nvSpPr>
              <p:spPr>
                <a:xfrm>
                  <a:off x="1043608" y="2443348"/>
                  <a:ext cx="560016" cy="12840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43"/>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grpSp>
        <p:nvGrpSpPr>
          <p:cNvPr id="51" name="Groupe 50"/>
          <p:cNvGrpSpPr/>
          <p:nvPr/>
        </p:nvGrpSpPr>
        <p:grpSpPr>
          <a:xfrm>
            <a:off x="6401427" y="2297941"/>
            <a:ext cx="3456384" cy="2988626"/>
            <a:chOff x="467544" y="2345288"/>
            <a:chExt cx="2592288" cy="2241469"/>
          </a:xfrm>
        </p:grpSpPr>
        <p:pic>
          <p:nvPicPr>
            <p:cNvPr id="52" name="Imag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643758"/>
              <a:ext cx="2448272" cy="1847134"/>
            </a:xfrm>
            <a:prstGeom prst="rect">
              <a:avLst/>
            </a:prstGeom>
          </p:spPr>
        </p:pic>
        <p:grpSp>
          <p:nvGrpSpPr>
            <p:cNvPr id="53" name="Groupe 52"/>
            <p:cNvGrpSpPr/>
            <p:nvPr/>
          </p:nvGrpSpPr>
          <p:grpSpPr>
            <a:xfrm>
              <a:off x="1142619" y="2345288"/>
              <a:ext cx="360040" cy="202607"/>
              <a:chOff x="1142619" y="2345288"/>
              <a:chExt cx="360040" cy="202607"/>
            </a:xfrm>
          </p:grpSpPr>
          <p:sp>
            <p:nvSpPr>
              <p:cNvPr id="84" name="ZoneTexte 83"/>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85" name="Groupe 84"/>
              <p:cNvGrpSpPr/>
              <p:nvPr/>
            </p:nvGrpSpPr>
            <p:grpSpPr>
              <a:xfrm flipV="1">
                <a:off x="1187624" y="2499742"/>
                <a:ext cx="216024" cy="48153"/>
                <a:chOff x="1043608" y="2443343"/>
                <a:chExt cx="576064" cy="128407"/>
              </a:xfrm>
            </p:grpSpPr>
            <p:sp>
              <p:nvSpPr>
                <p:cNvPr id="86" name="Rectangle 85"/>
                <p:cNvSpPr/>
                <p:nvPr/>
              </p:nvSpPr>
              <p:spPr>
                <a:xfrm>
                  <a:off x="1043608" y="2443346"/>
                  <a:ext cx="192024" cy="121919"/>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Rectangle 86"/>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4" name="Groupe 53"/>
            <p:cNvGrpSpPr/>
            <p:nvPr/>
          </p:nvGrpSpPr>
          <p:grpSpPr>
            <a:xfrm>
              <a:off x="2087376" y="2441151"/>
              <a:ext cx="360040" cy="202609"/>
              <a:chOff x="1142619" y="2345288"/>
              <a:chExt cx="360040" cy="202609"/>
            </a:xfrm>
          </p:grpSpPr>
          <p:sp>
            <p:nvSpPr>
              <p:cNvPr id="80" name="ZoneTexte 79"/>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81" name="Groupe 80"/>
              <p:cNvGrpSpPr/>
              <p:nvPr/>
            </p:nvGrpSpPr>
            <p:grpSpPr>
              <a:xfrm flipV="1">
                <a:off x="1187624" y="2499743"/>
                <a:ext cx="216024" cy="48154"/>
                <a:chOff x="1043608" y="2443343"/>
                <a:chExt cx="576064" cy="128410"/>
              </a:xfrm>
            </p:grpSpPr>
            <p:sp>
              <p:nvSpPr>
                <p:cNvPr id="82" name="Rectangle 81"/>
                <p:cNvSpPr/>
                <p:nvPr/>
              </p:nvSpPr>
              <p:spPr>
                <a:xfrm>
                  <a:off x="1043608" y="2443346"/>
                  <a:ext cx="168947" cy="128407"/>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3" name="Rectangle 82"/>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5" name="Groupe 54"/>
            <p:cNvGrpSpPr/>
            <p:nvPr/>
          </p:nvGrpSpPr>
          <p:grpSpPr>
            <a:xfrm>
              <a:off x="2699792" y="2931790"/>
              <a:ext cx="360040" cy="202609"/>
              <a:chOff x="1142619" y="2345288"/>
              <a:chExt cx="360040" cy="202609"/>
            </a:xfrm>
          </p:grpSpPr>
          <p:sp>
            <p:nvSpPr>
              <p:cNvPr id="76" name="ZoneTexte 75"/>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77" name="Groupe 76"/>
              <p:cNvGrpSpPr/>
              <p:nvPr/>
            </p:nvGrpSpPr>
            <p:grpSpPr>
              <a:xfrm flipV="1">
                <a:off x="1187624" y="2499743"/>
                <a:ext cx="216024" cy="48154"/>
                <a:chOff x="1043608" y="2443343"/>
                <a:chExt cx="576064" cy="128410"/>
              </a:xfrm>
            </p:grpSpPr>
            <p:sp>
              <p:nvSpPr>
                <p:cNvPr id="78" name="Rectangle 77"/>
                <p:cNvSpPr/>
                <p:nvPr/>
              </p:nvSpPr>
              <p:spPr>
                <a:xfrm>
                  <a:off x="1043608" y="2443348"/>
                  <a:ext cx="121917" cy="128405"/>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78"/>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6" name="Groupe 55"/>
            <p:cNvGrpSpPr/>
            <p:nvPr/>
          </p:nvGrpSpPr>
          <p:grpSpPr>
            <a:xfrm>
              <a:off x="2694269" y="3795886"/>
              <a:ext cx="360040" cy="202602"/>
              <a:chOff x="1142619" y="2345288"/>
              <a:chExt cx="360040" cy="202602"/>
            </a:xfrm>
          </p:grpSpPr>
          <p:sp>
            <p:nvSpPr>
              <p:cNvPr id="72" name="ZoneTexte 71"/>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73" name="Groupe 72"/>
              <p:cNvGrpSpPr/>
              <p:nvPr/>
            </p:nvGrpSpPr>
            <p:grpSpPr>
              <a:xfrm flipV="1">
                <a:off x="1187624" y="2499736"/>
                <a:ext cx="216024" cy="48154"/>
                <a:chOff x="1043608" y="2443343"/>
                <a:chExt cx="576064" cy="128409"/>
              </a:xfrm>
            </p:grpSpPr>
            <p:sp>
              <p:nvSpPr>
                <p:cNvPr id="74" name="Rectangle 73"/>
                <p:cNvSpPr/>
                <p:nvPr/>
              </p:nvSpPr>
              <p:spPr>
                <a:xfrm>
                  <a:off x="1043611" y="2449836"/>
                  <a:ext cx="278757" cy="121916"/>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5" name="Rectangle 74"/>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7" name="Groupe 56"/>
            <p:cNvGrpSpPr/>
            <p:nvPr/>
          </p:nvGrpSpPr>
          <p:grpSpPr>
            <a:xfrm>
              <a:off x="2168385" y="4384148"/>
              <a:ext cx="360040" cy="202609"/>
              <a:chOff x="1142619" y="2345288"/>
              <a:chExt cx="360040" cy="202609"/>
            </a:xfrm>
          </p:grpSpPr>
          <p:sp>
            <p:nvSpPr>
              <p:cNvPr id="68" name="ZoneTexte 67"/>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69" name="Groupe 68"/>
              <p:cNvGrpSpPr/>
              <p:nvPr/>
            </p:nvGrpSpPr>
            <p:grpSpPr>
              <a:xfrm flipV="1">
                <a:off x="1187624" y="2499743"/>
                <a:ext cx="216024" cy="48154"/>
                <a:chOff x="1043608" y="2443343"/>
                <a:chExt cx="576064" cy="128410"/>
              </a:xfrm>
            </p:grpSpPr>
            <p:sp>
              <p:nvSpPr>
                <p:cNvPr id="70" name="Rectangle 69"/>
                <p:cNvSpPr/>
                <p:nvPr/>
              </p:nvSpPr>
              <p:spPr>
                <a:xfrm>
                  <a:off x="1043608" y="2443346"/>
                  <a:ext cx="121917" cy="128407"/>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1" name="Rectangle 70"/>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8" name="Groupe 57"/>
            <p:cNvGrpSpPr/>
            <p:nvPr/>
          </p:nvGrpSpPr>
          <p:grpSpPr>
            <a:xfrm>
              <a:off x="1403109" y="4335995"/>
              <a:ext cx="360040" cy="202604"/>
              <a:chOff x="1142619" y="2345288"/>
              <a:chExt cx="360040" cy="202604"/>
            </a:xfrm>
          </p:grpSpPr>
          <p:sp>
            <p:nvSpPr>
              <p:cNvPr id="64" name="ZoneTexte 63"/>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65" name="Groupe 64"/>
              <p:cNvGrpSpPr/>
              <p:nvPr/>
            </p:nvGrpSpPr>
            <p:grpSpPr>
              <a:xfrm flipV="1">
                <a:off x="1187624" y="2499737"/>
                <a:ext cx="216024" cy="48155"/>
                <a:chOff x="1043608" y="2443343"/>
                <a:chExt cx="576064" cy="128412"/>
              </a:xfrm>
            </p:grpSpPr>
            <p:sp>
              <p:nvSpPr>
                <p:cNvPr id="66" name="Rectangle 65"/>
                <p:cNvSpPr/>
                <p:nvPr/>
              </p:nvSpPr>
              <p:spPr>
                <a:xfrm>
                  <a:off x="1043608" y="2443346"/>
                  <a:ext cx="121917" cy="128409"/>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Rectangle 66"/>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59" name="Groupe 58"/>
            <p:cNvGrpSpPr/>
            <p:nvPr/>
          </p:nvGrpSpPr>
          <p:grpSpPr>
            <a:xfrm>
              <a:off x="467544" y="3435846"/>
              <a:ext cx="360040" cy="202609"/>
              <a:chOff x="1142619" y="2345288"/>
              <a:chExt cx="360040" cy="202609"/>
            </a:xfrm>
          </p:grpSpPr>
          <p:sp>
            <p:nvSpPr>
              <p:cNvPr id="60" name="ZoneTexte 59"/>
              <p:cNvSpPr txBox="1"/>
              <p:nvPr/>
            </p:nvSpPr>
            <p:spPr>
              <a:xfrm>
                <a:off x="1142619" y="2345288"/>
                <a:ext cx="360040" cy="161583"/>
              </a:xfrm>
              <a:prstGeom prst="rect">
                <a:avLst/>
              </a:prstGeom>
              <a:noFill/>
            </p:spPr>
            <p:txBody>
              <a:bodyPr wrap="square" rtlCol="0">
                <a:spAutoFit/>
              </a:bodyPr>
              <a:lstStyle/>
              <a:p>
                <a:r>
                  <a:rPr lang="fr-FR" sz="800" dirty="0"/>
                  <a:t>CO2</a:t>
                </a:r>
                <a:endParaRPr lang="en-US" sz="800" dirty="0"/>
              </a:p>
            </p:txBody>
          </p:sp>
          <p:grpSp>
            <p:nvGrpSpPr>
              <p:cNvPr id="61" name="Groupe 60"/>
              <p:cNvGrpSpPr/>
              <p:nvPr/>
            </p:nvGrpSpPr>
            <p:grpSpPr>
              <a:xfrm flipV="1">
                <a:off x="1187624" y="2499743"/>
                <a:ext cx="216024" cy="48154"/>
                <a:chOff x="1043608" y="2443343"/>
                <a:chExt cx="576064" cy="128410"/>
              </a:xfrm>
            </p:grpSpPr>
            <p:sp>
              <p:nvSpPr>
                <p:cNvPr id="62" name="Rectangle 61"/>
                <p:cNvSpPr/>
                <p:nvPr/>
              </p:nvSpPr>
              <p:spPr>
                <a:xfrm>
                  <a:off x="1043608" y="2443346"/>
                  <a:ext cx="264029" cy="128407"/>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Rectangle 62"/>
                <p:cNvSpPr/>
                <p:nvPr/>
              </p:nvSpPr>
              <p:spPr>
                <a:xfrm>
                  <a:off x="1043608" y="2443343"/>
                  <a:ext cx="576064" cy="12840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cxnSp>
        <p:nvCxnSpPr>
          <p:cNvPr id="89" name="Connecteur droit avec flèche 88"/>
          <p:cNvCxnSpPr/>
          <p:nvPr/>
        </p:nvCxnSpPr>
        <p:spPr>
          <a:xfrm>
            <a:off x="5274663" y="3785832"/>
            <a:ext cx="768085" cy="0"/>
          </a:xfrm>
          <a:prstGeom prst="straightConnector1">
            <a:avLst/>
          </a:prstGeom>
          <a:ln>
            <a:solidFill>
              <a:schemeClr val="tx1">
                <a:lumMod val="65000"/>
                <a:lumOff val="35000"/>
              </a:schemeClr>
            </a:solidFill>
            <a:tailEnd type="triangle"/>
          </a:ln>
        </p:spPr>
        <p:style>
          <a:lnRef idx="2">
            <a:schemeClr val="dk1"/>
          </a:lnRef>
          <a:fillRef idx="0">
            <a:schemeClr val="dk1"/>
          </a:fillRef>
          <a:effectRef idx="1">
            <a:schemeClr val="dk1"/>
          </a:effectRef>
          <a:fontRef idx="minor">
            <a:schemeClr val="tx1"/>
          </a:fontRef>
        </p:style>
      </p:cxnSp>
      <p:sp>
        <p:nvSpPr>
          <p:cNvPr id="90" name="ZoneTexte 89"/>
          <p:cNvSpPr txBox="1"/>
          <p:nvPr/>
        </p:nvSpPr>
        <p:spPr>
          <a:xfrm>
            <a:off x="9891237" y="5976271"/>
            <a:ext cx="1939268" cy="297454"/>
          </a:xfrm>
          <a:prstGeom prst="rect">
            <a:avLst/>
          </a:prstGeom>
          <a:noFill/>
        </p:spPr>
        <p:txBody>
          <a:bodyPr wrap="square" rtlCol="0">
            <a:spAutoFit/>
          </a:bodyPr>
          <a:lstStyle/>
          <a:p>
            <a:pPr algn="ctr"/>
            <a:r>
              <a:rPr lang="fr-FR" sz="1333" i="1" dirty="0"/>
              <a:t>Source : ADEME</a:t>
            </a:r>
          </a:p>
        </p:txBody>
      </p:sp>
      <p:sp>
        <p:nvSpPr>
          <p:cNvPr id="5" name="Espace réservé de la date 3">
            <a:extLst>
              <a:ext uri="{FF2B5EF4-FFF2-40B4-BE49-F238E27FC236}">
                <a16:creationId xmlns:a16="http://schemas.microsoft.com/office/drawing/2014/main" id="{27BF9AA1-76E6-A637-C7AA-622EEF81522B}"/>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6" name="Espace réservé du pied de page 4">
            <a:extLst>
              <a:ext uri="{FF2B5EF4-FFF2-40B4-BE49-F238E27FC236}">
                <a16:creationId xmlns:a16="http://schemas.microsoft.com/office/drawing/2014/main" id="{F00D3645-B146-9EC3-1F96-3828C8D56758}"/>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7" name="Espace réservé du numéro de diapositive 5">
            <a:extLst>
              <a:ext uri="{FF2B5EF4-FFF2-40B4-BE49-F238E27FC236}">
                <a16:creationId xmlns:a16="http://schemas.microsoft.com/office/drawing/2014/main" id="{C741524B-DC87-1327-D3C4-526901590FA3}"/>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5</a:t>
            </a:fld>
            <a:endParaRPr lang="fr-FR"/>
          </a:p>
        </p:txBody>
      </p:sp>
    </p:spTree>
    <p:extLst>
      <p:ext uri="{BB962C8B-B14F-4D97-AF65-F5344CB8AC3E}">
        <p14:creationId xmlns:p14="http://schemas.microsoft.com/office/powerpoint/2010/main" val="8559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7304403" y="2451392"/>
            <a:ext cx="4288792" cy="3007774"/>
          </a:xfrm>
          <a:prstGeom prst="roundRect">
            <a:avLst/>
          </a:prstGeom>
          <a:noFill/>
          <a:ln>
            <a:solidFill>
              <a:schemeClr val="tx1">
                <a:lumMod val="50000"/>
                <a:lumOff val="50000"/>
              </a:schemeClr>
            </a:solidFill>
          </a:ln>
        </p:spPr>
        <p:txBody>
          <a:bodyPr wrap="square" rtlCol="0">
            <a:spAutoFit/>
          </a:bodyPr>
          <a:lstStyle/>
          <a:p>
            <a:pPr algn="ctr"/>
            <a:r>
              <a:rPr lang="fr-FR" sz="2133" b="1" dirty="0">
                <a:latin typeface="+mj-lt"/>
              </a:rPr>
              <a:t>Objectifs principaux</a:t>
            </a:r>
          </a:p>
          <a:p>
            <a:pPr algn="just"/>
            <a:endParaRPr lang="fr-FR" sz="2133" dirty="0">
              <a:latin typeface="+mj-lt"/>
            </a:endParaRPr>
          </a:p>
          <a:p>
            <a:pPr marL="380990" indent="-380990">
              <a:buFont typeface="Arial" panose="020B0604020202020204" pitchFamily="34" charset="0"/>
              <a:buChar char="•"/>
            </a:pPr>
            <a:r>
              <a:rPr lang="fr-FR" sz="1600" dirty="0">
                <a:latin typeface="+mj-lt"/>
              </a:rPr>
              <a:t>Quantifier les contributions aux impacts environnementaux d’un système </a:t>
            </a:r>
          </a:p>
          <a:p>
            <a:pPr marL="990575" lvl="1" indent="-380990" algn="just">
              <a:buFont typeface="Arial" panose="020B0604020202020204" pitchFamily="34" charset="0"/>
              <a:buChar char="•"/>
            </a:pPr>
            <a:r>
              <a:rPr lang="fr-FR" sz="1600" dirty="0">
                <a:latin typeface="+mj-lt"/>
              </a:rPr>
              <a:t>Par étape du cycle de vie</a:t>
            </a:r>
          </a:p>
          <a:p>
            <a:pPr marL="990575" lvl="1" indent="-380990" algn="just">
              <a:buFont typeface="Arial" panose="020B0604020202020204" pitchFamily="34" charset="0"/>
              <a:buChar char="•"/>
            </a:pPr>
            <a:r>
              <a:rPr lang="fr-FR" sz="1600" dirty="0">
                <a:latin typeface="+mj-lt"/>
              </a:rPr>
              <a:t>Par sous-système</a:t>
            </a:r>
          </a:p>
          <a:p>
            <a:pPr lvl="1" algn="just"/>
            <a:endParaRPr lang="fr-FR" sz="1600" dirty="0">
              <a:latin typeface="+mj-lt"/>
            </a:endParaRPr>
          </a:p>
          <a:p>
            <a:pPr marL="380990" indent="-380990">
              <a:buFont typeface="Arial" panose="020B0604020202020204" pitchFamily="34" charset="0"/>
              <a:buChar char="•"/>
            </a:pPr>
            <a:r>
              <a:rPr lang="fr-FR" sz="1600" dirty="0">
                <a:latin typeface="+mj-lt"/>
              </a:rPr>
              <a:t>Comparer d’un point de vue environnemental différents systèmes ayant la même fonction.</a:t>
            </a:r>
          </a:p>
        </p:txBody>
      </p:sp>
      <p:sp>
        <p:nvSpPr>
          <p:cNvPr id="17" name="Titre 1"/>
          <p:cNvSpPr>
            <a:spLocks noGrp="1"/>
          </p:cNvSpPr>
          <p:nvPr>
            <p:ph type="title"/>
          </p:nvPr>
        </p:nvSpPr>
        <p:spPr/>
        <p:txBody>
          <a:bodyPr>
            <a:normAutofit/>
          </a:bodyPr>
          <a:lstStyle/>
          <a:p>
            <a:r>
              <a:rPr lang="fr-FR" sz="2800" dirty="0"/>
              <a:t>L’ACV, un outil au service de l’écoconception</a:t>
            </a:r>
            <a:endParaRPr lang="en-US" sz="2800" dirty="0"/>
          </a:p>
        </p:txBody>
      </p:sp>
      <p:sp>
        <p:nvSpPr>
          <p:cNvPr id="18" name="Espace réservé du contenu 2"/>
          <p:cNvSpPr txBox="1">
            <a:spLocks/>
          </p:cNvSpPr>
          <p:nvPr/>
        </p:nvSpPr>
        <p:spPr>
          <a:xfrm>
            <a:off x="335361" y="1220755"/>
            <a:ext cx="4801460" cy="86409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endParaRPr lang="fr-FR" sz="2133" b="1" dirty="0">
              <a:solidFill>
                <a:prstClr val="black"/>
              </a:solidFill>
            </a:endParaRPr>
          </a:p>
          <a:p>
            <a:pPr marL="0" indent="0" algn="just">
              <a:buNone/>
            </a:pPr>
            <a:endParaRPr lang="fr-FR" sz="2133" b="1" dirty="0">
              <a:solidFill>
                <a:prstClr val="black"/>
              </a:solidFill>
            </a:endParaRPr>
          </a:p>
          <a:p>
            <a:pPr marL="0" indent="0" algn="just">
              <a:buNone/>
            </a:pPr>
            <a:endParaRPr lang="en-US" sz="2400" b="1" dirty="0"/>
          </a:p>
        </p:txBody>
      </p:sp>
      <p:pic>
        <p:nvPicPr>
          <p:cNvPr id="6" name="Image 5"/>
          <p:cNvPicPr>
            <a:picLocks noChangeAspect="1"/>
          </p:cNvPicPr>
          <p:nvPr/>
        </p:nvPicPr>
        <p:blipFill>
          <a:blip r:embed="rId2"/>
          <a:stretch>
            <a:fillRect/>
          </a:stretch>
        </p:blipFill>
        <p:spPr>
          <a:xfrm>
            <a:off x="239349" y="2509328"/>
            <a:ext cx="6633547" cy="2926061"/>
          </a:xfrm>
          <a:prstGeom prst="rect">
            <a:avLst/>
          </a:prstGeom>
        </p:spPr>
      </p:pic>
      <p:sp>
        <p:nvSpPr>
          <p:cNvPr id="19" name="ZoneTexte 18"/>
          <p:cNvSpPr txBox="1"/>
          <p:nvPr/>
        </p:nvSpPr>
        <p:spPr>
          <a:xfrm>
            <a:off x="2929177" y="5471039"/>
            <a:ext cx="2742311" cy="297454"/>
          </a:xfrm>
          <a:prstGeom prst="rect">
            <a:avLst/>
          </a:prstGeom>
          <a:noFill/>
        </p:spPr>
        <p:txBody>
          <a:bodyPr wrap="square" rtlCol="0">
            <a:spAutoFit/>
          </a:bodyPr>
          <a:lstStyle/>
          <a:p>
            <a:pPr algn="ctr"/>
            <a:r>
              <a:rPr lang="fr-FR" sz="1333" i="1" dirty="0"/>
              <a:t>Source : </a:t>
            </a:r>
            <a:r>
              <a:rPr lang="fr-FR" sz="1333" i="1" dirty="0" err="1"/>
              <a:t>altermaker</a:t>
            </a:r>
            <a:endParaRPr lang="fr-FR" sz="1333" i="1" dirty="0"/>
          </a:p>
        </p:txBody>
      </p:sp>
      <p:sp>
        <p:nvSpPr>
          <p:cNvPr id="7" name="Espace réservé du contenu 2"/>
          <p:cNvSpPr txBox="1">
            <a:spLocks/>
          </p:cNvSpPr>
          <p:nvPr/>
        </p:nvSpPr>
        <p:spPr>
          <a:xfrm>
            <a:off x="143340" y="1196752"/>
            <a:ext cx="11323449" cy="11338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rgbClr val="525668"/>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fr-FR" sz="2000" dirty="0">
                <a:solidFill>
                  <a:schemeClr val="tx1"/>
                </a:solidFill>
                <a:latin typeface="+mj-lt"/>
              </a:rPr>
              <a:t>L’</a:t>
            </a:r>
            <a:r>
              <a:rPr lang="fr-FR" sz="2000" b="1" dirty="0">
                <a:solidFill>
                  <a:schemeClr val="tx1"/>
                </a:solidFill>
                <a:latin typeface="+mj-lt"/>
              </a:rPr>
              <a:t>Analyse de Cycle de Vie (ACV)</a:t>
            </a:r>
            <a:r>
              <a:rPr lang="fr-FR" sz="2000" dirty="0">
                <a:solidFill>
                  <a:schemeClr val="tx1"/>
                </a:solidFill>
                <a:latin typeface="+mj-lt"/>
              </a:rPr>
              <a:t> est une </a:t>
            </a:r>
            <a:r>
              <a:rPr lang="fr-FR" sz="2000" u="sng" dirty="0">
                <a:solidFill>
                  <a:schemeClr val="tx1"/>
                </a:solidFill>
                <a:latin typeface="+mj-lt"/>
              </a:rPr>
              <a:t>méthodologie d’évaluation</a:t>
            </a:r>
            <a:r>
              <a:rPr lang="fr-FR" sz="2000" dirty="0">
                <a:solidFill>
                  <a:schemeClr val="tx1"/>
                </a:solidFill>
                <a:latin typeface="+mj-lt"/>
              </a:rPr>
              <a:t> permettant de quantifier les impacts environnementaux d’un produit au cours de son cycle de vie.</a:t>
            </a:r>
          </a:p>
          <a:p>
            <a:pPr marL="0" indent="0" algn="just">
              <a:buNone/>
            </a:pPr>
            <a:r>
              <a:rPr lang="fr-FR" sz="2000" dirty="0">
                <a:solidFill>
                  <a:schemeClr val="tx1"/>
                </a:solidFill>
                <a:latin typeface="+mj-lt"/>
              </a:rPr>
              <a:t>C’est une analyse </a:t>
            </a:r>
            <a:r>
              <a:rPr lang="fr-FR" sz="2000" b="1" dirty="0">
                <a:solidFill>
                  <a:schemeClr val="tx1"/>
                </a:solidFill>
                <a:latin typeface="+mj-lt"/>
              </a:rPr>
              <a:t>multi-étapes  </a:t>
            </a:r>
            <a:r>
              <a:rPr lang="fr-FR" sz="2000" dirty="0">
                <a:solidFill>
                  <a:schemeClr val="tx1"/>
                </a:solidFill>
                <a:latin typeface="+mj-lt"/>
              </a:rPr>
              <a:t>et </a:t>
            </a:r>
            <a:r>
              <a:rPr lang="fr-FR" sz="2000" b="1" dirty="0" err="1">
                <a:solidFill>
                  <a:schemeClr val="tx1"/>
                </a:solidFill>
                <a:latin typeface="+mj-lt"/>
              </a:rPr>
              <a:t>multi-critères</a:t>
            </a:r>
            <a:r>
              <a:rPr lang="fr-FR" sz="2000" dirty="0">
                <a:solidFill>
                  <a:schemeClr val="tx1"/>
                </a:solidFill>
                <a:latin typeface="+mj-lt"/>
              </a:rPr>
              <a:t>.</a:t>
            </a:r>
            <a:endParaRPr lang="fr-FR" sz="2000" b="1" dirty="0">
              <a:solidFill>
                <a:prstClr val="black"/>
              </a:solidFill>
              <a:latin typeface="+mj-lt"/>
            </a:endParaRPr>
          </a:p>
        </p:txBody>
      </p:sp>
      <p:sp>
        <p:nvSpPr>
          <p:cNvPr id="4" name="Espace réservé de la date 3">
            <a:extLst>
              <a:ext uri="{FF2B5EF4-FFF2-40B4-BE49-F238E27FC236}">
                <a16:creationId xmlns:a16="http://schemas.microsoft.com/office/drawing/2014/main" id="{EB42173E-1B3F-FE5B-5D52-6FFE928122CB}"/>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5" name="Espace réservé du pied de page 4">
            <a:extLst>
              <a:ext uri="{FF2B5EF4-FFF2-40B4-BE49-F238E27FC236}">
                <a16:creationId xmlns:a16="http://schemas.microsoft.com/office/drawing/2014/main" id="{A1D51DDF-06BA-0E04-49A3-9EBCCCA58D91}"/>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8" name="Espace réservé du numéro de diapositive 5">
            <a:extLst>
              <a:ext uri="{FF2B5EF4-FFF2-40B4-BE49-F238E27FC236}">
                <a16:creationId xmlns:a16="http://schemas.microsoft.com/office/drawing/2014/main" id="{298D2C8F-D1D5-1CF8-45C2-1ABCCB2779E9}"/>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6</a:t>
            </a:fld>
            <a:endParaRPr lang="fr-FR"/>
          </a:p>
        </p:txBody>
      </p:sp>
    </p:spTree>
    <p:extLst>
      <p:ext uri="{BB962C8B-B14F-4D97-AF65-F5344CB8AC3E}">
        <p14:creationId xmlns:p14="http://schemas.microsoft.com/office/powerpoint/2010/main" val="212813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La méthodologie ISO 14040</a:t>
            </a:r>
          </a:p>
        </p:txBody>
      </p:sp>
      <p:pic>
        <p:nvPicPr>
          <p:cNvPr id="3" name="Image 2"/>
          <p:cNvPicPr>
            <a:picLocks noChangeAspect="1"/>
          </p:cNvPicPr>
          <p:nvPr/>
        </p:nvPicPr>
        <p:blipFill>
          <a:blip r:embed="rId2"/>
          <a:stretch>
            <a:fillRect/>
          </a:stretch>
        </p:blipFill>
        <p:spPr>
          <a:xfrm>
            <a:off x="2639616" y="1389058"/>
            <a:ext cx="6552727" cy="4079883"/>
          </a:xfrm>
          <a:prstGeom prst="rect">
            <a:avLst/>
          </a:prstGeom>
        </p:spPr>
      </p:pic>
      <p:sp>
        <p:nvSpPr>
          <p:cNvPr id="5" name="Espace réservé de la date 3">
            <a:extLst>
              <a:ext uri="{FF2B5EF4-FFF2-40B4-BE49-F238E27FC236}">
                <a16:creationId xmlns:a16="http://schemas.microsoft.com/office/drawing/2014/main" id="{7BA4F4C9-E4E5-48B5-50CB-5E025813C263}"/>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6" name="Espace réservé du pied de page 4">
            <a:extLst>
              <a:ext uri="{FF2B5EF4-FFF2-40B4-BE49-F238E27FC236}">
                <a16:creationId xmlns:a16="http://schemas.microsoft.com/office/drawing/2014/main" id="{BADC75EA-C328-DBFE-6168-7C7C6E968C1A}"/>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7" name="Espace réservé du numéro de diapositive 5">
            <a:extLst>
              <a:ext uri="{FF2B5EF4-FFF2-40B4-BE49-F238E27FC236}">
                <a16:creationId xmlns:a16="http://schemas.microsoft.com/office/drawing/2014/main" id="{B867E95A-77EB-B412-B4E5-C31AE576135E}"/>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7</a:t>
            </a:fld>
            <a:endParaRPr lang="fr-FR"/>
          </a:p>
        </p:txBody>
      </p:sp>
    </p:spTree>
    <p:extLst>
      <p:ext uri="{BB962C8B-B14F-4D97-AF65-F5344CB8AC3E}">
        <p14:creationId xmlns:p14="http://schemas.microsoft.com/office/powerpoint/2010/main" val="344507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1. Définition des objectifs et du champ de l’étude</a:t>
            </a:r>
          </a:p>
        </p:txBody>
      </p:sp>
      <p:sp>
        <p:nvSpPr>
          <p:cNvPr id="15" name="ZoneTexte 14"/>
          <p:cNvSpPr txBox="1"/>
          <p:nvPr/>
        </p:nvSpPr>
        <p:spPr>
          <a:xfrm>
            <a:off x="6707526" y="3027420"/>
            <a:ext cx="3440164" cy="379656"/>
          </a:xfrm>
          <a:prstGeom prst="rect">
            <a:avLst/>
          </a:prstGeom>
          <a:noFill/>
        </p:spPr>
        <p:txBody>
          <a:bodyPr wrap="square" rtlCol="0">
            <a:spAutoFit/>
          </a:bodyPr>
          <a:lstStyle/>
          <a:p>
            <a:pPr algn="ctr"/>
            <a:r>
              <a:rPr lang="fr-FR" sz="1867" u="sng" dirty="0">
                <a:latin typeface="+mj-lt"/>
              </a:rPr>
              <a:t>C. Frontières du système</a:t>
            </a:r>
          </a:p>
        </p:txBody>
      </p:sp>
      <p:grpSp>
        <p:nvGrpSpPr>
          <p:cNvPr id="9" name="Groupe 8"/>
          <p:cNvGrpSpPr/>
          <p:nvPr/>
        </p:nvGrpSpPr>
        <p:grpSpPr>
          <a:xfrm>
            <a:off x="524607" y="3437791"/>
            <a:ext cx="5198451" cy="1879931"/>
            <a:chOff x="323528" y="2817986"/>
            <a:chExt cx="3744416" cy="1409948"/>
          </a:xfrm>
        </p:grpSpPr>
        <p:grpSp>
          <p:nvGrpSpPr>
            <p:cNvPr id="5" name="Groupe 4"/>
            <p:cNvGrpSpPr/>
            <p:nvPr/>
          </p:nvGrpSpPr>
          <p:grpSpPr>
            <a:xfrm>
              <a:off x="395536" y="2817986"/>
              <a:ext cx="3574877" cy="1338630"/>
              <a:chOff x="443284" y="1991984"/>
              <a:chExt cx="3574877" cy="1338630"/>
            </a:xfrm>
          </p:grpSpPr>
          <p:sp>
            <p:nvSpPr>
              <p:cNvPr id="2" name="ZoneTexte 1"/>
              <p:cNvSpPr txBox="1"/>
              <p:nvPr/>
            </p:nvSpPr>
            <p:spPr>
              <a:xfrm>
                <a:off x="923023" y="1991984"/>
                <a:ext cx="1187457" cy="284742"/>
              </a:xfrm>
              <a:prstGeom prst="rect">
                <a:avLst/>
              </a:prstGeom>
              <a:noFill/>
            </p:spPr>
            <p:txBody>
              <a:bodyPr wrap="square" rtlCol="0">
                <a:spAutoFit/>
              </a:bodyPr>
              <a:lstStyle/>
              <a:p>
                <a:pPr algn="ctr"/>
                <a:r>
                  <a:rPr lang="fr-FR" sz="1867" b="1" dirty="0">
                    <a:latin typeface="+mj-lt"/>
                  </a:rPr>
                  <a:t>Fonction :</a:t>
                </a:r>
              </a:p>
            </p:txBody>
          </p:sp>
          <p:sp>
            <p:nvSpPr>
              <p:cNvPr id="7" name="ZoneTexte 6"/>
              <p:cNvSpPr txBox="1"/>
              <p:nvPr/>
            </p:nvSpPr>
            <p:spPr>
              <a:xfrm>
                <a:off x="981710" y="2316514"/>
                <a:ext cx="2124236" cy="284742"/>
              </a:xfrm>
              <a:prstGeom prst="rect">
                <a:avLst/>
              </a:prstGeom>
              <a:noFill/>
            </p:spPr>
            <p:txBody>
              <a:bodyPr wrap="square" rtlCol="0">
                <a:spAutoFit/>
              </a:bodyPr>
              <a:lstStyle/>
              <a:p>
                <a:pPr algn="ctr"/>
                <a:r>
                  <a:rPr lang="fr-FR" sz="1867" b="1" dirty="0">
                    <a:latin typeface="+mj-lt"/>
                  </a:rPr>
                  <a:t>Unité Fonctionnelle (UF) :</a:t>
                </a:r>
              </a:p>
            </p:txBody>
          </p:sp>
          <p:pic>
            <p:nvPicPr>
              <p:cNvPr id="1028" name="Picture 4" descr="Fichier:Pot-pein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84" y="2270839"/>
                <a:ext cx="543901" cy="583961"/>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784563" y="1993847"/>
                <a:ext cx="2233598" cy="284742"/>
              </a:xfrm>
              <a:prstGeom prst="rect">
                <a:avLst/>
              </a:prstGeom>
              <a:noFill/>
            </p:spPr>
            <p:txBody>
              <a:bodyPr wrap="square" rtlCol="0">
                <a:spAutoFit/>
              </a:bodyPr>
              <a:lstStyle/>
              <a:p>
                <a:pPr algn="ctr"/>
                <a:r>
                  <a:rPr lang="fr-FR" sz="1867" i="1" dirty="0">
                    <a:latin typeface="+mj-lt"/>
                  </a:rPr>
                  <a:t>Protéger et colorer un mur</a:t>
                </a:r>
              </a:p>
            </p:txBody>
          </p:sp>
          <p:sp>
            <p:nvSpPr>
              <p:cNvPr id="13" name="ZoneTexte 12"/>
              <p:cNvSpPr txBox="1"/>
              <p:nvPr/>
            </p:nvSpPr>
            <p:spPr>
              <a:xfrm>
                <a:off x="1078494" y="2614889"/>
                <a:ext cx="2699182" cy="715725"/>
              </a:xfrm>
              <a:prstGeom prst="rect">
                <a:avLst/>
              </a:prstGeom>
              <a:noFill/>
            </p:spPr>
            <p:txBody>
              <a:bodyPr wrap="square" rtlCol="0">
                <a:spAutoFit/>
              </a:bodyPr>
              <a:lstStyle/>
              <a:p>
                <a:r>
                  <a:rPr lang="fr-FR" sz="1867" i="1" dirty="0">
                    <a:latin typeface="+mj-lt"/>
                  </a:rPr>
                  <a:t>Couvrir 1 m</a:t>
                </a:r>
                <a:r>
                  <a:rPr lang="fr-FR" sz="1867" i="1" baseline="30000" dirty="0">
                    <a:latin typeface="+mj-lt"/>
                  </a:rPr>
                  <a:t>2</a:t>
                </a:r>
                <a:r>
                  <a:rPr lang="fr-FR" sz="1867" i="1" dirty="0">
                    <a:latin typeface="+mj-lt"/>
                  </a:rPr>
                  <a:t>, </a:t>
                </a:r>
              </a:p>
              <a:p>
                <a:r>
                  <a:rPr lang="fr-FR" sz="1867" i="1" dirty="0">
                    <a:latin typeface="+mj-lt"/>
                  </a:rPr>
                  <a:t>avec une opacité de 0.98,</a:t>
                </a:r>
              </a:p>
              <a:p>
                <a:r>
                  <a:rPr lang="fr-FR" sz="1867" i="1" dirty="0">
                    <a:latin typeface="+mj-lt"/>
                  </a:rPr>
                  <a:t>pendant une durée de 20 ans</a:t>
                </a:r>
              </a:p>
            </p:txBody>
          </p:sp>
        </p:grpSp>
        <p:sp>
          <p:nvSpPr>
            <p:cNvPr id="8" name="Rectangle à coins arrondis 7"/>
            <p:cNvSpPr/>
            <p:nvPr/>
          </p:nvSpPr>
          <p:spPr>
            <a:xfrm>
              <a:off x="323528" y="2817986"/>
              <a:ext cx="3744416" cy="1409948"/>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20" name="ZoneTexte 19"/>
          <p:cNvSpPr txBox="1"/>
          <p:nvPr/>
        </p:nvSpPr>
        <p:spPr>
          <a:xfrm>
            <a:off x="1260270" y="2962915"/>
            <a:ext cx="3440164" cy="379656"/>
          </a:xfrm>
          <a:prstGeom prst="rect">
            <a:avLst/>
          </a:prstGeom>
          <a:noFill/>
        </p:spPr>
        <p:txBody>
          <a:bodyPr wrap="square" rtlCol="0">
            <a:spAutoFit/>
          </a:bodyPr>
          <a:lstStyle/>
          <a:p>
            <a:pPr algn="ctr"/>
            <a:r>
              <a:rPr lang="fr-FR" sz="1867" u="sng" dirty="0">
                <a:latin typeface="+mj-lt"/>
              </a:rPr>
              <a:t>B. Unité Fonctionnelle</a:t>
            </a:r>
          </a:p>
        </p:txBody>
      </p:sp>
      <p:grpSp>
        <p:nvGrpSpPr>
          <p:cNvPr id="17" name="Groupe 16"/>
          <p:cNvGrpSpPr/>
          <p:nvPr/>
        </p:nvGrpSpPr>
        <p:grpSpPr>
          <a:xfrm>
            <a:off x="3267019" y="868839"/>
            <a:ext cx="4685215" cy="1610763"/>
            <a:chOff x="2450264" y="651629"/>
            <a:chExt cx="3513911" cy="1208072"/>
          </a:xfrm>
        </p:grpSpPr>
        <p:sp>
          <p:nvSpPr>
            <p:cNvPr id="19" name="ZoneTexte 18"/>
            <p:cNvSpPr txBox="1"/>
            <p:nvPr/>
          </p:nvSpPr>
          <p:spPr>
            <a:xfrm>
              <a:off x="2450264" y="651629"/>
              <a:ext cx="3513911" cy="1208072"/>
            </a:xfrm>
            <a:prstGeom prst="rect">
              <a:avLst/>
            </a:prstGeom>
            <a:noFill/>
          </p:spPr>
          <p:txBody>
            <a:bodyPr wrap="square" rtlCol="0">
              <a:spAutoFit/>
            </a:bodyPr>
            <a:lstStyle/>
            <a:p>
              <a:pPr algn="ctr"/>
              <a:r>
                <a:rPr lang="fr-FR" sz="1867" u="sng" dirty="0">
                  <a:latin typeface="+mj-lt"/>
                </a:rPr>
                <a:t>A. Objectifs et applications</a:t>
              </a:r>
            </a:p>
            <a:p>
              <a:pPr algn="ctr"/>
              <a:endParaRPr lang="fr-FR" sz="1600" dirty="0">
                <a:latin typeface="+mj-lt"/>
              </a:endParaRPr>
            </a:p>
            <a:p>
              <a:pPr algn="ctr"/>
              <a:r>
                <a:rPr lang="fr-FR" sz="1600" dirty="0">
                  <a:latin typeface="+mj-lt"/>
                </a:rPr>
                <a:t>Analyse d’un produit existant ?</a:t>
              </a:r>
            </a:p>
            <a:p>
              <a:pPr algn="ctr"/>
              <a:r>
                <a:rPr lang="fr-FR" sz="1600" dirty="0">
                  <a:latin typeface="+mj-lt"/>
                </a:rPr>
                <a:t>Comparaison de deux produits ? </a:t>
              </a:r>
            </a:p>
            <a:p>
              <a:pPr algn="ctr"/>
              <a:r>
                <a:rPr lang="fr-FR" sz="1600" dirty="0">
                  <a:latin typeface="+mj-lt"/>
                </a:rPr>
                <a:t>Eco-conception ?</a:t>
              </a:r>
            </a:p>
            <a:p>
              <a:pPr algn="ctr"/>
              <a:r>
                <a:rPr lang="fr-FR" sz="1600" dirty="0">
                  <a:latin typeface="+mj-lt"/>
                </a:rPr>
                <a:t>…</a:t>
              </a:r>
            </a:p>
          </p:txBody>
        </p:sp>
        <p:sp>
          <p:nvSpPr>
            <p:cNvPr id="21" name="Rectangle à coins arrondis 20"/>
            <p:cNvSpPr/>
            <p:nvPr/>
          </p:nvSpPr>
          <p:spPr>
            <a:xfrm>
              <a:off x="2915816" y="965195"/>
              <a:ext cx="2592288" cy="89450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6" name="Espace réservé de la date 3">
            <a:extLst>
              <a:ext uri="{FF2B5EF4-FFF2-40B4-BE49-F238E27FC236}">
                <a16:creationId xmlns:a16="http://schemas.microsoft.com/office/drawing/2014/main" id="{FA0D22D4-08C7-CB3A-C91E-9E6AC60348D4}"/>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10" name="Espace réservé du pied de page 4">
            <a:extLst>
              <a:ext uri="{FF2B5EF4-FFF2-40B4-BE49-F238E27FC236}">
                <a16:creationId xmlns:a16="http://schemas.microsoft.com/office/drawing/2014/main" id="{5AF45048-22E7-E67A-78C0-712B48CC87C7}"/>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11" name="Espace réservé du numéro de diapositive 5">
            <a:extLst>
              <a:ext uri="{FF2B5EF4-FFF2-40B4-BE49-F238E27FC236}">
                <a16:creationId xmlns:a16="http://schemas.microsoft.com/office/drawing/2014/main" id="{592F7F32-10B0-9586-4646-07F8AE6C143B}"/>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8</a:t>
            </a:fld>
            <a:endParaRPr lang="fr-FR"/>
          </a:p>
        </p:txBody>
      </p:sp>
      <p:grpSp>
        <p:nvGrpSpPr>
          <p:cNvPr id="29" name="Groupe 28">
            <a:extLst>
              <a:ext uri="{FF2B5EF4-FFF2-40B4-BE49-F238E27FC236}">
                <a16:creationId xmlns:a16="http://schemas.microsoft.com/office/drawing/2014/main" id="{ADA8A735-05EC-D879-86BA-B0D722122C11}"/>
              </a:ext>
            </a:extLst>
          </p:cNvPr>
          <p:cNvGrpSpPr/>
          <p:nvPr/>
        </p:nvGrpSpPr>
        <p:grpSpPr>
          <a:xfrm>
            <a:off x="6875186" y="3502448"/>
            <a:ext cx="3541294" cy="2486713"/>
            <a:chOff x="6875186" y="3502448"/>
            <a:chExt cx="3541294" cy="2486713"/>
          </a:xfrm>
        </p:grpSpPr>
        <p:pic>
          <p:nvPicPr>
            <p:cNvPr id="18" name="Image 17" descr="Une image contenant transport, véhicule, Moyen de transport, Véhicule terrestre&#10;&#10;Description générée automatiquement">
              <a:extLst>
                <a:ext uri="{FF2B5EF4-FFF2-40B4-BE49-F238E27FC236}">
                  <a16:creationId xmlns:a16="http://schemas.microsoft.com/office/drawing/2014/main" id="{7A8AFBB3-963D-01CF-AA53-D235D650899D}"/>
                </a:ext>
              </a:extLst>
            </p:cNvPr>
            <p:cNvPicPr>
              <a:picLocks noChangeAspect="1"/>
            </p:cNvPicPr>
            <p:nvPr/>
          </p:nvPicPr>
          <p:blipFill>
            <a:blip r:embed="rId4"/>
            <a:stretch>
              <a:fillRect/>
            </a:stretch>
          </p:blipFill>
          <p:spPr>
            <a:xfrm>
              <a:off x="7106159" y="3502448"/>
              <a:ext cx="1942169" cy="1436163"/>
            </a:xfrm>
            <a:prstGeom prst="rect">
              <a:avLst/>
            </a:prstGeom>
          </p:spPr>
        </p:pic>
        <p:pic>
          <p:nvPicPr>
            <p:cNvPr id="23" name="Image 22" descr="Une image contenant capture d’écran, ligne, Rectangle, texte&#10;&#10;Description générée automatiquement">
              <a:extLst>
                <a:ext uri="{FF2B5EF4-FFF2-40B4-BE49-F238E27FC236}">
                  <a16:creationId xmlns:a16="http://schemas.microsoft.com/office/drawing/2014/main" id="{558C0EDE-C9EC-E9EA-A619-BE58E331E56B}"/>
                </a:ext>
              </a:extLst>
            </p:cNvPr>
            <p:cNvPicPr>
              <a:picLocks noChangeAspect="1"/>
            </p:cNvPicPr>
            <p:nvPr/>
          </p:nvPicPr>
          <p:blipFill>
            <a:blip r:embed="rId5"/>
            <a:stretch>
              <a:fillRect/>
            </a:stretch>
          </p:blipFill>
          <p:spPr>
            <a:xfrm>
              <a:off x="7314248" y="5016006"/>
              <a:ext cx="2520280" cy="945696"/>
            </a:xfrm>
            <a:prstGeom prst="rect">
              <a:avLst/>
            </a:prstGeom>
          </p:spPr>
        </p:pic>
        <p:pic>
          <p:nvPicPr>
            <p:cNvPr id="25" name="Image 24" descr="Une image contenant Téléphone mobile, gadget, Appareil électronique, Appareil de communication&#10;&#10;Description générée automatiquement">
              <a:extLst>
                <a:ext uri="{FF2B5EF4-FFF2-40B4-BE49-F238E27FC236}">
                  <a16:creationId xmlns:a16="http://schemas.microsoft.com/office/drawing/2014/main" id="{7ED69489-1EFF-36A3-9218-2E4792311DB0}"/>
                </a:ext>
              </a:extLst>
            </p:cNvPr>
            <p:cNvPicPr>
              <a:picLocks noChangeAspect="1"/>
            </p:cNvPicPr>
            <p:nvPr/>
          </p:nvPicPr>
          <p:blipFill>
            <a:blip r:embed="rId6"/>
            <a:stretch>
              <a:fillRect/>
            </a:stretch>
          </p:blipFill>
          <p:spPr>
            <a:xfrm>
              <a:off x="9206936" y="3663559"/>
              <a:ext cx="1209544" cy="1209544"/>
            </a:xfrm>
            <a:prstGeom prst="rect">
              <a:avLst/>
            </a:prstGeom>
          </p:spPr>
        </p:pic>
        <p:sp>
          <p:nvSpPr>
            <p:cNvPr id="26" name="Rectangle : coins arrondis 25">
              <a:extLst>
                <a:ext uri="{FF2B5EF4-FFF2-40B4-BE49-F238E27FC236}">
                  <a16:creationId xmlns:a16="http://schemas.microsoft.com/office/drawing/2014/main" id="{81F1E284-9500-C180-F92D-6F97FBE15740}"/>
                </a:ext>
              </a:extLst>
            </p:cNvPr>
            <p:cNvSpPr/>
            <p:nvPr/>
          </p:nvSpPr>
          <p:spPr>
            <a:xfrm>
              <a:off x="7146962" y="3711606"/>
              <a:ext cx="1942169" cy="113114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 coins arrondis 26">
              <a:extLst>
                <a:ext uri="{FF2B5EF4-FFF2-40B4-BE49-F238E27FC236}">
                  <a16:creationId xmlns:a16="http://schemas.microsoft.com/office/drawing/2014/main" id="{B9AC70B6-023B-42BE-90FC-12A927A4E343}"/>
                </a:ext>
              </a:extLst>
            </p:cNvPr>
            <p:cNvSpPr/>
            <p:nvPr/>
          </p:nvSpPr>
          <p:spPr>
            <a:xfrm>
              <a:off x="6875186" y="3538399"/>
              <a:ext cx="3325270" cy="2450762"/>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 coins arrondis 27">
              <a:extLst>
                <a:ext uri="{FF2B5EF4-FFF2-40B4-BE49-F238E27FC236}">
                  <a16:creationId xmlns:a16="http://schemas.microsoft.com/office/drawing/2014/main" id="{302EBEC0-66C7-E18F-784E-501A4B28F33D}"/>
                </a:ext>
              </a:extLst>
            </p:cNvPr>
            <p:cNvSpPr/>
            <p:nvPr/>
          </p:nvSpPr>
          <p:spPr>
            <a:xfrm>
              <a:off x="7004086" y="3634869"/>
              <a:ext cx="3052353" cy="1303741"/>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ZoneTexte 29">
            <a:extLst>
              <a:ext uri="{FF2B5EF4-FFF2-40B4-BE49-F238E27FC236}">
                <a16:creationId xmlns:a16="http://schemas.microsoft.com/office/drawing/2014/main" id="{E97BDFC1-CFBE-9D4A-B328-592B1AE795E2}"/>
              </a:ext>
            </a:extLst>
          </p:cNvPr>
          <p:cNvSpPr txBox="1"/>
          <p:nvPr/>
        </p:nvSpPr>
        <p:spPr>
          <a:xfrm>
            <a:off x="4420447" y="4173240"/>
            <a:ext cx="891591" cy="338554"/>
          </a:xfrm>
          <a:prstGeom prst="rect">
            <a:avLst/>
          </a:prstGeom>
          <a:noFill/>
        </p:spPr>
        <p:txBody>
          <a:bodyPr wrap="none" rtlCol="0">
            <a:spAutoFit/>
          </a:bodyPr>
          <a:lstStyle/>
          <a:p>
            <a:r>
              <a:rPr lang="en-US" sz="1600" dirty="0" err="1">
                <a:solidFill>
                  <a:schemeClr val="accent1"/>
                </a:solidFill>
              </a:rPr>
              <a:t>quantité</a:t>
            </a:r>
            <a:endParaRPr lang="en-US" sz="1600" dirty="0">
              <a:solidFill>
                <a:schemeClr val="accent1"/>
              </a:solidFill>
            </a:endParaRPr>
          </a:p>
        </p:txBody>
      </p:sp>
      <p:sp>
        <p:nvSpPr>
          <p:cNvPr id="31" name="ZoneTexte 30">
            <a:extLst>
              <a:ext uri="{FF2B5EF4-FFF2-40B4-BE49-F238E27FC236}">
                <a16:creationId xmlns:a16="http://schemas.microsoft.com/office/drawing/2014/main" id="{25199DA3-1803-E82F-2D4F-2D230539D46E}"/>
              </a:ext>
            </a:extLst>
          </p:cNvPr>
          <p:cNvSpPr txBox="1"/>
          <p:nvPr/>
        </p:nvSpPr>
        <p:spPr>
          <a:xfrm>
            <a:off x="4418473" y="4526549"/>
            <a:ext cx="1268296" cy="338554"/>
          </a:xfrm>
          <a:prstGeom prst="rect">
            <a:avLst/>
          </a:prstGeom>
          <a:noFill/>
        </p:spPr>
        <p:txBody>
          <a:bodyPr wrap="none" rtlCol="0">
            <a:spAutoFit/>
          </a:bodyPr>
          <a:lstStyle/>
          <a:p>
            <a:r>
              <a:rPr lang="en-US" sz="1600" dirty="0">
                <a:solidFill>
                  <a:schemeClr val="accent1"/>
                </a:solidFill>
              </a:rPr>
              <a:t>performance</a:t>
            </a:r>
          </a:p>
        </p:txBody>
      </p:sp>
      <p:sp>
        <p:nvSpPr>
          <p:cNvPr id="32" name="ZoneTexte 31">
            <a:extLst>
              <a:ext uri="{FF2B5EF4-FFF2-40B4-BE49-F238E27FC236}">
                <a16:creationId xmlns:a16="http://schemas.microsoft.com/office/drawing/2014/main" id="{E853D507-001C-E7F1-32F4-17C959EF8B2C}"/>
              </a:ext>
            </a:extLst>
          </p:cNvPr>
          <p:cNvSpPr txBox="1"/>
          <p:nvPr/>
        </p:nvSpPr>
        <p:spPr>
          <a:xfrm>
            <a:off x="4403746" y="4871476"/>
            <a:ext cx="676788" cy="338554"/>
          </a:xfrm>
          <a:prstGeom prst="rect">
            <a:avLst/>
          </a:prstGeom>
          <a:noFill/>
        </p:spPr>
        <p:txBody>
          <a:bodyPr wrap="none" rtlCol="0">
            <a:spAutoFit/>
          </a:bodyPr>
          <a:lstStyle/>
          <a:p>
            <a:r>
              <a:rPr lang="en-US" sz="1600" dirty="0">
                <a:solidFill>
                  <a:schemeClr val="accent1"/>
                </a:solidFill>
              </a:rPr>
              <a:t>durée</a:t>
            </a:r>
          </a:p>
        </p:txBody>
      </p:sp>
    </p:spTree>
    <p:extLst>
      <p:ext uri="{BB962C8B-B14F-4D97-AF65-F5344CB8AC3E}">
        <p14:creationId xmlns:p14="http://schemas.microsoft.com/office/powerpoint/2010/main" val="243945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2800" dirty="0"/>
              <a:t>2. Inventaire du cycle de vie (1/3)</a:t>
            </a:r>
          </a:p>
        </p:txBody>
      </p:sp>
      <p:sp>
        <p:nvSpPr>
          <p:cNvPr id="2" name="AutoShape 2" descr="https://www.eco-conception.fr/data/sources/users/2132/images/acv-vrai/500x301xfrontiere-systeme-acv.png.pagespeed.ic.CQq-uLsI2i.webp"/>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fr-FR" sz="2400" dirty="0"/>
          </a:p>
        </p:txBody>
      </p:sp>
      <p:sp>
        <p:nvSpPr>
          <p:cNvPr id="8" name="ZoneTexte 7"/>
          <p:cNvSpPr txBox="1"/>
          <p:nvPr/>
        </p:nvSpPr>
        <p:spPr>
          <a:xfrm>
            <a:off x="575385" y="1136938"/>
            <a:ext cx="11041227" cy="707886"/>
          </a:xfrm>
          <a:prstGeom prst="rect">
            <a:avLst/>
          </a:prstGeom>
          <a:noFill/>
          <a:ln>
            <a:noFill/>
          </a:ln>
        </p:spPr>
        <p:txBody>
          <a:bodyPr wrap="square" rtlCol="0">
            <a:spAutoFit/>
          </a:bodyPr>
          <a:lstStyle/>
          <a:p>
            <a:pPr algn="ctr"/>
            <a:r>
              <a:rPr lang="fr-FR" sz="2000" dirty="0">
                <a:latin typeface="+mj-lt"/>
              </a:rPr>
              <a:t>L’</a:t>
            </a:r>
            <a:r>
              <a:rPr lang="fr-FR" sz="2000" b="1" dirty="0">
                <a:latin typeface="+mj-lt"/>
              </a:rPr>
              <a:t>Inventaire du Cycle de Vie </a:t>
            </a:r>
            <a:r>
              <a:rPr lang="fr-FR" sz="2000" dirty="0">
                <a:latin typeface="+mj-lt"/>
              </a:rPr>
              <a:t>(ICV) est la phase de l'ACV au cours de laquelle on répertorie les flux entrant dans le système (</a:t>
            </a:r>
            <a:r>
              <a:rPr lang="fr-FR" sz="2000" b="1" dirty="0">
                <a:solidFill>
                  <a:srgbClr val="00B050"/>
                </a:solidFill>
                <a:latin typeface="+mj-lt"/>
              </a:rPr>
              <a:t>intrants</a:t>
            </a:r>
            <a:r>
              <a:rPr lang="fr-FR" sz="2000" dirty="0">
                <a:latin typeface="+mj-lt"/>
              </a:rPr>
              <a:t>) et ceux qui en sortent (</a:t>
            </a:r>
            <a:r>
              <a:rPr lang="fr-FR" sz="2000" b="1" dirty="0">
                <a:solidFill>
                  <a:srgbClr val="FFC000"/>
                </a:solidFill>
                <a:latin typeface="+mj-lt"/>
              </a:rPr>
              <a:t>extrants</a:t>
            </a:r>
            <a:r>
              <a:rPr lang="fr-FR" sz="2000" dirty="0">
                <a:latin typeface="+mj-lt"/>
              </a:rPr>
              <a:t>).</a:t>
            </a:r>
          </a:p>
        </p:txBody>
      </p:sp>
      <p:sp>
        <p:nvSpPr>
          <p:cNvPr id="5" name="Espace réservé de la date 3">
            <a:extLst>
              <a:ext uri="{FF2B5EF4-FFF2-40B4-BE49-F238E27FC236}">
                <a16:creationId xmlns:a16="http://schemas.microsoft.com/office/drawing/2014/main" id="{7F0D10D4-FAFE-EA82-9D20-76279B40CC3B}"/>
              </a:ext>
            </a:extLst>
          </p:cNvPr>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r>
              <a:rPr lang="fr-FR" dirty="0"/>
              <a:t>F. Pollet</a:t>
            </a:r>
          </a:p>
        </p:txBody>
      </p:sp>
      <p:sp>
        <p:nvSpPr>
          <p:cNvPr id="9" name="Espace réservé du pied de page 4">
            <a:extLst>
              <a:ext uri="{FF2B5EF4-FFF2-40B4-BE49-F238E27FC236}">
                <a16:creationId xmlns:a16="http://schemas.microsoft.com/office/drawing/2014/main" id="{A1EDEC20-B87A-8BA9-0842-6E6DAE69956D}"/>
              </a:ext>
            </a:extLst>
          </p:cNvPr>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dirty="0"/>
              <a:t>ISAE-SUPAERO / INSA Toulouse / ICA</a:t>
            </a:r>
            <a:endParaRPr dirty="0"/>
          </a:p>
        </p:txBody>
      </p:sp>
      <p:sp>
        <p:nvSpPr>
          <p:cNvPr id="13" name="Espace réservé du numéro de diapositive 5">
            <a:extLst>
              <a:ext uri="{FF2B5EF4-FFF2-40B4-BE49-F238E27FC236}">
                <a16:creationId xmlns:a16="http://schemas.microsoft.com/office/drawing/2014/main" id="{206F1A59-7440-72CA-586F-4C291D51B4BD}"/>
              </a:ext>
            </a:extLst>
          </p:cNvPr>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t>9</a:t>
            </a:fld>
            <a:endParaRPr lang="fr-FR"/>
          </a:p>
        </p:txBody>
      </p:sp>
      <p:sp>
        <p:nvSpPr>
          <p:cNvPr id="14" name="ZoneTexte 13">
            <a:extLst>
              <a:ext uri="{FF2B5EF4-FFF2-40B4-BE49-F238E27FC236}">
                <a16:creationId xmlns:a16="http://schemas.microsoft.com/office/drawing/2014/main" id="{7AD5D686-3415-A90D-A1BE-CDCF222AB275}"/>
              </a:ext>
            </a:extLst>
          </p:cNvPr>
          <p:cNvSpPr txBox="1"/>
          <p:nvPr/>
        </p:nvSpPr>
        <p:spPr>
          <a:xfrm>
            <a:off x="570713" y="4562223"/>
            <a:ext cx="11045899" cy="666977"/>
          </a:xfrm>
          <a:prstGeom prst="rect">
            <a:avLst/>
          </a:prstGeom>
          <a:noFill/>
          <a:ln>
            <a:noFill/>
          </a:ln>
        </p:spPr>
        <p:txBody>
          <a:bodyPr wrap="square" rtlCol="0">
            <a:spAutoFit/>
          </a:bodyPr>
          <a:lstStyle/>
          <a:p>
            <a:pPr algn="just"/>
            <a:r>
              <a:rPr lang="fr-FR" sz="1867" dirty="0">
                <a:latin typeface="+mj-lt"/>
              </a:rPr>
              <a:t>En pratique, on a souvent recours à des</a:t>
            </a:r>
            <a:r>
              <a:rPr lang="fr-FR" sz="1867" b="1" dirty="0">
                <a:latin typeface="+mj-lt"/>
              </a:rPr>
              <a:t> bases de données </a:t>
            </a:r>
            <a:r>
              <a:rPr lang="fr-FR" sz="1867" dirty="0">
                <a:latin typeface="+mj-lt"/>
              </a:rPr>
              <a:t>qui permettent de déterminer des flux à partir de processus élémentaires identifiés.</a:t>
            </a:r>
            <a:endParaRPr lang="fr-FR" sz="1867" b="1" dirty="0">
              <a:latin typeface="+mj-lt"/>
            </a:endParaRPr>
          </a:p>
        </p:txBody>
      </p:sp>
      <p:sp>
        <p:nvSpPr>
          <p:cNvPr id="16" name="ZoneTexte 15">
            <a:extLst>
              <a:ext uri="{FF2B5EF4-FFF2-40B4-BE49-F238E27FC236}">
                <a16:creationId xmlns:a16="http://schemas.microsoft.com/office/drawing/2014/main" id="{A9554DC3-78D3-927F-BF4D-EDEBBDF487E1}"/>
              </a:ext>
            </a:extLst>
          </p:cNvPr>
          <p:cNvSpPr txBox="1"/>
          <p:nvPr/>
        </p:nvSpPr>
        <p:spPr>
          <a:xfrm>
            <a:off x="1703512" y="2800794"/>
            <a:ext cx="2736304" cy="923330"/>
          </a:xfrm>
          <a:prstGeom prst="rect">
            <a:avLst/>
          </a:prstGeom>
          <a:noFill/>
        </p:spPr>
        <p:txBody>
          <a:bodyPr wrap="square">
            <a:spAutoFit/>
          </a:bodyPr>
          <a:lstStyle/>
          <a:p>
            <a:r>
              <a:rPr lang="fr-FR" dirty="0">
                <a:solidFill>
                  <a:schemeClr val="accent6"/>
                </a:solidFill>
                <a:latin typeface="+mj-lt"/>
              </a:rPr>
              <a:t>Ressources énergétiques, </a:t>
            </a:r>
          </a:p>
          <a:p>
            <a:r>
              <a:rPr lang="fr-FR" dirty="0">
                <a:solidFill>
                  <a:schemeClr val="accent6"/>
                </a:solidFill>
                <a:latin typeface="+mj-lt"/>
              </a:rPr>
              <a:t>Matières premières,</a:t>
            </a:r>
          </a:p>
          <a:p>
            <a:r>
              <a:rPr lang="fr-FR" dirty="0">
                <a:solidFill>
                  <a:schemeClr val="accent6"/>
                </a:solidFill>
                <a:latin typeface="+mj-lt"/>
              </a:rPr>
              <a:t>Usage des sols</a:t>
            </a:r>
          </a:p>
        </p:txBody>
      </p:sp>
      <p:sp>
        <p:nvSpPr>
          <p:cNvPr id="17" name="ZoneTexte 16">
            <a:extLst>
              <a:ext uri="{FF2B5EF4-FFF2-40B4-BE49-F238E27FC236}">
                <a16:creationId xmlns:a16="http://schemas.microsoft.com/office/drawing/2014/main" id="{1C1B879F-977D-7FE1-7152-23CF90CFD160}"/>
              </a:ext>
            </a:extLst>
          </p:cNvPr>
          <p:cNvSpPr txBox="1"/>
          <p:nvPr/>
        </p:nvSpPr>
        <p:spPr>
          <a:xfrm>
            <a:off x="7824192" y="2757771"/>
            <a:ext cx="2736304" cy="923330"/>
          </a:xfrm>
          <a:prstGeom prst="rect">
            <a:avLst/>
          </a:prstGeom>
          <a:noFill/>
        </p:spPr>
        <p:txBody>
          <a:bodyPr wrap="square">
            <a:spAutoFit/>
          </a:bodyPr>
          <a:lstStyle/>
          <a:p>
            <a:r>
              <a:rPr lang="fr-FR" dirty="0">
                <a:solidFill>
                  <a:srgbClr val="FF9900"/>
                </a:solidFill>
                <a:latin typeface="+mj-lt"/>
              </a:rPr>
              <a:t>Emissions vers l’air et l’eau,</a:t>
            </a:r>
          </a:p>
          <a:p>
            <a:r>
              <a:rPr lang="fr-FR" dirty="0">
                <a:solidFill>
                  <a:srgbClr val="FF9900"/>
                </a:solidFill>
                <a:latin typeface="+mj-lt"/>
              </a:rPr>
              <a:t>Déchets solides,</a:t>
            </a:r>
          </a:p>
          <a:p>
            <a:r>
              <a:rPr lang="fr-FR" dirty="0">
                <a:solidFill>
                  <a:srgbClr val="FF9900"/>
                </a:solidFill>
                <a:latin typeface="+mj-lt"/>
              </a:rPr>
              <a:t>Autres rejets</a:t>
            </a:r>
            <a:endParaRPr lang="en-US" dirty="0">
              <a:solidFill>
                <a:srgbClr val="FF9900"/>
              </a:solidFill>
              <a:latin typeface="+mj-lt"/>
            </a:endParaRPr>
          </a:p>
        </p:txBody>
      </p:sp>
      <p:sp>
        <p:nvSpPr>
          <p:cNvPr id="24" name="Rectangle : coins arrondis 23">
            <a:extLst>
              <a:ext uri="{FF2B5EF4-FFF2-40B4-BE49-F238E27FC236}">
                <a16:creationId xmlns:a16="http://schemas.microsoft.com/office/drawing/2014/main" id="{240A5D82-3028-0A1A-A898-FE310C5052F3}"/>
              </a:ext>
            </a:extLst>
          </p:cNvPr>
          <p:cNvSpPr/>
          <p:nvPr/>
        </p:nvSpPr>
        <p:spPr>
          <a:xfrm>
            <a:off x="4943872" y="2348880"/>
            <a:ext cx="2304256" cy="1823402"/>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Système</a:t>
            </a:r>
            <a:endParaRPr lang="en-US" b="1" dirty="0">
              <a:solidFill>
                <a:schemeClr val="tx1"/>
              </a:solidFill>
            </a:endParaRPr>
          </a:p>
          <a:p>
            <a:pPr marL="285750" indent="-285750">
              <a:buFontTx/>
              <a:buChar char="-"/>
            </a:pPr>
            <a:r>
              <a:rPr lang="en-US" sz="1400" dirty="0">
                <a:solidFill>
                  <a:schemeClr val="tx1"/>
                </a:solidFill>
              </a:rPr>
              <a:t>Acquisition des matières premières</a:t>
            </a:r>
          </a:p>
          <a:p>
            <a:pPr marL="285750" indent="-285750">
              <a:buFontTx/>
              <a:buChar char="-"/>
            </a:pPr>
            <a:r>
              <a:rPr lang="en-US" sz="1400" dirty="0">
                <a:solidFill>
                  <a:schemeClr val="tx1"/>
                </a:solidFill>
              </a:rPr>
              <a:t>Transport</a:t>
            </a:r>
          </a:p>
          <a:p>
            <a:pPr marL="285750" indent="-285750">
              <a:buFontTx/>
              <a:buChar char="-"/>
            </a:pPr>
            <a:r>
              <a:rPr lang="en-US" sz="1400" dirty="0">
                <a:solidFill>
                  <a:schemeClr val="tx1"/>
                </a:solidFill>
              </a:rPr>
              <a:t>Production</a:t>
            </a:r>
          </a:p>
          <a:p>
            <a:pPr marL="285750" indent="-285750">
              <a:buFontTx/>
              <a:buChar char="-"/>
            </a:pPr>
            <a:r>
              <a:rPr lang="en-US" sz="1400" dirty="0" err="1">
                <a:solidFill>
                  <a:schemeClr val="tx1"/>
                </a:solidFill>
              </a:rPr>
              <a:t>Utilisation</a:t>
            </a:r>
            <a:endParaRPr lang="en-US" sz="1400" dirty="0">
              <a:solidFill>
                <a:schemeClr val="tx1"/>
              </a:solidFill>
            </a:endParaRPr>
          </a:p>
          <a:p>
            <a:pPr marL="285750" indent="-285750">
              <a:buFontTx/>
              <a:buChar char="-"/>
            </a:pPr>
            <a:r>
              <a:rPr lang="en-US" sz="1400" dirty="0" err="1">
                <a:solidFill>
                  <a:schemeClr val="tx1"/>
                </a:solidFill>
              </a:rPr>
              <a:t>Recyclage</a:t>
            </a:r>
            <a:endParaRPr lang="en-US" sz="1400" dirty="0">
              <a:solidFill>
                <a:schemeClr val="tx1"/>
              </a:solidFill>
            </a:endParaRPr>
          </a:p>
        </p:txBody>
      </p:sp>
      <p:cxnSp>
        <p:nvCxnSpPr>
          <p:cNvPr id="26" name="Connecteur droit avec flèche 25">
            <a:extLst>
              <a:ext uri="{FF2B5EF4-FFF2-40B4-BE49-F238E27FC236}">
                <a16:creationId xmlns:a16="http://schemas.microsoft.com/office/drawing/2014/main" id="{17D4610E-6442-40F9-479E-04B9D2E5FD8B}"/>
              </a:ext>
            </a:extLst>
          </p:cNvPr>
          <p:cNvCxnSpPr>
            <a:cxnSpLocks/>
            <a:stCxn id="16" idx="3"/>
            <a:endCxn id="24" idx="1"/>
          </p:cNvCxnSpPr>
          <p:nvPr/>
        </p:nvCxnSpPr>
        <p:spPr>
          <a:xfrm flipV="1">
            <a:off x="4439816" y="3260581"/>
            <a:ext cx="504056" cy="187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7" name="Connecteur droit avec flèche 26">
            <a:extLst>
              <a:ext uri="{FF2B5EF4-FFF2-40B4-BE49-F238E27FC236}">
                <a16:creationId xmlns:a16="http://schemas.microsoft.com/office/drawing/2014/main" id="{297A8B28-816B-5327-BE1E-67F63C7FF22A}"/>
              </a:ext>
            </a:extLst>
          </p:cNvPr>
          <p:cNvCxnSpPr>
            <a:cxnSpLocks/>
          </p:cNvCxnSpPr>
          <p:nvPr/>
        </p:nvCxnSpPr>
        <p:spPr>
          <a:xfrm>
            <a:off x="7248128" y="3281509"/>
            <a:ext cx="432048" cy="0"/>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36" name="Flèche : courbe vers la gauche 35">
            <a:extLst>
              <a:ext uri="{FF2B5EF4-FFF2-40B4-BE49-F238E27FC236}">
                <a16:creationId xmlns:a16="http://schemas.microsoft.com/office/drawing/2014/main" id="{DB743240-F698-C9A0-C76C-9825669EF6C3}"/>
              </a:ext>
            </a:extLst>
          </p:cNvPr>
          <p:cNvSpPr/>
          <p:nvPr/>
        </p:nvSpPr>
        <p:spPr>
          <a:xfrm>
            <a:off x="6888088" y="2996952"/>
            <a:ext cx="144016" cy="282679"/>
          </a:xfrm>
          <a:prstGeom prst="curvedLeftArrow">
            <a:avLst/>
          </a:prstGeom>
          <a:solidFill>
            <a:schemeClr val="tx1">
              <a:lumMod val="65000"/>
              <a:lumOff val="3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7" name="Flèche : courbe vers la gauche 36">
            <a:extLst>
              <a:ext uri="{FF2B5EF4-FFF2-40B4-BE49-F238E27FC236}">
                <a16:creationId xmlns:a16="http://schemas.microsoft.com/office/drawing/2014/main" id="{B0B1857F-CC97-BBD5-1F31-7EEB4F10673C}"/>
              </a:ext>
            </a:extLst>
          </p:cNvPr>
          <p:cNvSpPr/>
          <p:nvPr/>
        </p:nvSpPr>
        <p:spPr>
          <a:xfrm>
            <a:off x="6888088" y="3333262"/>
            <a:ext cx="144016" cy="282679"/>
          </a:xfrm>
          <a:prstGeom prst="curvedLeftArrow">
            <a:avLst/>
          </a:prstGeom>
          <a:solidFill>
            <a:schemeClr val="tx1">
              <a:lumMod val="65000"/>
              <a:lumOff val="3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8" name="Flèche : courbe vers la gauche 37">
            <a:extLst>
              <a:ext uri="{FF2B5EF4-FFF2-40B4-BE49-F238E27FC236}">
                <a16:creationId xmlns:a16="http://schemas.microsoft.com/office/drawing/2014/main" id="{24362A59-9419-F4CF-1A81-0A5FD1A885A8}"/>
              </a:ext>
            </a:extLst>
          </p:cNvPr>
          <p:cNvSpPr/>
          <p:nvPr/>
        </p:nvSpPr>
        <p:spPr>
          <a:xfrm>
            <a:off x="6888088" y="3669572"/>
            <a:ext cx="144016" cy="282679"/>
          </a:xfrm>
          <a:prstGeom prst="curvedLeftArrow">
            <a:avLst/>
          </a:prstGeom>
          <a:solidFill>
            <a:schemeClr val="tx1">
              <a:lumMod val="65000"/>
              <a:lumOff val="35000"/>
            </a:schemeClr>
          </a:soli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39" name="Picture 2" descr="Résultat de recherche d'images pour &quot;ecoinvent&quot;">
            <a:extLst>
              <a:ext uri="{FF2B5EF4-FFF2-40B4-BE49-F238E27FC236}">
                <a16:creationId xmlns:a16="http://schemas.microsoft.com/office/drawing/2014/main" id="{136F5598-B977-67A7-C59B-24BBA3BF15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4822" y="5063301"/>
            <a:ext cx="1260140" cy="817986"/>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que 40">
            <a:extLst>
              <a:ext uri="{FF2B5EF4-FFF2-40B4-BE49-F238E27FC236}">
                <a16:creationId xmlns:a16="http://schemas.microsoft.com/office/drawing/2014/main" id="{B387634E-E7C3-9577-9B0F-9B34832C2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6040" y="5148539"/>
            <a:ext cx="1942356" cy="596989"/>
          </a:xfrm>
          <a:prstGeom prst="rect">
            <a:avLst/>
          </a:prstGeom>
        </p:spPr>
      </p:pic>
    </p:spTree>
    <p:extLst>
      <p:ext uri="{BB962C8B-B14F-4D97-AF65-F5344CB8AC3E}">
        <p14:creationId xmlns:p14="http://schemas.microsoft.com/office/powerpoint/2010/main" val="36708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4" grpId="0" animBg="1"/>
      <p:bldP spid="36" grpId="0" animBg="1"/>
      <p:bldP spid="37" grpId="0" animBg="1"/>
      <p:bldP spid="38" grpId="0" animBg="1"/>
    </p:bldLst>
  </p:timing>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ICAS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ICAS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ICAS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ICAS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hapitres">
  <a:themeElements>
    <a:clrScheme name="ISAE Couleurs Charte">
      <a:dk1>
        <a:srgbClr val="000000"/>
      </a:dk1>
      <a:lt1>
        <a:srgbClr val="FFFFFF"/>
      </a:lt1>
      <a:dk2>
        <a:srgbClr val="929395"/>
      </a:dk2>
      <a:lt2>
        <a:srgbClr val="B1B3B4"/>
      </a:lt2>
      <a:accent1>
        <a:srgbClr val="00AAFF"/>
      </a:accent1>
      <a:accent2>
        <a:srgbClr val="FFED00"/>
      </a:accent2>
      <a:accent3>
        <a:srgbClr val="122372"/>
      </a:accent3>
      <a:accent4>
        <a:srgbClr val="F8B11C"/>
      </a:accent4>
      <a:accent5>
        <a:srgbClr val="9A141B"/>
      </a:accent5>
      <a:accent6>
        <a:srgbClr val="26B0A0"/>
      </a:accent6>
      <a:hlink>
        <a:srgbClr val="97BF0D"/>
      </a:hlink>
      <a:folHlink>
        <a:srgbClr val="B67F87"/>
      </a:folHlink>
    </a:clrScheme>
    <a:fontScheme name="Bureau">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AE_PPT Presentation V2" id="{1BA90467-E615-0A4F-B12F-0D22F7770CF7}" vid="{FF8C8519-2E2E-E749-B773-DDAC4E1EC29B}"/>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106927</TotalTime>
  <Words>2110</Words>
  <Application>Microsoft Office PowerPoint</Application>
  <PresentationFormat>Grand écran</PresentationFormat>
  <Paragraphs>586</Paragraphs>
  <Slides>36</Slides>
  <Notes>17</Notes>
  <HiddenSlides>0</HiddenSlides>
  <MMClips>0</MMClips>
  <ScaleCrop>false</ScaleCrop>
  <HeadingPairs>
    <vt:vector size="6" baseType="variant">
      <vt:variant>
        <vt:lpstr>Polices utilisées</vt:lpstr>
      </vt:variant>
      <vt:variant>
        <vt:i4>10</vt:i4>
      </vt:variant>
      <vt:variant>
        <vt:lpstr>Thème</vt:lpstr>
      </vt:variant>
      <vt:variant>
        <vt:i4>6</vt:i4>
      </vt:variant>
      <vt:variant>
        <vt:lpstr>Titres des diapositives</vt:lpstr>
      </vt:variant>
      <vt:variant>
        <vt:i4>36</vt:i4>
      </vt:variant>
    </vt:vector>
  </HeadingPairs>
  <TitlesOfParts>
    <vt:vector size="52" baseType="lpstr">
      <vt:lpstr>Arial</vt:lpstr>
      <vt:lpstr>Arial Narrow</vt:lpstr>
      <vt:lpstr>Avenir Black</vt:lpstr>
      <vt:lpstr>Calibri</vt:lpstr>
      <vt:lpstr>Calibri Light</vt:lpstr>
      <vt:lpstr>Cambria Math</vt:lpstr>
      <vt:lpstr>Courier New</vt:lpstr>
      <vt:lpstr>Georgia</vt:lpstr>
      <vt:lpstr>Helvetica</vt:lpstr>
      <vt:lpstr>Open Sans</vt:lpstr>
      <vt:lpstr>Thème Office</vt:lpstr>
      <vt:lpstr>ICAS Logo</vt:lpstr>
      <vt:lpstr>1_ICAS Logo</vt:lpstr>
      <vt:lpstr>2_ICAS Logo</vt:lpstr>
      <vt:lpstr>3_ICAS Logo</vt:lpstr>
      <vt:lpstr>Chapitres</vt:lpstr>
      <vt:lpstr>Analyses de cycle de vie  &amp; éco-conception Application à un convertisseur DC/DC</vt:lpstr>
      <vt:lpstr>Objectif du cours</vt:lpstr>
      <vt:lpstr>Sommaire</vt:lpstr>
      <vt:lpstr>Introduction à  l’Analyse du Cycle de Vie</vt:lpstr>
      <vt:lpstr>La démarche d’écoconception</vt:lpstr>
      <vt:lpstr>L’ACV, un outil au service de l’écoconception</vt:lpstr>
      <vt:lpstr>La méthodologie ISO 14040</vt:lpstr>
      <vt:lpstr>1. Définition des objectifs et du champ de l’étude</vt:lpstr>
      <vt:lpstr>2. Inventaire du cycle de vie (1/3)</vt:lpstr>
      <vt:lpstr>2. Inventaire du cycle de vie (2/3)</vt:lpstr>
      <vt:lpstr>2. Inventaire du cycle de vie (3/3)</vt:lpstr>
      <vt:lpstr>3. Evaluation des impacts environnementaux (1/2)</vt:lpstr>
      <vt:lpstr>3. Evaluation des impacts environnementaux (2/2)</vt:lpstr>
      <vt:lpstr>4. Interprétation des résultats</vt:lpstr>
      <vt:lpstr>Quelques limites de l’ACV</vt:lpstr>
      <vt:lpstr>Exemples d’outils pour réaliser une ACV</vt:lpstr>
      <vt:lpstr>Etude de cas</vt:lpstr>
      <vt:lpstr>Etude de cas</vt:lpstr>
      <vt:lpstr>Dimensionnement du drone (1/3)</vt:lpstr>
      <vt:lpstr>Dimensionnement du drone (2/3)</vt:lpstr>
      <vt:lpstr>Dimensionnement du drone (3/3)</vt:lpstr>
      <vt:lpstr>Résultats du dimensionnement</vt:lpstr>
      <vt:lpstr>ACV – Arbre des processus</vt:lpstr>
      <vt:lpstr>ACV - Résultats</vt:lpstr>
      <vt:lpstr>Sensibilité aux hypothèses</vt:lpstr>
      <vt:lpstr>Vers l’éco-conception</vt:lpstr>
      <vt:lpstr>Principe d’un code de dimensionnement optimal</vt:lpstr>
      <vt:lpstr>Vers l’éco-conception</vt:lpstr>
      <vt:lpstr>Eco-conception : intégrer l’ACV dans le dimensionnement</vt:lpstr>
      <vt:lpstr>Conclusions</vt:lpstr>
      <vt:lpstr>Conclusions</vt:lpstr>
      <vt:lpstr>Merci  Contact: felix.pollet@isae-supaero.fr </vt:lpstr>
      <vt:lpstr>Steps of the Life Cycle Impact Assessment</vt:lpstr>
      <vt:lpstr>Case study</vt:lpstr>
      <vt:lpstr>Sensitivity to mission specifications</vt:lpstr>
      <vt:lpstr>Sensitivity to battery 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Réunion de service SI</dc:title>
  <dc:creator>Alexandra PRAX-HUART</dc:creator>
  <cp:lastModifiedBy>Felix POLLET</cp:lastModifiedBy>
  <cp:revision>897</cp:revision>
  <dcterms:modified xsi:type="dcterms:W3CDTF">2023-11-28T08:34:27Z</dcterms:modified>
</cp:coreProperties>
</file>